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9" r:id="rId1"/>
    <p:sldMasterId id="2147484282" r:id="rId2"/>
    <p:sldMasterId id="2147484297" r:id="rId3"/>
    <p:sldMasterId id="2147484312" r:id="rId4"/>
  </p:sldMasterIdLst>
  <p:notesMasterIdLst>
    <p:notesMasterId r:id="rId30"/>
  </p:notesMasterIdLst>
  <p:handoutMasterIdLst>
    <p:handoutMasterId r:id="rId31"/>
  </p:handoutMasterIdLst>
  <p:sldIdLst>
    <p:sldId id="422" r:id="rId5"/>
    <p:sldId id="433" r:id="rId6"/>
    <p:sldId id="690" r:id="rId7"/>
    <p:sldId id="260" r:id="rId8"/>
    <p:sldId id="407" r:id="rId9"/>
    <p:sldId id="424" r:id="rId10"/>
    <p:sldId id="412" r:id="rId11"/>
    <p:sldId id="379" r:id="rId12"/>
    <p:sldId id="431" r:id="rId13"/>
    <p:sldId id="427" r:id="rId14"/>
    <p:sldId id="408" r:id="rId15"/>
    <p:sldId id="426" r:id="rId16"/>
    <p:sldId id="384" r:id="rId17"/>
    <p:sldId id="410" r:id="rId18"/>
    <p:sldId id="432" r:id="rId19"/>
    <p:sldId id="425" r:id="rId20"/>
    <p:sldId id="399" r:id="rId21"/>
    <p:sldId id="272" r:id="rId22"/>
    <p:sldId id="371" r:id="rId23"/>
    <p:sldId id="428" r:id="rId24"/>
    <p:sldId id="434" r:id="rId25"/>
    <p:sldId id="435" r:id="rId26"/>
    <p:sldId id="401" r:id="rId27"/>
    <p:sldId id="421" r:id="rId28"/>
    <p:sldId id="41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42424"/>
    <a:srgbClr val="091F24"/>
    <a:srgbClr val="DF3F9B"/>
    <a:srgbClr val="A51B91"/>
    <a:srgbClr val="2A439F"/>
    <a:srgbClr val="8C8C8C"/>
    <a:srgbClr val="922193"/>
    <a:srgbClr val="981F8A"/>
    <a:srgbClr val="5F3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80508"/>
  </p:normalViewPr>
  <p:slideViewPr>
    <p:cSldViewPr snapToGrid="0">
      <p:cViewPr>
        <p:scale>
          <a:sx n="80" d="100"/>
          <a:sy n="80" d="100"/>
        </p:scale>
        <p:origin x="784" y="376"/>
      </p:cViewPr>
      <p:guideLst/>
    </p:cSldViewPr>
  </p:slideViewPr>
  <p:outlineViewPr>
    <p:cViewPr>
      <p:scale>
        <a:sx n="33" d="100"/>
        <a:sy n="33" d="100"/>
      </p:scale>
      <p:origin x="0" y="-28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DE109B-83ED-7846-F54B-0190921C3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62CE4-AD3F-642A-D774-E955007BE4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99A5E-6F45-F24B-B69B-B8DE4ED71A9F}" type="datetimeFigureOut">
              <a:rPr lang="en-NL" smtClean="0">
                <a:latin typeface="Arial" panose="020B0604020202020204" pitchFamily="34" charset="0"/>
              </a:rPr>
              <a:t>9/18/25</a:t>
            </a:fld>
            <a:endParaRPr lang="en-NL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2A4A83-2C00-A924-ECF9-593537B5C1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122CE-2A48-66D4-C019-7C624F15A6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707D7-261B-C34C-8595-432FC7659F82}" type="slidenum">
              <a:rPr lang="en-NL" smtClean="0">
                <a:latin typeface="Arial" panose="020B0604020202020204" pitchFamily="34" charset="0"/>
              </a:rPr>
              <a:t>‹#›</a:t>
            </a:fld>
            <a:endParaRPr lang="en-NL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08166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63A6145-7AB1-F440-A4E9-946F64E212C7}" type="datetimeFigureOut">
              <a:rPr lang="en-NL" smtClean="0"/>
              <a:pPr/>
              <a:t>9/18/25</a:t>
            </a:fld>
            <a:endParaRPr lang="en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1284A7F1-FB8B-F045-B730-9D857EEA2631}" type="slidenum">
              <a:rPr lang="en-NL" smtClean="0"/>
              <a:pPr/>
              <a:t>‹#›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93499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t>1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75509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19EC0-F1B4-621C-EE08-DF2D7E881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DE313-C742-F1AC-37B6-0A744CAF45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F96F52-BBCB-C618-6907-41DD5B414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072FF-CF96-AD5B-0B81-987DDCAAB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pPr/>
              <a:t>10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52135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88286-3A76-297D-265D-865FAC971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E4DB55-90DE-27D0-B6E2-AF34C2DFB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48338B-C23E-093B-DA34-19C46E5F18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98E93-9BEA-8866-6CCD-FF612C3F3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pPr/>
              <a:t>11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30137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7CE6E-1FF1-0A9A-3617-6605EE198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34851C-294C-DF53-EECB-75D5E7350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CA148-1AFB-1877-B476-8A743AF93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A0C6D-286B-0919-B75B-8E9525392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pPr/>
              <a:t>12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07027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pPr/>
              <a:t>13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42009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pPr/>
              <a:t>14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2915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>
          <a:extLst>
            <a:ext uri="{FF2B5EF4-FFF2-40B4-BE49-F238E27FC236}">
              <a16:creationId xmlns:a16="http://schemas.microsoft.com/office/drawing/2014/main" id="{3BFCD1D6-AE87-89A3-154E-1D755CFC5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4618edd27_0_209:notes">
            <a:extLst>
              <a:ext uri="{FF2B5EF4-FFF2-40B4-BE49-F238E27FC236}">
                <a16:creationId xmlns:a16="http://schemas.microsoft.com/office/drawing/2014/main" id="{32A0EC5E-AFD1-10A9-BE38-25C03D2AFD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GB" dirty="0"/>
          </a:p>
        </p:txBody>
      </p:sp>
      <p:sp>
        <p:nvSpPr>
          <p:cNvPr id="170" name="Google Shape;170;g364618edd27_0_209:notes">
            <a:extLst>
              <a:ext uri="{FF2B5EF4-FFF2-40B4-BE49-F238E27FC236}">
                <a16:creationId xmlns:a16="http://schemas.microsoft.com/office/drawing/2014/main" id="{C25CC26F-8A37-6A1B-D521-1633CA1016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704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9049C-5DB7-0594-29D1-87016C01E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929C3F-B078-4CE4-35A8-F2FAEDBC5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F9AC2A-60BF-8471-9A41-DE0D5F65E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2AF87-B51A-CBEE-C809-10587CBF0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pPr/>
              <a:t>16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48457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pPr/>
              <a:t>17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85264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A2CF1-F4D7-21BE-7E77-47CC63D8A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87820A-BB6A-C013-640C-5574179DA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9527A7-EFEF-8256-D3AC-44247B2FF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07723-4C6E-E3FE-67CA-2EE8B56D4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pPr/>
              <a:t>20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4115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pPr/>
              <a:t>2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54590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17F04-68E0-7344-8BCF-0AA64AF093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45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4A7F1-FB8B-F045-B730-9D857EEA2631}" type="slidenum">
              <a:rPr kumimoji="0" lang="en-NL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NL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297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4618edd27_0_2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GB" dirty="0"/>
          </a:p>
        </p:txBody>
      </p:sp>
      <p:sp>
        <p:nvSpPr>
          <p:cNvPr id="170" name="Google Shape;170;g364618edd27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D5B8A-D4DC-4744-F7DB-6CE583818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DCDB4B-3231-33C8-1B60-B455556356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C8A9B-CE70-D5B1-B160-9A9846002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8C851-D096-8C64-974D-6305AB3F2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pPr/>
              <a:t>5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94846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B2461-ECED-0C54-4639-A9F7893EB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413C58-8FEE-5E93-B64C-F47A81911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B94356-4667-14D0-C0E5-DF0EA7CE9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C5DE4-2E1E-35DA-AB89-2EA7CEA423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pPr/>
              <a:t>6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84032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pPr/>
              <a:t>7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31505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u="none" strike="noStrike" dirty="0">
              <a:solidFill>
                <a:srgbClr val="2C2C2C"/>
              </a:solidFill>
              <a:effectLst/>
              <a:latin typeface="Roboto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pPr/>
              <a:t>8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54451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0397D-77B3-8FB6-DE73-9825F61A8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429433-6A68-CE6D-CA80-D7C81BAEB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6CDD6E-A35B-4E1D-B723-62A092A35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81F8F-326E-893F-B10E-FF1B14A84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en-NL" smtClean="0"/>
              <a:pPr/>
              <a:t>9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9287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E0752-0E2F-0ED3-4C40-8CAA5503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8BBD09-CA82-5403-1ABA-2E10AB1E3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458F44-D4F6-A5E0-D2AE-C6F553B07A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algn="ctr" defTabSz="457200" rtl="0" eaLnBrk="1" latinLnBrk="0" hangingPunct="1">
              <a:lnSpc>
                <a:spcPct val="100000"/>
              </a:lnSpc>
              <a:defRPr lang="en-NL" sz="1200" b="0" i="0" kern="1200" spc="3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NL" dirty="0"/>
              <a:t>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8AC3B-A460-6743-D3E8-47D2F0CC9A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en-NL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3C9DF957-60A3-FC88-CB9C-E5110F663E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22105" y="6357875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solidFill>
                  <a:srgbClr val="8C8C8C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5031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02F2C9-345E-314E-A438-01EE2389BE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8596" y="1596636"/>
            <a:ext cx="6297404" cy="42163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C82A38-FD65-E450-4600-5DA60A825D0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BA6A41-6D80-FAB7-E796-2DA77F0886C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64E10E-4B21-51FB-7B28-499EE24D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9" y="587194"/>
            <a:ext cx="1116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193A8E9-76E5-BD1F-F1CB-44712E1B00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8" y="1516266"/>
            <a:ext cx="468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E8978D6-0FD1-BFA3-5655-AB98F4CD2D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9" y="1926304"/>
            <a:ext cx="468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3070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9">
            <a:extLst>
              <a:ext uri="{FF2B5EF4-FFF2-40B4-BE49-F238E27FC236}">
                <a16:creationId xmlns:a16="http://schemas.microsoft.com/office/drawing/2014/main" id="{3ECD5B10-F1EC-52F2-9A44-AD1E1C4F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080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5172055-F464-6698-C9F2-7E3559C45479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5219700" y="1515979"/>
            <a:ext cx="6061075" cy="433136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22C587E-DFD3-43C5-01B0-55A49B4C46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8" y="1516266"/>
            <a:ext cx="468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2B02B81-8229-38C2-6EBC-2D814D422B0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9" y="1926304"/>
            <a:ext cx="468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8020C8F-F269-0D12-D082-7DD84BBB38A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8877300" y="6356350"/>
            <a:ext cx="2743200" cy="365125"/>
          </a:xfr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A96901C8-3CB2-CDDA-BF48-D41A4F076DC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222291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>
          <p15:clr>
            <a:srgbClr val="FBAE40"/>
          </p15:clr>
        </p15:guide>
        <p15:guide id="2" pos="71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3D6846-2C0D-D7A8-0B96-86286B0FB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845" y="3280496"/>
            <a:ext cx="2084813" cy="2988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CC5CA5-0EAF-E58D-96D1-15C32D6AA02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206036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er 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C713CC9-A3D2-A061-5ADF-258B8B1E5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77515"/>
            <a:ext cx="12192000" cy="628048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21B3B60-BD5C-C58E-9135-1A72DD3C7B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500" y="6438444"/>
            <a:ext cx="1403517" cy="200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84D58-5995-C932-4741-755B7F63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552A1-F385-04D0-260F-ADD4AC47B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F3A34E4-4B22-BA29-02FB-07BA308247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en-NL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DEA0E7-09C6-0C2E-2C32-57772AC311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6357875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9460A152-9ED1-0EA6-FA55-12051FED5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ctr" defTabSz="457200" rtl="0" eaLnBrk="1" latinLnBrk="0" hangingPunct="1">
              <a:lnSpc>
                <a:spcPct val="100000"/>
              </a:lnSpc>
              <a:defRPr lang="en-NL" sz="1200" b="0" i="0" kern="1200" spc="3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NL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604939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DA5CD-14F2-0E08-9002-97794F19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094474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515ABB-8299-A7A2-259D-4E1BB6F82E1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9" y="1516266"/>
            <a:ext cx="11094474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7F32552-937C-FDF7-0527-74FDC2660C3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6000" y="1926304"/>
            <a:ext cx="11094474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3D9C562B-A7E6-EBA2-6D88-D57F34886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996855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05BB7-097F-0B4C-91E3-0BDC156F2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39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80333F-5B70-B83D-5C0C-5940810F32C6}"/>
              </a:ext>
            </a:extLst>
          </p:cNvPr>
          <p:cNvCxnSpPr>
            <a:cxnSpLocks/>
          </p:cNvCxnSpPr>
          <p:nvPr userDrawn="1"/>
        </p:nvCxnSpPr>
        <p:spPr>
          <a:xfrm>
            <a:off x="571500" y="6261100"/>
            <a:ext cx="11049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2C778353-A4E3-104F-3337-F7F76B22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AA8F7BE-0741-1CE9-8F79-400E0BC6CB1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889245"/>
            <a:ext cx="11137734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9E79CDA3-2B31-0B9B-C5C4-D5E4ADFF2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000" y="2330413"/>
            <a:ext cx="11147916" cy="369201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535D3C-A42D-33FB-5C2F-423B1E1A0C8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L" spc="300"/>
              <a:t>2025</a:t>
            </a:r>
            <a:endParaRPr lang="en-NL" spc="3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320F8-BB00-D32F-83AA-DD09020A6C0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877300" y="6356350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EB35B-EF73-8116-9464-5AB40FE16E2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618663" y="340954"/>
            <a:ext cx="2057400" cy="225425"/>
          </a:xfrm>
        </p:spPr>
        <p:txBody>
          <a:bodyPr/>
          <a:lstStyle>
            <a:lvl1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874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C713CC9-A3D2-A061-5ADF-258B8B1E5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77515"/>
            <a:ext cx="12192000" cy="628048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21B3B60-BD5C-C58E-9135-1A72DD3C7B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500" y="6438444"/>
            <a:ext cx="1403517" cy="200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84D58-5995-C932-4741-755B7F63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552A1-F385-04D0-260F-ADD4AC47B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F3A34E4-4B22-BA29-02FB-07BA308247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en-NL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DEA0E7-09C6-0C2E-2C32-57772AC311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6357875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9460A152-9ED1-0EA6-FA55-12051FED5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ctr" defTabSz="457200" rtl="0" eaLnBrk="1" latinLnBrk="0" hangingPunct="1">
              <a:lnSpc>
                <a:spcPct val="100000"/>
              </a:lnSpc>
              <a:defRPr lang="en-NL" sz="1200" b="0" i="0" kern="1200" spc="3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NL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084336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egory Head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7DFA12-1CAF-9828-9C76-ABD54870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84B4D6-D5DB-387E-CD64-25EF0996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27645F5-BCBF-DFAB-8496-D3F7D2BE0A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en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446546-3D15-C799-980D-0E1EED9891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500" y="6438444"/>
            <a:ext cx="1403517" cy="20093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60E509-F3CD-8724-6665-847663BAF2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6357875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E6573FE8-4D12-78C4-AA46-28E55E734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241010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DD574AF-3BE8-B5A2-52DD-0F9383841D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22397"/>
            <a:ext cx="6332477" cy="437197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3480DC-5A5E-FADC-A4F0-EC9E76BEAD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500" y="6438444"/>
            <a:ext cx="1403517" cy="200937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DC9828D-E929-1824-2759-AF7CE29F44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6357875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A76543-3E55-4F42-00A5-EB989C50D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4" y="2837881"/>
            <a:ext cx="6717196" cy="122199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i="0" spc="3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A741147E-E836-7954-08CE-80051E03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588000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26F20B4-F4A1-F9AD-8860-A744F731E0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22397"/>
            <a:ext cx="6332477" cy="437197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17CDB3-8AA6-9C81-37D0-0D08EFF744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algn="ctr" defTabSz="457200" rtl="0" eaLnBrk="1" latinLnBrk="0" hangingPunct="1">
              <a:lnSpc>
                <a:spcPct val="100000"/>
              </a:lnSpc>
              <a:defRPr lang="en-NL" sz="1200" b="0" i="0" kern="1200" spc="3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NL" dirty="0"/>
              <a:t>2024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148B71B-F6FB-460B-AFD5-917A9198C8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22105" y="6357875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solidFill>
                  <a:srgbClr val="8C8C8C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AF5FE5-B000-97A8-0486-069AF8E7EB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4" y="2837881"/>
            <a:ext cx="6717196" cy="122199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i="0" spc="3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03465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con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24D7B-9B20-C4BE-3831-C6B81E9F9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Product icons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51E2B-AEB1-65A8-55E6-04180E3235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E0614D0-59FE-0523-8F6C-77D188FC68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470" y="2575874"/>
            <a:ext cx="931479" cy="1060595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E99B47C-4305-547C-CA35-0CB6A773B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751" y="2575874"/>
            <a:ext cx="1272714" cy="106059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D91DBD6-27F6-AFF2-C084-FAFBB937F8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838" y="2575874"/>
            <a:ext cx="1401830" cy="106059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01940AC-D510-7780-D6A0-FD1BF149DB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925" y="4304605"/>
            <a:ext cx="931479" cy="106059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9236D6A-2CCA-9EBA-B8FE-59871198F04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870" y="4304605"/>
            <a:ext cx="931479" cy="106059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65D1ADE-F14B-30A2-DC1F-13026BF7D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815" y="4304605"/>
            <a:ext cx="931479" cy="1060595"/>
          </a:xfrm>
          <a:prstGeom prst="rect">
            <a:avLst/>
          </a:prstGeom>
        </p:spPr>
      </p:pic>
      <p:pic>
        <p:nvPicPr>
          <p:cNvPr id="11" name="Picture 10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6DAA3B1C-0DDD-014B-36FC-263CB4CAD2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748" y="4304605"/>
            <a:ext cx="1263491" cy="1060595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5EB2369-E9BD-26AE-97A3-40EA25ACEC4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3" y="4304605"/>
            <a:ext cx="931479" cy="106059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6A6075B-873F-02B3-A3FD-722E649B3A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57" y="2575874"/>
            <a:ext cx="931479" cy="1060595"/>
          </a:xfrm>
          <a:prstGeom prst="rect">
            <a:avLst/>
          </a:prstGeom>
        </p:spPr>
      </p:pic>
      <p:pic>
        <p:nvPicPr>
          <p:cNvPr id="14" name="Picture 13" descr="A picture containing text, iPod, vector graphics&#10;&#10;Description automatically generated">
            <a:extLst>
              <a:ext uri="{FF2B5EF4-FFF2-40B4-BE49-F238E27FC236}">
                <a16:creationId xmlns:a16="http://schemas.microsoft.com/office/drawing/2014/main" id="{0A1F533C-53E5-17E6-69E7-763BB9769B2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267" y="2575874"/>
            <a:ext cx="931479" cy="106059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ABD76E3-CEBF-8CBF-3FA5-D4EABE55BF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546" y="2575874"/>
            <a:ext cx="986814" cy="1060595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3371E93A-944B-C98A-7044-F3394C7F2B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978" y="4304605"/>
            <a:ext cx="996037" cy="1060595"/>
          </a:xfrm>
          <a:prstGeom prst="rect">
            <a:avLst/>
          </a:prstGeom>
        </p:spPr>
      </p:pic>
      <p:sp>
        <p:nvSpPr>
          <p:cNvPr id="17" name="Footer Placeholder 13">
            <a:extLst>
              <a:ext uri="{FF2B5EF4-FFF2-40B4-BE49-F238E27FC236}">
                <a16:creationId xmlns:a16="http://schemas.microsoft.com/office/drawing/2014/main" id="{7F68C373-E55A-5BAE-EFCB-C8ACCE468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801561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C18364-734B-D2AD-767E-47E7F965ADC9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6D24F3-F8BA-7E2B-30AB-A6559921A02D}"/>
              </a:ext>
            </a:extLst>
          </p:cNvPr>
          <p:cNvCxnSpPr>
            <a:cxnSpLocks/>
          </p:cNvCxnSpPr>
          <p:nvPr userDrawn="1"/>
        </p:nvCxnSpPr>
        <p:spPr>
          <a:xfrm>
            <a:off x="5160061" y="621199"/>
            <a:ext cx="6460439" cy="0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DDD284-418F-6C02-0B3F-385D0E32535F}"/>
              </a:ext>
            </a:extLst>
          </p:cNvPr>
          <p:cNvCxnSpPr>
            <a:cxnSpLocks/>
          </p:cNvCxnSpPr>
          <p:nvPr userDrawn="1"/>
        </p:nvCxnSpPr>
        <p:spPr>
          <a:xfrm>
            <a:off x="5160061" y="2442435"/>
            <a:ext cx="6460439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4C64D5F-E8A2-33EE-33D4-AC83F38E2FF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77118" y="4375666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7D53AF-3D00-27A6-42CD-2A527FAF4795}"/>
              </a:ext>
            </a:extLst>
          </p:cNvPr>
          <p:cNvCxnSpPr>
            <a:cxnSpLocks/>
          </p:cNvCxnSpPr>
          <p:nvPr userDrawn="1"/>
        </p:nvCxnSpPr>
        <p:spPr>
          <a:xfrm>
            <a:off x="5160061" y="4263671"/>
            <a:ext cx="6460439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F5C5A2E1-EA6D-040E-4644-94117DF0EB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77118" y="2552234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BAB530A-4F8F-F0CD-FF46-4B52EDD4BF0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177118" y="728802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1F2CF6-E620-CBFC-5BDD-61ECC744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4140221" cy="1939438"/>
          </a:xfrm>
          <a:prstGeom prst="rect">
            <a:avLst/>
          </a:prstGeom>
        </p:spPr>
        <p:txBody>
          <a:bodyPr/>
          <a:lstStyle>
            <a:lvl1pPr>
              <a:defRPr sz="3600"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993A5D99-6D7E-9A34-8E22-184BD3D04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135989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A78E09B-5DB5-61FE-C5F6-23B961F21D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1926304"/>
            <a:ext cx="11003915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9B144F-DCD4-DD38-3ACD-3155A87DBF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6000" y="1516266"/>
            <a:ext cx="3412671" cy="3954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AF7231B-2D25-4114-AA1D-3918824ADB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6000" y="3494466"/>
            <a:ext cx="11003915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A433AFD-D777-9C4A-06DF-D3C2748AAF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6000" y="3048334"/>
            <a:ext cx="3412671" cy="3954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BD7F7F7-4F48-EA08-0CC1-6DE2F9549DE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16000" y="5062629"/>
            <a:ext cx="11003915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F2DCCFF-EF6B-4ED1-D9E4-DE5843BC60D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6000" y="4580402"/>
            <a:ext cx="3412671" cy="3954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97F08C0-6382-4713-9E5E-B1213D3ED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1671EA-FEF9-3441-AA13-13912475856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7D90E195-FA5F-2F0F-2EBD-7857CF0A4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897621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C778353-A4E3-104F-3337-F7F76B22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AA8F7BE-0741-1CE9-8F79-400E0BC6CB1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516266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8932800" y="6356350"/>
            <a:ext cx="2743200" cy="365125"/>
          </a:xfr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513DF74-3876-1FBB-C63B-BC25F1C2FAA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1926304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DB175F7-5718-116E-92A6-58ED18504B3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95999" y="1516266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8195944-0832-795B-B061-0633F88783B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1926304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25C7B2A-1E3D-EBB6-4B05-51E260D66A5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76000" y="1516266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A457C58-876C-3AC4-FF0C-4600690FAC4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76000" y="1926304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D955532B-2408-5762-4ACE-883EC42DC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470487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C778353-A4E3-104F-3337-F7F76B22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8932800" y="6356350"/>
            <a:ext cx="2743200" cy="365125"/>
          </a:xfr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5B369F8-804E-4F01-E23D-00C29CDC50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1621504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80590AF-1471-1CF5-0DEA-7E37E922D56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1621504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11FDCA-173A-2775-348F-FC5D1B8926C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79127" y="1621504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0E639F-E2C7-CEE8-3392-1E0AC9FD8F8D}"/>
              </a:ext>
            </a:extLst>
          </p:cNvPr>
          <p:cNvCxnSpPr>
            <a:cxnSpLocks/>
          </p:cNvCxnSpPr>
          <p:nvPr userDrawn="1"/>
        </p:nvCxnSpPr>
        <p:spPr>
          <a:xfrm>
            <a:off x="516000" y="1516266"/>
            <a:ext cx="3600000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1B5D62-AD60-960A-250B-BD87BD6DEE38}"/>
              </a:ext>
            </a:extLst>
          </p:cNvPr>
          <p:cNvCxnSpPr>
            <a:cxnSpLocks/>
          </p:cNvCxnSpPr>
          <p:nvPr userDrawn="1"/>
        </p:nvCxnSpPr>
        <p:spPr>
          <a:xfrm>
            <a:off x="4296000" y="1516266"/>
            <a:ext cx="36000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AFB24B-33A2-AA81-7317-C6122EA86656}"/>
              </a:ext>
            </a:extLst>
          </p:cNvPr>
          <p:cNvCxnSpPr>
            <a:cxnSpLocks/>
          </p:cNvCxnSpPr>
          <p:nvPr userDrawn="1"/>
        </p:nvCxnSpPr>
        <p:spPr>
          <a:xfrm>
            <a:off x="8079127" y="1516266"/>
            <a:ext cx="3600000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B73252C1-0D5A-AC19-60C7-4DCAB6302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092212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DA5CD-14F2-0E08-9002-97794F19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094474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515ABB-8299-A7A2-259D-4E1BB6F82E1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9" y="1516266"/>
            <a:ext cx="11094474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7F32552-937C-FDF7-0527-74FDC2660C3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6000" y="1926304"/>
            <a:ext cx="11094474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3D9C562B-A7E6-EBA2-6D88-D57F34886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151812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3D369-5E07-3A25-E958-58DFF07BB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5578" y="0"/>
            <a:ext cx="2446421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7FCE9-9502-C634-8A95-2CA7D33AF3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18C4E0-FEA8-75F7-0E88-350364098AC9}"/>
              </a:ext>
            </a:extLst>
          </p:cNvPr>
          <p:cNvCxnSpPr>
            <a:cxnSpLocks/>
          </p:cNvCxnSpPr>
          <p:nvPr userDrawn="1"/>
        </p:nvCxnSpPr>
        <p:spPr>
          <a:xfrm>
            <a:off x="9750829" y="6261100"/>
            <a:ext cx="18690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12DD840-12E5-1CED-823D-5D2FE02B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7" y="587194"/>
            <a:ext cx="864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5F1AEA8-2302-658B-72CF-E2C54E565BA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6" y="1516266"/>
            <a:ext cx="864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0D8634-6665-6C5F-17DD-5128E8C53E2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7" y="1926304"/>
            <a:ext cx="864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9447594A-58A5-1DC8-23C4-0F42D708D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77085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02F2C9-345E-314E-A438-01EE2389BE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8596" y="1596636"/>
            <a:ext cx="6297404" cy="42163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BA6A41-6D80-FAB7-E796-2DA77F0886C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64E10E-4B21-51FB-7B28-499EE24D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9" y="587194"/>
            <a:ext cx="1116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193A8E9-76E5-BD1F-F1CB-44712E1B00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8" y="1516266"/>
            <a:ext cx="468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E8978D6-0FD1-BFA3-5655-AB98F4CD2D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9" y="1926304"/>
            <a:ext cx="468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3367FC94-BE80-4E2B-6120-2D2C4E693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37555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5172055-F464-6698-C9F2-7E3559C45479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5219700" y="1515979"/>
            <a:ext cx="6384925" cy="433136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22C587E-DFD3-43C5-01B0-55A49B4C46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8" y="1516266"/>
            <a:ext cx="468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2B02B81-8229-38C2-6EBC-2D814D422B0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9" y="1926304"/>
            <a:ext cx="468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65C538-D819-4BEA-A5F9-2D2FB85FD4F9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D051BE-ECC1-E329-08B2-728329B1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088625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C6178A44-7864-9FE8-AAC1-C30D8AEC8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223514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223C4D3-26EE-9659-3DBA-E287EAE39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683" y="3280777"/>
            <a:ext cx="2070634" cy="296446"/>
          </a:xfrm>
          <a:prstGeom prst="rect">
            <a:avLst/>
          </a:prstGeom>
        </p:spPr>
      </p:pic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6BD0F1D4-51EE-30EF-40D8-189F3D4A4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276153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92C1B76-B6D9-3A0C-D0FA-7AB21AE5BC90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C18364-734B-D2AD-767E-47E7F965ADC9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6D24F3-F8BA-7E2B-30AB-A6559921A02D}"/>
              </a:ext>
            </a:extLst>
          </p:cNvPr>
          <p:cNvCxnSpPr>
            <a:cxnSpLocks/>
          </p:cNvCxnSpPr>
          <p:nvPr userDrawn="1"/>
        </p:nvCxnSpPr>
        <p:spPr>
          <a:xfrm>
            <a:off x="5160061" y="621199"/>
            <a:ext cx="6460439" cy="0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DDD284-418F-6C02-0B3F-385D0E32535F}"/>
              </a:ext>
            </a:extLst>
          </p:cNvPr>
          <p:cNvCxnSpPr>
            <a:cxnSpLocks/>
          </p:cNvCxnSpPr>
          <p:nvPr userDrawn="1"/>
        </p:nvCxnSpPr>
        <p:spPr>
          <a:xfrm>
            <a:off x="5160061" y="2442435"/>
            <a:ext cx="6460439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4C64D5F-E8A2-33EE-33D4-AC83F38E2FF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77118" y="4375666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7D53AF-3D00-27A6-42CD-2A527FAF4795}"/>
              </a:ext>
            </a:extLst>
          </p:cNvPr>
          <p:cNvCxnSpPr>
            <a:cxnSpLocks/>
          </p:cNvCxnSpPr>
          <p:nvPr userDrawn="1"/>
        </p:nvCxnSpPr>
        <p:spPr>
          <a:xfrm>
            <a:off x="5160061" y="4263671"/>
            <a:ext cx="6460439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F5C5A2E1-EA6D-040E-4644-94117DF0EB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77118" y="2552234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BAB530A-4F8F-F0CD-FF46-4B52EDD4BF0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177118" y="728802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A9B8AC5-A4B9-52D8-8FA6-FBB62286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4140221" cy="1939438"/>
          </a:xfrm>
        </p:spPr>
        <p:txBody>
          <a:bodyPr/>
          <a:lstStyle>
            <a:lvl1pPr>
              <a:defRPr sz="3600"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60522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Header 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C713CC9-A3D2-A061-5ADF-258B8B1E5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77515"/>
            <a:ext cx="12192000" cy="628048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21B3B60-BD5C-C58E-9135-1A72DD3C7B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500" y="6438444"/>
            <a:ext cx="1403517" cy="200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84D58-5995-C932-4741-755B7F63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552A1-F385-04D0-260F-ADD4AC47B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F3A34E4-4B22-BA29-02FB-07BA308247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en-NL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DEA0E7-09C6-0C2E-2C32-57772AC311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6357875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9460A152-9ED1-0EA6-FA55-12051FED5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ctr" defTabSz="457200" rtl="0" eaLnBrk="1" latinLnBrk="0" hangingPunct="1">
              <a:lnSpc>
                <a:spcPct val="100000"/>
              </a:lnSpc>
              <a:defRPr lang="en-NL" sz="1200" b="0" i="0" kern="1200" spc="3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NL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713509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DA5CD-14F2-0E08-9002-97794F19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094474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515ABB-8299-A7A2-259D-4E1BB6F82E1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9" y="1516266"/>
            <a:ext cx="11094474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7F32552-937C-FDF7-0527-74FDC2660C3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6000" y="1926304"/>
            <a:ext cx="11094474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3D9C562B-A7E6-EBA2-6D88-D57F34886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498097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223C4D3-26EE-9659-3DBA-E287EAE39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683" y="3280777"/>
            <a:ext cx="2070634" cy="296446"/>
          </a:xfrm>
          <a:prstGeom prst="rect">
            <a:avLst/>
          </a:prstGeom>
        </p:spPr>
      </p:pic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6BD0F1D4-51EE-30EF-40D8-189F3D4A4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216658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Header 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C713CC9-A3D2-A061-5ADF-258B8B1E5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77515"/>
            <a:ext cx="12192000" cy="6280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84D58-5995-C932-4741-755B7F63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552A1-F385-04D0-260F-ADD4AC47B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F3A34E4-4B22-BA29-02FB-07BA308247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en-NL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7884E0A-489A-BF22-1609-AEAAD416DC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499" y="209923"/>
            <a:ext cx="1403517" cy="200937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8B55338-668C-3CAC-6E6C-35D69FD60C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127829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142A952F-5595-BC73-221C-0CA7849F8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1404679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DA5CD-14F2-0E08-9002-97794F19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094474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515ABB-8299-A7A2-259D-4E1BB6F82E1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9" y="1516266"/>
            <a:ext cx="11094474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7F32552-937C-FDF7-0527-74FDC2660C3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6000" y="1926304"/>
            <a:ext cx="11094474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3D9C562B-A7E6-EBA2-6D88-D57F34886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74690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F03BE-A13D-21A6-A45D-AFE7BE7406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3A70A7A-1FCF-9EE6-2AEC-BA05F4C60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845" y="3280496"/>
            <a:ext cx="2084813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37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05BB7-097F-0B4C-91E3-0BDC156F2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15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Pattern">
  <p:cSld name="1_Slide with Patter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3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5578" y="0"/>
            <a:ext cx="24464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8773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cxnSp>
        <p:nvCxnSpPr>
          <p:cNvPr id="49" name="Google Shape;49;p31"/>
          <p:cNvCxnSpPr/>
          <p:nvPr/>
        </p:nvCxnSpPr>
        <p:spPr>
          <a:xfrm>
            <a:off x="9750829" y="6261100"/>
            <a:ext cx="186907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515997" y="587194"/>
            <a:ext cx="8640000" cy="91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515996" y="1516266"/>
            <a:ext cx="8640000" cy="395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None/>
              <a:defRPr sz="2000" b="0" i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body" idx="2"/>
          </p:nvPr>
        </p:nvSpPr>
        <p:spPr>
          <a:xfrm>
            <a:off x="515997" y="1926304"/>
            <a:ext cx="8640000" cy="3909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3785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0">
          <p15:clr>
            <a:srgbClr val="FBAE40"/>
          </p15:clr>
        </p15:guide>
        <p15:guide id="2" pos="340">
          <p15:clr>
            <a:srgbClr val="FBAE40"/>
          </p15:clr>
        </p15:guide>
        <p15:guide id="3" pos="7340">
          <p15:clr>
            <a:srgbClr val="E46962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Chart">
  <p:cSld name="1_Slide with Char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>
            <a:spLocks noGrp="1"/>
          </p:cNvSpPr>
          <p:nvPr>
            <p:ph type="chart" idx="2"/>
          </p:nvPr>
        </p:nvSpPr>
        <p:spPr>
          <a:xfrm>
            <a:off x="5219700" y="1515979"/>
            <a:ext cx="6384925" cy="4331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>
            <a:off x="515998" y="1516266"/>
            <a:ext cx="4680000" cy="395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None/>
              <a:defRPr sz="2000" b="0" i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body" idx="3"/>
          </p:nvPr>
        </p:nvSpPr>
        <p:spPr>
          <a:xfrm>
            <a:off x="515999" y="1926304"/>
            <a:ext cx="4680000" cy="3909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sldNum" idx="12"/>
          </p:nvPr>
        </p:nvSpPr>
        <p:spPr>
          <a:xfrm>
            <a:off x="88773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>
            <a:off x="516000" y="587194"/>
            <a:ext cx="11088625" cy="91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7963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80333F-5B70-B83D-5C0C-5940810F32C6}"/>
              </a:ext>
            </a:extLst>
          </p:cNvPr>
          <p:cNvCxnSpPr>
            <a:cxnSpLocks/>
          </p:cNvCxnSpPr>
          <p:nvPr userDrawn="1"/>
        </p:nvCxnSpPr>
        <p:spPr>
          <a:xfrm>
            <a:off x="571500" y="6261100"/>
            <a:ext cx="11049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2C778353-A4E3-104F-3337-F7F76B22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AA8F7BE-0741-1CE9-8F79-400E0BC6CB1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889245"/>
            <a:ext cx="11137734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9E79CDA3-2B31-0B9B-C5C4-D5E4ADFF2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000" y="2330413"/>
            <a:ext cx="11147916" cy="369201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535D3C-A42D-33FB-5C2F-423B1E1A0C8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L" spc="300"/>
              <a:t>2025</a:t>
            </a:r>
            <a:endParaRPr lang="en-NL" spc="3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320F8-BB00-D32F-83AA-DD09020A6C0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877300" y="6356350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EB35B-EF73-8116-9464-5AB40FE16E2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618663" y="340954"/>
            <a:ext cx="2057400" cy="225425"/>
          </a:xfrm>
        </p:spPr>
        <p:txBody>
          <a:bodyPr/>
          <a:lstStyle>
            <a:lvl1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0947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con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F2D08-01E0-5270-6D84-6C96BCE1D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Product icons selection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E2BD88-B3B9-CCB5-5A51-D4E4A52CB6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NL" spc="300" dirty="0"/>
              <a:t>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42424-20D7-F1F4-702D-C30CA639D7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024D85E-E0A1-6B6E-0B4D-4D10EC7F22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193" y="2571677"/>
            <a:ext cx="1272714" cy="1060595"/>
          </a:xfrm>
          <a:prstGeom prst="rect">
            <a:avLst/>
          </a:prstGeom>
        </p:spPr>
      </p:pic>
      <p:pic>
        <p:nvPicPr>
          <p:cNvPr id="6" name="Picture 5" descr="A picture containing text, vector graphics, light&#10;&#10;Description automatically generated">
            <a:extLst>
              <a:ext uri="{FF2B5EF4-FFF2-40B4-BE49-F238E27FC236}">
                <a16:creationId xmlns:a16="http://schemas.microsoft.com/office/drawing/2014/main" id="{30CB9D83-B634-F47E-76B1-9EA2F7D18F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708" y="2571677"/>
            <a:ext cx="931479" cy="106059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A67D197-A6D6-E3BC-1949-C4B8DF9B41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872" y="2571677"/>
            <a:ext cx="1401830" cy="106059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684B800-99B5-3DE5-045D-9D6F450CAE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87" y="2571677"/>
            <a:ext cx="931479" cy="106059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E588135-8E68-6A8B-1E66-EB78915C10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913" y="2571677"/>
            <a:ext cx="931479" cy="106059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F72433A-D3DC-DD5B-ED66-E2EDA564E7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400" y="2571677"/>
            <a:ext cx="986815" cy="1060595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86DF7FE-59D6-E639-F578-4D6E2659E04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977" y="4301049"/>
            <a:ext cx="996038" cy="1060596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6D165EA2-27B4-C1CD-D7A0-CE1F017373F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123" y="4301050"/>
            <a:ext cx="931479" cy="106059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FDBBAD9-28BA-8096-059E-A3AE096F80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268" y="4301050"/>
            <a:ext cx="931479" cy="106059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12F7287A-A81B-F5D5-96C8-1121483EFA1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413" y="4301050"/>
            <a:ext cx="931479" cy="1060595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B44F3F3-61DE-0B7A-B119-50B36BD594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545" y="4301049"/>
            <a:ext cx="1263492" cy="106059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675E734-3C0D-478F-BBAE-4FE47017FE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90" y="4301050"/>
            <a:ext cx="931479" cy="10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58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C713CC9-A3D2-A061-5ADF-258B8B1E5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77515"/>
            <a:ext cx="12192000" cy="6280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84D58-5995-C932-4741-755B7F63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552A1-F385-04D0-260F-ADD4AC47B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F3A34E4-4B22-BA29-02FB-07BA308247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en-NL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7884E0A-489A-BF22-1609-AEAAD416DC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499" y="209923"/>
            <a:ext cx="1403517" cy="200937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8B55338-668C-3CAC-6E6C-35D69FD60C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127829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142A952F-5595-BC73-221C-0CA7849F8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725378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egory Head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7DFA12-1CAF-9828-9C76-ABD54870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84B4D6-D5DB-387E-CD64-25EF0996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27645F5-BCBF-DFAB-8496-D3F7D2BE0A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en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544FA41-3C09-2DD7-5A29-8A7706E9D5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499" y="209923"/>
            <a:ext cx="1403517" cy="200937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DBC4FAA-6D95-48FA-606E-1DDB0E8594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22105" y="127829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649BDBB9-E7A5-1804-BDAE-243C7CD0A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8403586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0CCA3F2-D603-F8EC-1E77-97FBA5EB2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22397"/>
            <a:ext cx="6332477" cy="4371977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5D9C0D2-DE30-8B41-9F52-C59E3D1CCE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127829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BAD088-261E-23DD-AF00-76C2F83AC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4" y="2837881"/>
            <a:ext cx="6717196" cy="122199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i="0" spc="3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3CA2AE2A-145B-5C1C-5C32-D76AD37B4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0262669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1B0917C-CEFC-1294-98EA-409970040EEB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F14360-7B7E-B155-C331-BF28B2660087}"/>
              </a:ext>
            </a:extLst>
          </p:cNvPr>
          <p:cNvCxnSpPr>
            <a:cxnSpLocks/>
          </p:cNvCxnSpPr>
          <p:nvPr userDrawn="1"/>
        </p:nvCxnSpPr>
        <p:spPr>
          <a:xfrm>
            <a:off x="5160061" y="873125"/>
            <a:ext cx="6460439" cy="0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EA2448-60E4-83ED-E336-390C2DF00AFB}"/>
              </a:ext>
            </a:extLst>
          </p:cNvPr>
          <p:cNvCxnSpPr>
            <a:cxnSpLocks/>
          </p:cNvCxnSpPr>
          <p:nvPr userDrawn="1"/>
        </p:nvCxnSpPr>
        <p:spPr>
          <a:xfrm>
            <a:off x="5160061" y="2694361"/>
            <a:ext cx="6460439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7FD9362-7424-3996-B8F0-32F4B091B95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77118" y="4627592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83082A-A825-5C32-BFEB-CC46086C255B}"/>
              </a:ext>
            </a:extLst>
          </p:cNvPr>
          <p:cNvCxnSpPr>
            <a:cxnSpLocks/>
          </p:cNvCxnSpPr>
          <p:nvPr userDrawn="1"/>
        </p:nvCxnSpPr>
        <p:spPr>
          <a:xfrm>
            <a:off x="5160061" y="4515597"/>
            <a:ext cx="6460439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711C31F-100A-FA02-9DCA-EE7C5462B84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77118" y="2804160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98E640E-79B7-1C58-1A06-28DD02E7FDE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77118" y="980728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6A69B04-2B4F-F013-A82E-7E32964C03AB}"/>
              </a:ext>
            </a:extLst>
          </p:cNvPr>
          <p:cNvSpPr txBox="1">
            <a:spLocks/>
          </p:cNvSpPr>
          <p:nvPr userDrawn="1"/>
        </p:nvSpPr>
        <p:spPr>
          <a:xfrm>
            <a:off x="516000" y="891994"/>
            <a:ext cx="4140221" cy="19394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i="0" dirty="0">
                <a:latin typeface="Arial" panose="020B0604020202020204" pitchFamily="34" charset="0"/>
              </a:rPr>
              <a:t>Click to edit Master title style</a:t>
            </a:r>
            <a:endParaRPr lang="en-NL" b="0" i="0" dirty="0">
              <a:latin typeface="Arial" panose="020B0604020202020204" pitchFamily="34" charset="0"/>
            </a:endParaRPr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F5102925-A5D0-2A51-BFB5-A04AC1B09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208698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con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869C4-5F91-044E-B435-7BC65550D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Product icon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1601A-9C52-E8AE-F37A-C92B8CF4DE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0D4B699-7695-6C76-A660-BD9DF1C88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470" y="2575874"/>
            <a:ext cx="931479" cy="1060595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8850E2B-A8FB-968B-8B59-51263C444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751" y="2575874"/>
            <a:ext cx="1272714" cy="106059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AC2CB6E-D32E-61B3-53E4-D190E3E94F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838" y="2575874"/>
            <a:ext cx="1401830" cy="106059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AD0DCD9-D10F-1700-8662-0B8F6171CA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925" y="4304605"/>
            <a:ext cx="931479" cy="106059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874125E-F53A-FCA6-09E2-8FCA92F22A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870" y="4304605"/>
            <a:ext cx="931479" cy="106059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19ACC46-9CBF-05C4-13E1-25DA46700A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815" y="4304605"/>
            <a:ext cx="931479" cy="1060595"/>
          </a:xfrm>
          <a:prstGeom prst="rect">
            <a:avLst/>
          </a:prstGeom>
        </p:spPr>
      </p:pic>
      <p:pic>
        <p:nvPicPr>
          <p:cNvPr id="11" name="Picture 10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EDF86B0-1E88-8281-7383-8C2F6A2137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748" y="4304605"/>
            <a:ext cx="1263491" cy="1060595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313BCC5-6092-B5B1-2C64-BBBCC03A61B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3" y="4304605"/>
            <a:ext cx="931479" cy="106059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6209CC7-AA60-ABD7-E23F-8E7E8B414BE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57" y="2575874"/>
            <a:ext cx="931479" cy="1060595"/>
          </a:xfrm>
          <a:prstGeom prst="rect">
            <a:avLst/>
          </a:prstGeom>
        </p:spPr>
      </p:pic>
      <p:pic>
        <p:nvPicPr>
          <p:cNvPr id="14" name="Picture 13" descr="A picture containing text, iPod, vector graphics&#10;&#10;Description automatically generated">
            <a:extLst>
              <a:ext uri="{FF2B5EF4-FFF2-40B4-BE49-F238E27FC236}">
                <a16:creationId xmlns:a16="http://schemas.microsoft.com/office/drawing/2014/main" id="{15F3DE60-4D7E-342D-703B-6012A9F6103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267" y="2575874"/>
            <a:ext cx="931479" cy="106059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A22668C-6B93-5DC7-12DB-97B6CA4F535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546" y="2575874"/>
            <a:ext cx="986814" cy="1060595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DAAFCB08-A2E1-A73A-440E-DCC33128AE2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978" y="4304605"/>
            <a:ext cx="996037" cy="1060595"/>
          </a:xfrm>
          <a:prstGeom prst="rect">
            <a:avLst/>
          </a:prstGeom>
        </p:spPr>
      </p:pic>
      <p:sp>
        <p:nvSpPr>
          <p:cNvPr id="17" name="Footer Placeholder 13">
            <a:extLst>
              <a:ext uri="{FF2B5EF4-FFF2-40B4-BE49-F238E27FC236}">
                <a16:creationId xmlns:a16="http://schemas.microsoft.com/office/drawing/2014/main" id="{53ECCD9A-F008-BD2A-9D5F-E9D0CD110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8110225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>
            <a:extLst>
              <a:ext uri="{FF2B5EF4-FFF2-40B4-BE49-F238E27FC236}">
                <a16:creationId xmlns:a16="http://schemas.microsoft.com/office/drawing/2014/main" id="{8D2A66F0-6139-853F-1FA4-37656E93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6" name="Title Placeholder 14">
            <a:extLst>
              <a:ext uri="{FF2B5EF4-FFF2-40B4-BE49-F238E27FC236}">
                <a16:creationId xmlns:a16="http://schemas.microsoft.com/office/drawing/2014/main" id="{89810D8A-FC79-322B-03BE-4C3C86ED8569}"/>
              </a:ext>
            </a:extLst>
          </p:cNvPr>
          <p:cNvSpPr txBox="1">
            <a:spLocks/>
          </p:cNvSpPr>
          <p:nvPr userDrawn="1"/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i="0" dirty="0">
                <a:latin typeface="Arial" panose="020B0604020202020204" pitchFamily="34" charset="0"/>
              </a:rPr>
              <a:t>Click to edit Master title style</a:t>
            </a:r>
            <a:endParaRPr lang="en-NL" b="0" i="0" dirty="0">
              <a:latin typeface="Arial" panose="020B0604020202020204" pitchFamily="34" charset="0"/>
            </a:endParaRPr>
          </a:p>
        </p:txBody>
      </p:sp>
      <p:sp>
        <p:nvSpPr>
          <p:cNvPr id="19" name="Title Placeholder 14">
            <a:extLst>
              <a:ext uri="{FF2B5EF4-FFF2-40B4-BE49-F238E27FC236}">
                <a16:creationId xmlns:a16="http://schemas.microsoft.com/office/drawing/2014/main" id="{AAB6618E-7313-3640-A79F-7A2685EAABB7}"/>
              </a:ext>
            </a:extLst>
          </p:cNvPr>
          <p:cNvSpPr txBox="1">
            <a:spLocks/>
          </p:cNvSpPr>
          <p:nvPr userDrawn="1"/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i="0" dirty="0">
                <a:latin typeface="Arial" panose="020B0604020202020204" pitchFamily="34" charset="0"/>
              </a:rPr>
              <a:t>Click to edit Master title style</a:t>
            </a:r>
            <a:endParaRPr lang="en-NL" b="0" i="0" dirty="0">
              <a:latin typeface="Arial" panose="020B0604020202020204" pitchFamily="34" charset="0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79FBCD3-E664-C5E0-A882-8E0E7EF39E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49ACC26-4073-46A2-0507-B7186912E0B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9" y="3404030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6C902F5-5AE2-4811-B1EF-A71F883230A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999" y="5013176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E5D0DF3-3C84-83B9-CF26-3B0FA05D2E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2323347"/>
            <a:ext cx="11160000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6DC9577-FC94-ECC8-CD79-A7CF8EBC89D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6000" y="3933056"/>
            <a:ext cx="11160000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46227F6-B518-DA69-E4A5-66EA6D8FD3D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16000" y="5517232"/>
            <a:ext cx="11160000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B7FC973D-D5EB-47EB-04C3-1110BC9915A5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52EEC454-EFCF-B6FE-BEC0-03A87379B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612458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4">
            <a:extLst>
              <a:ext uri="{FF2B5EF4-FFF2-40B4-BE49-F238E27FC236}">
                <a16:creationId xmlns:a16="http://schemas.microsoft.com/office/drawing/2014/main" id="{57B8A00E-9AEF-486E-B0BD-C25F2C64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5F64905-B52E-C4B1-BFFD-12DC029B225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97F6321-BA22-9AF3-FE55-5BC10D5F38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2323347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378B407-B5F3-C1AC-D30F-3D9F4960795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95999" y="1911530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B49AD6C-33D0-879E-4642-9D2C78A9CC3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2323347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7EAFE8F-2252-5CAA-E343-5BF9950A19B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76000" y="1911530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D8BD245-03D1-CD74-9642-30C2EE5CD2C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76000" y="2323347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1FEC8E5-8877-993B-44E7-A81922FAD913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38FF226B-5EBC-AED4-51AA-E93C6C01C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401307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F9184113-5151-22FB-536C-4DA30AB6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62084BC5-E002-78F7-E18E-3AC9E6F95576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EC941BD9-4553-601F-1347-E807C309B1F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2011648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3BC892CE-8A56-4648-BDC8-B650FDA3B16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2011648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CF409919-B52E-B021-2356-30E134324FA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79127" y="2011648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CCBF8D3-D20D-D48B-8B46-24C654ECF42A}"/>
              </a:ext>
            </a:extLst>
          </p:cNvPr>
          <p:cNvCxnSpPr>
            <a:cxnSpLocks/>
          </p:cNvCxnSpPr>
          <p:nvPr userDrawn="1"/>
        </p:nvCxnSpPr>
        <p:spPr>
          <a:xfrm>
            <a:off x="516000" y="1906410"/>
            <a:ext cx="3600000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AD8CC39-4CCF-DD96-1D98-DDDF91D734C1}"/>
              </a:ext>
            </a:extLst>
          </p:cNvPr>
          <p:cNvCxnSpPr>
            <a:cxnSpLocks/>
          </p:cNvCxnSpPr>
          <p:nvPr userDrawn="1"/>
        </p:nvCxnSpPr>
        <p:spPr>
          <a:xfrm>
            <a:off x="4296000" y="1906410"/>
            <a:ext cx="36000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D4014F-EA6A-67B1-573F-A938D10C509B}"/>
              </a:ext>
            </a:extLst>
          </p:cNvPr>
          <p:cNvCxnSpPr>
            <a:cxnSpLocks/>
          </p:cNvCxnSpPr>
          <p:nvPr userDrawn="1"/>
        </p:nvCxnSpPr>
        <p:spPr>
          <a:xfrm>
            <a:off x="8079127" y="1906410"/>
            <a:ext cx="3600000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7D7D733C-795A-D0B8-26E7-4CB48239F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607934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63837F6-E45C-DFDD-3E5C-ABCACADD5D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B3F18C2-E64E-832F-1B0B-C14863F8AF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2323347"/>
            <a:ext cx="11160000" cy="41255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7EA79577-293C-58C6-79F6-2186AB89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9E49F9B-2641-4DC0-2FE4-FD19526D757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B414A95C-B4BD-CF23-5F1E-99681A59C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089042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3D369-5E07-3A25-E958-58DFF07BB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5578" y="0"/>
            <a:ext cx="2446421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18C4E0-FEA8-75F7-0E88-350364098AC9}"/>
              </a:ext>
            </a:extLst>
          </p:cNvPr>
          <p:cNvCxnSpPr>
            <a:cxnSpLocks/>
          </p:cNvCxnSpPr>
          <p:nvPr userDrawn="1"/>
        </p:nvCxnSpPr>
        <p:spPr>
          <a:xfrm>
            <a:off x="9743795" y="628841"/>
            <a:ext cx="18690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3126B81-5387-945E-9122-5728C3ABAE1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8652384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C6AB82-E824-FD66-55B0-A3CFFF59E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8652384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480E7A-1D9F-3C4E-105F-60E91302FC6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343B83E-3044-99B1-89D3-791D7BFE33B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8" y="2323346"/>
            <a:ext cx="8664578" cy="41384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9C0D00BD-1246-07CA-D500-ED8C57B59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73062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A78E09B-5DB5-61FE-C5F6-23B961F21D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1926304"/>
            <a:ext cx="11003915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9B144F-DCD4-DD38-3ACD-3155A87DBF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6000" y="1516266"/>
            <a:ext cx="3412671" cy="3954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AF7231B-2D25-4114-AA1D-3918824ADB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6000" y="3494466"/>
            <a:ext cx="11003915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A433AFD-D777-9C4A-06DF-D3C2748AAF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6000" y="3048334"/>
            <a:ext cx="3412671" cy="3954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BD7F7F7-4F48-EA08-0CC1-6DE2F9549DE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16000" y="5062629"/>
            <a:ext cx="11003915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F2DCCFF-EF6B-4ED1-D9E4-DE5843BC60D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6000" y="4580402"/>
            <a:ext cx="3412671" cy="3954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97F08C0-6382-4713-9E5E-B1213D3ED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897EFB1-66A9-0FB1-8160-856AB0292D4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1671EA-FEF9-3441-AA13-13912475856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64186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6D7D6-1CB7-39F9-24DF-D5A9238C3F1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6000" y="1911530"/>
            <a:ext cx="54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19276712-81E4-D1A2-830C-761696F9F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27360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6D69411-06B9-56BA-BAE3-8FB2CF62D20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B7D2103-7819-EFE0-4F3F-5992B717F9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59488" y="1938338"/>
            <a:ext cx="5608637" cy="4522787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4CA7786-E9C1-FC74-B00A-C7B2D0E3FEF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8" y="2323346"/>
            <a:ext cx="5400000" cy="41384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966C5E3E-5DB0-0579-7FD4-3744DA133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557748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5172055-F464-6698-C9F2-7E3559C45479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6121909" y="1906122"/>
            <a:ext cx="5509260" cy="455563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0492465-3226-A0A6-5FB8-8A94FD4D7EB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6000" y="1911530"/>
            <a:ext cx="54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4CF5EA58-15B7-85D1-EFD3-B1964F50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02976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1FFF57F-E11A-2AE2-5D56-6EC4D6CE4B2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8" y="2323346"/>
            <a:ext cx="5400000" cy="41384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461829E-14E5-E16E-2EFA-151D7A02672E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69BBF0D8-B1F0-BEF8-8A7C-C1C52AC05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7177731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F03BE-A13D-21A6-A45D-AFE7BE7406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223C4D3-26EE-9659-3DBA-E287EAE39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683" y="3280777"/>
            <a:ext cx="2070634" cy="2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025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DA5CD-14F2-0E08-9002-97794F19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094474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515ABB-8299-A7A2-259D-4E1BB6F82E1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9" y="1516266"/>
            <a:ext cx="11094474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7F32552-937C-FDF7-0527-74FDC2660C3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6000" y="1926304"/>
            <a:ext cx="11094474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3D9C562B-A7E6-EBA2-6D88-D57F34886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062892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05BB7-097F-0B4C-91E3-0BDC156F2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295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E0752-0E2F-0ED3-4C40-8CAA5503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8BBD09-CA82-5403-1ABA-2E10AB1E3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8AC3B-A460-6743-D3E8-47D2F0CC9A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en-NL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24F03C8-5AB0-9A52-AF06-3109F43765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127829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solidFill>
                  <a:srgbClr val="8C8C8C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BABA3955-CBAC-1AE6-E7CC-591B0EECA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5267547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E9FCE34-7D5D-C11B-D7C4-8326416985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22397"/>
            <a:ext cx="6332477" cy="4371977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E6E7CDE-3619-0B22-1412-E04113DD4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127829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solidFill>
                  <a:srgbClr val="8C8C8C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81183E4-36E1-389A-9ED7-52568640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4" y="2837881"/>
            <a:ext cx="6717196" cy="122199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i="0" spc="3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F2BFD119-61F6-CD0C-C236-E3A9B3324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559238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1B0917C-CEFC-1294-98EA-409970040EEB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8877300" y="1278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F14360-7B7E-B155-C331-BF28B2660087}"/>
              </a:ext>
            </a:extLst>
          </p:cNvPr>
          <p:cNvCxnSpPr>
            <a:cxnSpLocks/>
          </p:cNvCxnSpPr>
          <p:nvPr userDrawn="1"/>
        </p:nvCxnSpPr>
        <p:spPr>
          <a:xfrm>
            <a:off x="5160061" y="873125"/>
            <a:ext cx="6460439" cy="0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EA2448-60E4-83ED-E336-390C2DF00AFB}"/>
              </a:ext>
            </a:extLst>
          </p:cNvPr>
          <p:cNvCxnSpPr>
            <a:cxnSpLocks/>
          </p:cNvCxnSpPr>
          <p:nvPr userDrawn="1"/>
        </p:nvCxnSpPr>
        <p:spPr>
          <a:xfrm>
            <a:off x="5160061" y="2694361"/>
            <a:ext cx="6460439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7FD9362-7424-3996-B8F0-32F4B091B95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77118" y="4627592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83082A-A825-5C32-BFEB-CC46086C255B}"/>
              </a:ext>
            </a:extLst>
          </p:cNvPr>
          <p:cNvCxnSpPr>
            <a:cxnSpLocks/>
          </p:cNvCxnSpPr>
          <p:nvPr userDrawn="1"/>
        </p:nvCxnSpPr>
        <p:spPr>
          <a:xfrm>
            <a:off x="5160061" y="4515597"/>
            <a:ext cx="6460439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711C31F-100A-FA02-9DCA-EE7C5462B84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77118" y="2804160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98E640E-79B7-1C58-1A06-28DD02E7FDE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77118" y="980728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6A69B04-2B4F-F013-A82E-7E32964C03AB}"/>
              </a:ext>
            </a:extLst>
          </p:cNvPr>
          <p:cNvSpPr txBox="1">
            <a:spLocks/>
          </p:cNvSpPr>
          <p:nvPr userDrawn="1"/>
        </p:nvSpPr>
        <p:spPr>
          <a:xfrm>
            <a:off x="516000" y="891994"/>
            <a:ext cx="4140221" cy="19394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i="0" dirty="0">
                <a:latin typeface="Arial" panose="020B0604020202020204" pitchFamily="34" charset="0"/>
              </a:rPr>
              <a:t>Click to edit Master title style</a:t>
            </a:r>
            <a:endParaRPr lang="en-NL" b="0" i="0" dirty="0">
              <a:latin typeface="Arial" panose="020B0604020202020204" pitchFamily="34" charset="0"/>
            </a:endParaRPr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B494F1A6-6EFA-0610-2ED8-2146798CE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398817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con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E0B6E-10EB-D52E-00E8-D2935C14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Products icon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01643-10EF-E133-EEC8-1AB0F5B0C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0BFA1AF-2ACA-3072-0B63-71F0F91E17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193" y="2571677"/>
            <a:ext cx="1272714" cy="1060595"/>
          </a:xfrm>
          <a:prstGeom prst="rect">
            <a:avLst/>
          </a:prstGeom>
        </p:spPr>
      </p:pic>
      <p:pic>
        <p:nvPicPr>
          <p:cNvPr id="6" name="Picture 5" descr="A picture containing text, vector graphics, light&#10;&#10;Description automatically generated">
            <a:extLst>
              <a:ext uri="{FF2B5EF4-FFF2-40B4-BE49-F238E27FC236}">
                <a16:creationId xmlns:a16="http://schemas.microsoft.com/office/drawing/2014/main" id="{E3C08272-5644-8ABE-252A-3F8119473F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708" y="2571677"/>
            <a:ext cx="931479" cy="106059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3538888-60B8-8691-C008-95B27918AC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872" y="2571677"/>
            <a:ext cx="1401830" cy="106059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3F93D88-3C17-52C4-700F-4CEC9507DB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87" y="2571677"/>
            <a:ext cx="931479" cy="106059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14A914B-04FF-C078-6ACA-639AD30281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913" y="2571677"/>
            <a:ext cx="931479" cy="106059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5B44279-97E6-82BC-B13B-7BE1947B39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400" y="2571677"/>
            <a:ext cx="986815" cy="1060595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67941A7-9B70-6DE5-24E5-F06EBD237B6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977" y="4301049"/>
            <a:ext cx="996038" cy="1060596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6B09AA0F-A799-72A6-1976-4FAC6029552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123" y="4301050"/>
            <a:ext cx="931479" cy="106059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AB06382-C7CF-33D8-5017-C1A74ED94E7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268" y="4301050"/>
            <a:ext cx="931479" cy="106059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57ED94C-142B-920C-329D-809613A9D61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413" y="4301050"/>
            <a:ext cx="931479" cy="1060595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0F63A31-61DC-DD68-B8B0-EFAA218EF91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545" y="4301049"/>
            <a:ext cx="1263492" cy="106059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FBC8095E-7D92-F89F-0121-E4F7BC61DD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90" y="4301050"/>
            <a:ext cx="931479" cy="1060595"/>
          </a:xfrm>
          <a:prstGeom prst="rect">
            <a:avLst/>
          </a:prstGeom>
        </p:spPr>
      </p:pic>
      <p:sp>
        <p:nvSpPr>
          <p:cNvPr id="17" name="Footer Placeholder 13">
            <a:extLst>
              <a:ext uri="{FF2B5EF4-FFF2-40B4-BE49-F238E27FC236}">
                <a16:creationId xmlns:a16="http://schemas.microsoft.com/office/drawing/2014/main" id="{95FE0B7D-FDA5-99AB-9196-F199A212F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5870996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>
            <a:extLst>
              <a:ext uri="{FF2B5EF4-FFF2-40B4-BE49-F238E27FC236}">
                <a16:creationId xmlns:a16="http://schemas.microsoft.com/office/drawing/2014/main" id="{8D2A66F0-6139-853F-1FA4-37656E93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6" name="Title Placeholder 14">
            <a:extLst>
              <a:ext uri="{FF2B5EF4-FFF2-40B4-BE49-F238E27FC236}">
                <a16:creationId xmlns:a16="http://schemas.microsoft.com/office/drawing/2014/main" id="{89810D8A-FC79-322B-03BE-4C3C86ED8569}"/>
              </a:ext>
            </a:extLst>
          </p:cNvPr>
          <p:cNvSpPr txBox="1">
            <a:spLocks/>
          </p:cNvSpPr>
          <p:nvPr userDrawn="1"/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i="0" dirty="0">
                <a:latin typeface="Arial" panose="020B0604020202020204" pitchFamily="34" charset="0"/>
              </a:rPr>
              <a:t>Click to edit Master title style</a:t>
            </a:r>
            <a:endParaRPr lang="en-NL" b="0" i="0" dirty="0">
              <a:latin typeface="Arial" panose="020B0604020202020204" pitchFamily="34" charset="0"/>
            </a:endParaRPr>
          </a:p>
        </p:txBody>
      </p:sp>
      <p:sp>
        <p:nvSpPr>
          <p:cNvPr id="19" name="Title Placeholder 14">
            <a:extLst>
              <a:ext uri="{FF2B5EF4-FFF2-40B4-BE49-F238E27FC236}">
                <a16:creationId xmlns:a16="http://schemas.microsoft.com/office/drawing/2014/main" id="{AAB6618E-7313-3640-A79F-7A2685EAABB7}"/>
              </a:ext>
            </a:extLst>
          </p:cNvPr>
          <p:cNvSpPr txBox="1">
            <a:spLocks/>
          </p:cNvSpPr>
          <p:nvPr userDrawn="1"/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i="0" dirty="0">
                <a:latin typeface="Arial" panose="020B0604020202020204" pitchFamily="34" charset="0"/>
              </a:rPr>
              <a:t>Click to edit Master title style</a:t>
            </a:r>
            <a:endParaRPr lang="en-NL" b="0" i="0" dirty="0">
              <a:latin typeface="Arial" panose="020B0604020202020204" pitchFamily="34" charset="0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79FBCD3-E664-C5E0-A882-8E0E7EF39E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49ACC26-4073-46A2-0507-B7186912E0B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9" y="3404030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6C902F5-5AE2-4811-B1EF-A71F883230A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999" y="5013176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E5D0DF3-3C84-83B9-CF26-3B0FA05D2E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2323347"/>
            <a:ext cx="11160000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6DC9577-FC94-ECC8-CD79-A7CF8EBC89D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6000" y="3933056"/>
            <a:ext cx="11160000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46227F6-B518-DA69-E4A5-66EA6D8FD3D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16000" y="5517232"/>
            <a:ext cx="11160000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78F87A-6881-4CD2-0008-6E311973B518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7A1870D8-7D98-0A22-7BDF-9453277F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8076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C778353-A4E3-104F-3337-F7F76B22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AA8F7BE-0741-1CE9-8F79-400E0BC6CB1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516266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05FC0-BC7B-638B-7769-DBE3ED62F29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8932800" y="6356350"/>
            <a:ext cx="2743200" cy="365125"/>
          </a:xfr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513DF74-3876-1FBB-C63B-BC25F1C2FAA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1926304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DB175F7-5718-116E-92A6-58ED18504B3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95999" y="1516266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8195944-0832-795B-B061-0633F88783B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1926304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25C7B2A-1E3D-EBB6-4B05-51E260D66A5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76000" y="1516266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A457C58-876C-3AC4-FF0C-4600690FAC4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76000" y="1926304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657701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4">
            <a:extLst>
              <a:ext uri="{FF2B5EF4-FFF2-40B4-BE49-F238E27FC236}">
                <a16:creationId xmlns:a16="http://schemas.microsoft.com/office/drawing/2014/main" id="{57B8A00E-9AEF-486E-B0BD-C25F2C64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5F64905-B52E-C4B1-BFFD-12DC029B225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97F6321-BA22-9AF3-FE55-5BC10D5F38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2323347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378B407-B5F3-C1AC-D30F-3D9F4960795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95999" y="1911530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B49AD6C-33D0-879E-4642-9D2C78A9CC3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2323347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7EAFE8F-2252-5CAA-E343-5BF9950A19B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76000" y="1911530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D8BD245-03D1-CD74-9642-30C2EE5CD2C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76000" y="2323347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9BDFA5-0EDC-DF11-E018-EA9D2F11748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8A470D03-792F-1122-6942-2A250461C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4541951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324BE6D-7E04-20F8-2848-188682BB52BC}"/>
              </a:ext>
            </a:extLst>
          </p:cNvPr>
          <p:cNvCxnSpPr>
            <a:cxnSpLocks/>
          </p:cNvCxnSpPr>
          <p:nvPr userDrawn="1"/>
        </p:nvCxnSpPr>
        <p:spPr>
          <a:xfrm>
            <a:off x="516000" y="1911530"/>
            <a:ext cx="3600000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BA5A0-B6BB-BF0C-0391-5D53D8882887}"/>
              </a:ext>
            </a:extLst>
          </p:cNvPr>
          <p:cNvCxnSpPr>
            <a:cxnSpLocks/>
          </p:cNvCxnSpPr>
          <p:nvPr userDrawn="1"/>
        </p:nvCxnSpPr>
        <p:spPr>
          <a:xfrm>
            <a:off x="4296000" y="1911530"/>
            <a:ext cx="36000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13DF07-14B1-F07E-C9AC-F29E92E0EB0C}"/>
              </a:ext>
            </a:extLst>
          </p:cNvPr>
          <p:cNvCxnSpPr>
            <a:cxnSpLocks/>
          </p:cNvCxnSpPr>
          <p:nvPr userDrawn="1"/>
        </p:nvCxnSpPr>
        <p:spPr>
          <a:xfrm>
            <a:off x="8079127" y="1911530"/>
            <a:ext cx="3600000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2B492D2-71D3-809B-5659-CCDE8661531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95751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63753BE-5553-96F7-AB12-33C5B48883B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16000" y="2407568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D33BFEA-6BB2-2891-DB10-11E3BAB48D2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95999" y="1995751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A7AB9153-F140-5258-CDC9-4F3788025A0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296000" y="2407568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B0476B2-8468-6E63-57FF-A5F9717D02E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76000" y="1995751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E8143B83-84A4-577A-4BA2-998C5A1F03B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076000" y="2407568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F9184113-5151-22FB-536C-4DA30AB6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22851-39D3-47E8-CE0D-E34B1DD9A5ED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F614DB92-1340-A850-5A11-4F14DBCDE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917877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63837F6-E45C-DFDD-3E5C-ABCACADD5D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B3F18C2-E64E-832F-1B0B-C14863F8AF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2323347"/>
            <a:ext cx="11160000" cy="41255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7EA79577-293C-58C6-79F6-2186AB89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3DB383-2CF0-EAF1-6E95-411419DD518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32090A17-09B6-9A13-9391-DDFC6BBAC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608321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3D369-5E07-3A25-E958-58DFF07BB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5578" y="0"/>
            <a:ext cx="2446421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18C4E0-FEA8-75F7-0E88-350364098AC9}"/>
              </a:ext>
            </a:extLst>
          </p:cNvPr>
          <p:cNvCxnSpPr>
            <a:cxnSpLocks/>
          </p:cNvCxnSpPr>
          <p:nvPr userDrawn="1"/>
        </p:nvCxnSpPr>
        <p:spPr>
          <a:xfrm>
            <a:off x="9743795" y="628841"/>
            <a:ext cx="18690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3126B81-5387-945E-9122-5728C3ABAE1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8652384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C6AB82-E824-FD66-55B0-A3CFFF59E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8652384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480E7A-1D9F-3C4E-105F-60E91302FC6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877300" y="1278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343B83E-3044-99B1-89D3-791D7BFE33B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8" y="2323346"/>
            <a:ext cx="8664578" cy="41384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992670C4-D727-205B-B3DF-DB9E27F85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704718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0">
            <a:extLst>
              <a:ext uri="{FF2B5EF4-FFF2-40B4-BE49-F238E27FC236}">
                <a16:creationId xmlns:a16="http://schemas.microsoft.com/office/drawing/2014/main" id="{19276712-81E4-D1A2-830C-761696F9F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27360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6D69411-06B9-56BA-BAE3-8FB2CF62D20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877300" y="1278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B7D2103-7819-EFE0-4F3F-5992B717F9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59488" y="1938338"/>
            <a:ext cx="5608637" cy="4522787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112716D-C177-2CC0-6B41-D87DDCB984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6000" y="1911530"/>
            <a:ext cx="54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0A61A4D7-8628-387E-E348-B1AA1197959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8" y="2323346"/>
            <a:ext cx="5400000" cy="41384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E19A7653-5E07-E427-A985-BC613BEB2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8933822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5172055-F464-6698-C9F2-7E3559C45479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6121909" y="1906122"/>
            <a:ext cx="5509260" cy="455563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0492465-3226-A0A6-5FB8-8A94FD4D7EB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6000" y="1911530"/>
            <a:ext cx="54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4CF5EA58-15B7-85D1-EFD3-B1964F50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02976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1FFF57F-E11A-2AE2-5D56-6EC4D6CE4B2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8" y="2323346"/>
            <a:ext cx="5400000" cy="41384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83A136-72D8-C6D6-2AC6-08EF658D9D8D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CC73BFFD-9631-1E67-F67A-A1C5C800D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5428139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F03BE-A13D-21A6-A45D-AFE7BE7406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3A70A7A-1FCF-9EE6-2AEC-BA05F4C60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845" y="3280496"/>
            <a:ext cx="2084813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62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er 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C713CC9-A3D2-A061-5ADF-258B8B1E5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77515"/>
            <a:ext cx="12192000" cy="6280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84D58-5995-C932-4741-755B7F63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552A1-F385-04D0-260F-ADD4AC47B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F3A34E4-4B22-BA29-02FB-07BA308247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en-NL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7884E0A-489A-BF22-1609-AEAAD416DC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499" y="209923"/>
            <a:ext cx="1403517" cy="200937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8B55338-668C-3CAC-6E6C-35D69FD60C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127829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142A952F-5595-BC73-221C-0CA7849F8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8054867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DA5CD-14F2-0E08-9002-97794F19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094474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515ABB-8299-A7A2-259D-4E1BB6F82E1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9" y="1516266"/>
            <a:ext cx="11094474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7F32552-937C-FDF7-0527-74FDC2660C3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6000" y="1926304"/>
            <a:ext cx="11094474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3D9C562B-A7E6-EBA2-6D88-D57F34886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080711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C778353-A4E3-104F-3337-F7F76B22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05FC0-BC7B-638B-7769-DBE3ED62F29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8932800" y="6356350"/>
            <a:ext cx="2743200" cy="365125"/>
          </a:xfr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513DF74-3876-1FBB-C63B-BC25F1C2FAA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1621504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8195944-0832-795B-B061-0633F88783B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1621504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A457C58-876C-3AC4-FF0C-4600690FAC4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79127" y="1621504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324BE6D-7E04-20F8-2848-188682BB52BC}"/>
              </a:ext>
            </a:extLst>
          </p:cNvPr>
          <p:cNvCxnSpPr>
            <a:cxnSpLocks/>
          </p:cNvCxnSpPr>
          <p:nvPr userDrawn="1"/>
        </p:nvCxnSpPr>
        <p:spPr>
          <a:xfrm>
            <a:off x="516000" y="1516266"/>
            <a:ext cx="3600000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BA5A0-B6BB-BF0C-0391-5D53D8882887}"/>
              </a:ext>
            </a:extLst>
          </p:cNvPr>
          <p:cNvCxnSpPr>
            <a:cxnSpLocks/>
          </p:cNvCxnSpPr>
          <p:nvPr userDrawn="1"/>
        </p:nvCxnSpPr>
        <p:spPr>
          <a:xfrm>
            <a:off x="4296000" y="1516266"/>
            <a:ext cx="36000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13DF07-14B1-F07E-C9AC-F29E92E0EB0C}"/>
              </a:ext>
            </a:extLst>
          </p:cNvPr>
          <p:cNvCxnSpPr>
            <a:cxnSpLocks/>
          </p:cNvCxnSpPr>
          <p:nvPr userDrawn="1"/>
        </p:nvCxnSpPr>
        <p:spPr>
          <a:xfrm>
            <a:off x="8079127" y="1516266"/>
            <a:ext cx="3600000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205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05FC0-BC7B-638B-7769-DBE3ED62F29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DA5CD-14F2-0E08-9002-97794F19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080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515ABB-8299-A7A2-259D-4E1BB6F82E1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9" y="1516266"/>
            <a:ext cx="108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7F32552-937C-FDF7-0527-74FDC2660C3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6000" y="1926304"/>
            <a:ext cx="108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0234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3D369-5E07-3A25-E958-58DFF07BB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5578" y="0"/>
            <a:ext cx="2446421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DB2DA-C9CF-E2E7-1235-1C3B89E7F5B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7FCE9-9502-C634-8A95-2CA7D33AF3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18C4E0-FEA8-75F7-0E88-350364098AC9}"/>
              </a:ext>
            </a:extLst>
          </p:cNvPr>
          <p:cNvCxnSpPr>
            <a:cxnSpLocks/>
          </p:cNvCxnSpPr>
          <p:nvPr userDrawn="1"/>
        </p:nvCxnSpPr>
        <p:spPr>
          <a:xfrm>
            <a:off x="9750829" y="6261100"/>
            <a:ext cx="18690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12DD840-12E5-1CED-823D-5D2FE02B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7" y="587194"/>
            <a:ext cx="864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5F1AEA8-2302-658B-72CF-E2C54E565BA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6" y="1516266"/>
            <a:ext cx="864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0D8634-6665-6C5F-17DD-5128E8C53E2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7" y="1926304"/>
            <a:ext cx="864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5393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image" Target="../media/image21.svg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21.sv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000" y="1606730"/>
            <a:ext cx="11160000" cy="4256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DF399CDE-6B71-D6B5-52B7-E98A0AED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0ACB059-5BD9-76A0-83C7-95D34E778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ctr" defTabSz="457200" rtl="0" eaLnBrk="1" latinLnBrk="0" hangingPunct="1">
              <a:lnSpc>
                <a:spcPct val="100000"/>
              </a:lnSpc>
              <a:defRPr lang="en-NL" sz="1200" b="0" i="0" kern="1200" spc="300" dirty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NL" dirty="0"/>
              <a:t>2024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DBA82C3-FB56-E17C-5AF1-2ABDC28DE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73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77694D-4913-CF0C-27A4-71AEFB68365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6438443"/>
            <a:ext cx="1406619" cy="2016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43574B-F3AF-60F1-B897-1DD4AB431DD2}"/>
              </a:ext>
            </a:extLst>
          </p:cNvPr>
          <p:cNvCxnSpPr>
            <a:cxnSpLocks/>
          </p:cNvCxnSpPr>
          <p:nvPr userDrawn="1"/>
        </p:nvCxnSpPr>
        <p:spPr>
          <a:xfrm>
            <a:off x="571500" y="6261100"/>
            <a:ext cx="11048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8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4146" r:id="rId2"/>
    <p:sldLayoutId id="2147483981" r:id="rId3"/>
    <p:sldLayoutId id="2147484329" r:id="rId4"/>
    <p:sldLayoutId id="2147483983" r:id="rId5"/>
    <p:sldLayoutId id="2147483984" r:id="rId6"/>
    <p:sldLayoutId id="2147484281" r:id="rId7"/>
    <p:sldLayoutId id="2147484010" r:id="rId8"/>
    <p:sldLayoutId id="2147483990" r:id="rId9"/>
    <p:sldLayoutId id="2147483993" r:id="rId10"/>
    <p:sldLayoutId id="2147483994" r:id="rId11"/>
    <p:sldLayoutId id="2147484004" r:id="rId12"/>
    <p:sldLayoutId id="2147484439" r:id="rId13"/>
    <p:sldLayoutId id="2147484440" r:id="rId14"/>
    <p:sldLayoutId id="2147484441" r:id="rId15"/>
    <p:sldLayoutId id="2147484447" r:id="rId1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000" y="1606730"/>
            <a:ext cx="11160000" cy="4256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DF399CDE-6B71-D6B5-52B7-E98A0AED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0ACB059-5BD9-76A0-83C7-95D34E778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lang="en-NL" sz="1200" b="0" i="0" kern="1200" spc="300" dirty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NL" dirty="0"/>
              <a:t>2024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DBA82C3-FB56-E17C-5AF1-2ABDC28DE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73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43574B-F3AF-60F1-B897-1DD4AB431DD2}"/>
              </a:ext>
            </a:extLst>
          </p:cNvPr>
          <p:cNvCxnSpPr>
            <a:cxnSpLocks/>
          </p:cNvCxnSpPr>
          <p:nvPr userDrawn="1"/>
        </p:nvCxnSpPr>
        <p:spPr>
          <a:xfrm>
            <a:off x="571500" y="6261100"/>
            <a:ext cx="11048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210D6A17-DC50-45E1-3529-C072922A89D5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71499" y="6438444"/>
            <a:ext cx="1403517" cy="20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78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00" r:id="rId3"/>
    <p:sldLayoutId id="2147484327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3" r:id="rId10"/>
    <p:sldLayoutId id="2147484294" r:id="rId11"/>
    <p:sldLayoutId id="2147484295" r:id="rId12"/>
    <p:sldLayoutId id="2147484296" r:id="rId13"/>
    <p:sldLayoutId id="2147484418" r:id="rId14"/>
    <p:sldLayoutId id="2147484419" r:id="rId15"/>
    <p:sldLayoutId id="2147484420" r:id="rId16"/>
    <p:sldLayoutId id="2147484436" r:id="rId17"/>
    <p:sldLayoutId id="2147484437" r:id="rId18"/>
    <p:sldLayoutId id="2147484438" r:id="rId19"/>
    <p:sldLayoutId id="2147484442" r:id="rId20"/>
    <p:sldLayoutId id="2147484445" r:id="rId21"/>
    <p:sldLayoutId id="2147484446" r:id="rId22"/>
    <p:sldLayoutId id="2147484448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F61678-155E-3A4C-0AE7-FDE37B02E91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28926"/>
            <a:ext cx="11048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FC57C4CA-FE34-97E3-02FD-051D5632EAC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71499" y="209923"/>
            <a:ext cx="1403517" cy="200937"/>
          </a:xfrm>
          <a:prstGeom prst="rect">
            <a:avLst/>
          </a:prstGeom>
        </p:spPr>
      </p:pic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DFC39B96-FE14-505D-6BA5-AECD88675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A565213C-8790-7C91-60FE-7ABA87D2E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7300" y="1278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9AA1FF-F1CB-EB3F-69E7-F2EC1D57B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000" y="1911530"/>
            <a:ext cx="11160000" cy="4256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Placeholder 14">
            <a:extLst>
              <a:ext uri="{FF2B5EF4-FFF2-40B4-BE49-F238E27FC236}">
                <a16:creationId xmlns:a16="http://schemas.microsoft.com/office/drawing/2014/main" id="{714488A3-00EE-DE77-B942-B9BFBE75B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57063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1" r:id="rId3"/>
    <p:sldLayoutId id="2147484302" r:id="rId4"/>
    <p:sldLayoutId id="2147484328" r:id="rId5"/>
    <p:sldLayoutId id="2147484303" r:id="rId6"/>
    <p:sldLayoutId id="2147484304" r:id="rId7"/>
    <p:sldLayoutId id="2147484305" r:id="rId8"/>
    <p:sldLayoutId id="2147484306" r:id="rId9"/>
    <p:sldLayoutId id="2147484308" r:id="rId10"/>
    <p:sldLayoutId id="2147484309" r:id="rId11"/>
    <p:sldLayoutId id="2147484310" r:id="rId12"/>
    <p:sldLayoutId id="2147484311" r:id="rId13"/>
    <p:sldLayoutId id="2147484421" r:id="rId14"/>
    <p:sldLayoutId id="2147484443" r:id="rId1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F61678-155E-3A4C-0AE7-FDE37B02E91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28926"/>
            <a:ext cx="11048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DFC39B96-FE14-505D-6BA5-AECD88675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NL" spc="300" dirty="0"/>
              <a:t>2024</a:t>
            </a:r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A565213C-8790-7C91-60FE-7ABA87D2E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7300" y="1278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9AA1FF-F1CB-EB3F-69E7-F2EC1D57B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000" y="1911530"/>
            <a:ext cx="11160000" cy="4256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Placeholder 14">
            <a:extLst>
              <a:ext uri="{FF2B5EF4-FFF2-40B4-BE49-F238E27FC236}">
                <a16:creationId xmlns:a16="http://schemas.microsoft.com/office/drawing/2014/main" id="{714488A3-00EE-DE77-B942-B9BFBE75B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NL" dirty="0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621865-2ABD-6D78-436F-9464F7B41F3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209591"/>
            <a:ext cx="1406619" cy="2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4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30" r:id="rId4"/>
    <p:sldLayoutId id="2147484318" r:id="rId5"/>
    <p:sldLayoutId id="2147484319" r:id="rId6"/>
    <p:sldLayoutId id="2147484320" r:id="rId7"/>
    <p:sldLayoutId id="2147484321" r:id="rId8"/>
    <p:sldLayoutId id="2147484323" r:id="rId9"/>
    <p:sldLayoutId id="2147484324" r:id="rId10"/>
    <p:sldLayoutId id="2147484325" r:id="rId11"/>
    <p:sldLayoutId id="2147484326" r:id="rId12"/>
    <p:sldLayoutId id="2147484422" r:id="rId13"/>
    <p:sldLayoutId id="2147484423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big-europe.eu/team#kate-o-riordan" TargetMode="Externa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subtelforum/docs/submarine_telecoms_industry_report_issue_13/28?ff" TargetMode="External"/><Relationship Id="rId7" Type="http://schemas.openxmlformats.org/officeDocument/2006/relationships/hyperlink" Target="https://big-europe.eu/publications/2025-04-11-geopolitics-of-baltic-subsea-infrastructur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retn.net/trending/Building_the_networks_of_tomorrow" TargetMode="External"/><Relationship Id="rId5" Type="http://schemas.openxmlformats.org/officeDocument/2006/relationships/hyperlink" Target="https://www.datacenterdynamics.com/en/news/at-least-one-subsea-fiber-cable-damaged-in-the-red-sea-some-reports-blame-houthi-rebels/" TargetMode="External"/><Relationship Id="rId4" Type="http://schemas.openxmlformats.org/officeDocument/2006/relationships/hyperlink" Target="https://submarine-cable-map-2025.telegeography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A05B-3325-E2D7-F61C-262C82F26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1667184"/>
            <a:ext cx="6998566" cy="1761816"/>
          </a:xfrm>
        </p:spPr>
        <p:txBody>
          <a:bodyPr/>
          <a:lstStyle/>
          <a:p>
            <a:r>
              <a:rPr lang="en-HK" b="1" dirty="0"/>
              <a:t>Future-Proofing Global Connectivity</a:t>
            </a:r>
            <a:endParaRPr lang="en-NL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DD3BF-B8E5-F92D-4668-26A9B92BAE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075" y="3526907"/>
            <a:ext cx="8700742" cy="766797"/>
          </a:xfrm>
        </p:spPr>
        <p:txBody>
          <a:bodyPr/>
          <a:lstStyle/>
          <a:p>
            <a:r>
              <a:rPr lang="en-HK" dirty="0"/>
              <a:t>Trends, Threats, and Tactics for a Resilient Network</a:t>
            </a:r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BBEDA2-2AF0-19D4-130E-6A09952F22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384505" y="8290538"/>
            <a:ext cx="3198395" cy="363600"/>
          </a:xfrm>
        </p:spPr>
        <p:txBody>
          <a:bodyPr/>
          <a:lstStyle/>
          <a:p>
            <a:endParaRPr lang="en-NL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D2A9F82-54F5-B621-5956-907123670EE3}"/>
              </a:ext>
            </a:extLst>
          </p:cNvPr>
          <p:cNvSpPr txBox="1">
            <a:spLocks/>
          </p:cNvSpPr>
          <p:nvPr/>
        </p:nvSpPr>
        <p:spPr>
          <a:xfrm>
            <a:off x="799081" y="4896354"/>
            <a:ext cx="5114046" cy="7291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Timur </a:t>
            </a:r>
            <a:r>
              <a:rPr lang="en-GB" sz="2200" dirty="0" err="1"/>
              <a:t>Pertenava</a:t>
            </a:r>
            <a:br>
              <a:rPr lang="en-GB" sz="2200" dirty="0"/>
            </a:br>
            <a:r>
              <a:rPr lang="en-GB" sz="2200" dirty="0"/>
              <a:t>Commercial Director, Nordic &amp; Baltic</a:t>
            </a:r>
          </a:p>
        </p:txBody>
      </p:sp>
      <p:sp>
        <p:nvSpPr>
          <p:cNvPr id="6" name="Google Shape;134;p1">
            <a:extLst>
              <a:ext uri="{FF2B5EF4-FFF2-40B4-BE49-F238E27FC236}">
                <a16:creationId xmlns:a16="http://schemas.microsoft.com/office/drawing/2014/main" id="{0A642895-D3AD-7416-7CE0-409411E375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93725" y="902516"/>
            <a:ext cx="11004550" cy="3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>
                <a:latin typeface="+mj-lt"/>
                <a:ea typeface="Libre Franklin Light"/>
                <a:cs typeface="Libre Franklin Light"/>
                <a:sym typeface="Libre Franklin Light"/>
              </a:rPr>
              <a:t>Baltic</a:t>
            </a:r>
            <a:r>
              <a:rPr lang="en-NL" dirty="0">
                <a:latin typeface="+mj-lt"/>
                <a:ea typeface="Libre Franklin Light"/>
                <a:cs typeface="Libre Franklin Light"/>
                <a:sym typeface="Libre Franklin Light"/>
              </a:rPr>
              <a:t>NOG 2025</a:t>
            </a:r>
            <a:endParaRPr dirty="0">
              <a:latin typeface="+mj-lt"/>
              <a:ea typeface="Libre Franklin Light"/>
              <a:cs typeface="Libre Franklin Light"/>
              <a:sym typeface="Libre Franklin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86AA4A-7687-2BA6-0CD7-6111CE41077C}"/>
              </a:ext>
            </a:extLst>
          </p:cNvPr>
          <p:cNvSpPr/>
          <p:nvPr/>
        </p:nvSpPr>
        <p:spPr>
          <a:xfrm>
            <a:off x="593725" y="4929809"/>
            <a:ext cx="45719" cy="69573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08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C77C3-FF2B-D5C0-47AD-3853C1F7D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7A735F-A461-BCE9-CA35-98C7606DD1B0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10</a:t>
            </a:fld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DAE959-92E4-9E67-2546-618592C11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094474" cy="936806"/>
          </a:xfrm>
        </p:spPr>
        <p:txBody>
          <a:bodyPr/>
          <a:lstStyle/>
          <a:p>
            <a:r>
              <a:rPr lang="en-GB" dirty="0"/>
              <a:t>Pain points in Baltics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F92207-CB6D-2124-8AB1-ED8747E49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NL" spc="300" dirty="0"/>
              <a:t>202</a:t>
            </a:r>
            <a:r>
              <a:rPr lang="en-HK" spc="300" dirty="0"/>
              <a:t>5</a:t>
            </a:r>
            <a:endParaRPr lang="en-NL" spc="3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399A26-FCB0-BFC4-DD78-626AC9451C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9696" y="1637781"/>
            <a:ext cx="11094474" cy="214627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Most of the routes towards Poland go via </a:t>
            </a:r>
            <a:r>
              <a:rPr lang="en-US" dirty="0" err="1">
                <a:solidFill>
                  <a:schemeClr val="accent1"/>
                </a:solidFill>
              </a:rPr>
              <a:t>Suwałki</a:t>
            </a:r>
            <a:r>
              <a:rPr lang="en-US" dirty="0"/>
              <a:t> (25 km from Belarus)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the cables towards </a:t>
            </a:r>
            <a:r>
              <a:rPr lang="en-US" dirty="0">
                <a:solidFill>
                  <a:schemeClr val="accent1"/>
                </a:solidFill>
              </a:rPr>
              <a:t>Sweden </a:t>
            </a:r>
            <a:r>
              <a:rPr lang="en-US" dirty="0"/>
              <a:t>and</a:t>
            </a:r>
            <a:r>
              <a:rPr lang="en-US" dirty="0">
                <a:solidFill>
                  <a:schemeClr val="accent1"/>
                </a:solidFill>
              </a:rPr>
              <a:t> Finland </a:t>
            </a:r>
            <a:r>
              <a:rPr lang="en-US" dirty="0"/>
              <a:t>susceptible to incidents/sabotage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Major connectivity hubs in 3 capital cities: </a:t>
            </a:r>
            <a:r>
              <a:rPr lang="en-US" dirty="0" err="1">
                <a:solidFill>
                  <a:schemeClr val="accent1"/>
                </a:solidFill>
              </a:rPr>
              <a:t>Sõle</a:t>
            </a:r>
            <a:r>
              <a:rPr lang="en-US" dirty="0">
                <a:solidFill>
                  <a:schemeClr val="accent1"/>
                </a:solidFill>
              </a:rPr>
              <a:t> 14, TVT, J13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</a:t>
            </a:r>
            <a:r>
              <a:rPr lang="en-US" dirty="0" err="1">
                <a:solidFill>
                  <a:schemeClr val="accent1"/>
                </a:solidFill>
              </a:rPr>
              <a:t>hyperscaler</a:t>
            </a:r>
            <a:r>
              <a:rPr lang="en-US" dirty="0">
                <a:solidFill>
                  <a:schemeClr val="accent1"/>
                </a:solidFill>
              </a:rPr>
              <a:t>-</a:t>
            </a:r>
            <a:r>
              <a:rPr lang="en-US" dirty="0"/>
              <a:t> grade DCs as a potential driver for the route's diversity</a:t>
            </a:r>
          </a:p>
        </p:txBody>
      </p:sp>
    </p:spTree>
    <p:extLst>
      <p:ext uri="{BB962C8B-B14F-4D97-AF65-F5344CB8AC3E}">
        <p14:creationId xmlns:p14="http://schemas.microsoft.com/office/powerpoint/2010/main" val="2552703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38132-5786-5FEE-EBB0-055CCF563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E7FD3D-9BE6-6E70-5D08-6A83F73A3464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11</a:t>
            </a:fld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87E732-5CB0-31CD-B5DB-11E2523A0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2022-2025 Baltic sea cable cuts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D84866-BC50-4100-7368-F72C64C6E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NL" spc="300" dirty="0"/>
              <a:t>202</a:t>
            </a:r>
            <a:r>
              <a:rPr lang="en-HK" spc="300" dirty="0"/>
              <a:t>5</a:t>
            </a:r>
            <a:endParaRPr lang="en-NL" spc="3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00BED-956C-E83A-9581-107141FB32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891" y="1451366"/>
            <a:ext cx="4841430" cy="4187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426386-B9A4-EA2D-1868-2B58570F78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078" y="3547515"/>
            <a:ext cx="1123178" cy="146375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CCCEE2-9816-35FD-43A2-B8974B8BAF86}"/>
              </a:ext>
            </a:extLst>
          </p:cNvPr>
          <p:cNvSpPr txBox="1">
            <a:spLocks/>
          </p:cNvSpPr>
          <p:nvPr/>
        </p:nvSpPr>
        <p:spPr>
          <a:xfrm>
            <a:off x="516000" y="1796930"/>
            <a:ext cx="5184409" cy="44738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26.09.2022</a:t>
            </a:r>
            <a:r>
              <a:rPr lang="fi-FI" dirty="0"/>
              <a:t> Nord </a:t>
            </a:r>
            <a:r>
              <a:rPr lang="fi-FI" dirty="0" err="1"/>
              <a:t>Stream</a:t>
            </a:r>
            <a:r>
              <a:rPr lang="fi-FI" dirty="0"/>
              <a:t> I &amp; II, no </a:t>
            </a:r>
            <a:r>
              <a:rPr lang="fi-FI" dirty="0" err="1"/>
              <a:t>damage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telecom</a:t>
            </a:r>
            <a:r>
              <a:rPr lang="fi-FI" dirty="0"/>
              <a:t> </a:t>
            </a:r>
            <a:r>
              <a:rPr lang="fi-FI" dirty="0" err="1"/>
              <a:t>infrastructure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08.10.2023</a:t>
            </a:r>
            <a:r>
              <a:rPr lang="fi-FI" dirty="0"/>
              <a:t> </a:t>
            </a:r>
            <a:r>
              <a:rPr lang="fi-FI" dirty="0" err="1"/>
              <a:t>Balticconnector</a:t>
            </a:r>
            <a:r>
              <a:rPr lang="fi-FI" dirty="0"/>
              <a:t> </a:t>
            </a:r>
            <a:r>
              <a:rPr lang="fi-FI" dirty="0" err="1"/>
              <a:t>gas</a:t>
            </a:r>
            <a:r>
              <a:rPr lang="fi-FI" dirty="0"/>
              <a:t> </a:t>
            </a:r>
            <a:r>
              <a:rPr lang="fi-FI" dirty="0" err="1"/>
              <a:t>pipeline</a:t>
            </a:r>
            <a:r>
              <a:rPr lang="fi-FI" dirty="0"/>
              <a:t> + </a:t>
            </a:r>
            <a:r>
              <a:rPr lang="fi-FI" dirty="0" err="1"/>
              <a:t>telecom</a:t>
            </a:r>
            <a:r>
              <a:rPr lang="fi-FI" dirty="0"/>
              <a:t> </a:t>
            </a:r>
            <a:r>
              <a:rPr lang="fi-FI" dirty="0" err="1"/>
              <a:t>cable</a:t>
            </a:r>
            <a:r>
              <a:rPr lang="fi-FI" dirty="0"/>
              <a:t> Finland-Estonia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17.11.2024</a:t>
            </a:r>
            <a:r>
              <a:rPr lang="fi-FI" dirty="0"/>
              <a:t> BCS East-West </a:t>
            </a:r>
            <a:r>
              <a:rPr lang="fi-FI" dirty="0" err="1"/>
              <a:t>Interlink</a:t>
            </a:r>
            <a:r>
              <a:rPr lang="fi-FI" dirty="0"/>
              <a:t> </a:t>
            </a:r>
            <a:r>
              <a:rPr lang="fi-FI" dirty="0" err="1"/>
              <a:t>Lithuania-Sweden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18.11.2024</a:t>
            </a:r>
            <a:r>
              <a:rPr lang="fi-FI" dirty="0"/>
              <a:t> C-</a:t>
            </a:r>
            <a:r>
              <a:rPr lang="fi-FI" dirty="0" err="1"/>
              <a:t>Lion</a:t>
            </a:r>
            <a:r>
              <a:rPr lang="fi-FI" dirty="0"/>
              <a:t> 1 Finland-Germany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25.12.2024 (</a:t>
            </a:r>
            <a:r>
              <a:rPr lang="en-US" dirty="0"/>
              <a:t>4xfiber cables, 1xEstlink, 1xRostelecom</a:t>
            </a:r>
            <a:r>
              <a:rPr lang="fi-FI" dirty="0"/>
              <a:t>) Estonia-Finland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26.01.2025 LVRTC Latvia-Sweden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0A3D0F-D6D5-8E86-83B4-B2AF5B9B7ECE}"/>
              </a:ext>
            </a:extLst>
          </p:cNvPr>
          <p:cNvSpPr txBox="1"/>
          <p:nvPr/>
        </p:nvSpPr>
        <p:spPr>
          <a:xfrm>
            <a:off x="6639343" y="5799504"/>
            <a:ext cx="5269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Image: </a:t>
            </a:r>
            <a:r>
              <a:rPr lang="en-GB" sz="1400" b="0" i="0" u="sng" dirty="0"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Kate O’Riordan</a:t>
            </a:r>
            <a:r>
              <a:rPr lang="en-GB" sz="1400" b="0" i="0" u="none" strike="noStrike" dirty="0">
                <a:effectLst/>
                <a:latin typeface="+mj-lt"/>
              </a:rPr>
              <a:t> / the Brussels Institute for Geopolitics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6413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A95D5-1DFB-F815-35AD-39E734F69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D0DCC2-6869-F399-2285-1299EDA13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919" y="1951624"/>
            <a:ext cx="4506829" cy="3698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F64101-BFAE-C144-5146-41D334DD37C4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12</a:t>
            </a:fld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4E6C7D-0747-5AD8-E161-A7F52C95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26.01.2025 LVRTC cable damage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54C4B8-AE91-527D-5354-941E2D958C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NL" spc="300" dirty="0"/>
              <a:t>202</a:t>
            </a:r>
            <a:r>
              <a:rPr lang="en-HK" spc="300" dirty="0"/>
              <a:t>5</a:t>
            </a:r>
            <a:endParaRPr lang="en-NL" spc="30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BB2A87E-3B00-9055-3CEF-0D8E47D0FEF7}"/>
              </a:ext>
            </a:extLst>
          </p:cNvPr>
          <p:cNvSpPr txBox="1">
            <a:spLocks/>
          </p:cNvSpPr>
          <p:nvPr/>
        </p:nvSpPr>
        <p:spPr>
          <a:xfrm>
            <a:off x="516000" y="1860365"/>
            <a:ext cx="5458915" cy="38811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Caused </a:t>
            </a:r>
            <a:r>
              <a:rPr lang="en-GB" dirty="0">
                <a:solidFill>
                  <a:schemeClr val="accent1"/>
                </a:solidFill>
              </a:rPr>
              <a:t>no interruption</a:t>
            </a:r>
            <a:r>
              <a:rPr lang="en-GB" dirty="0"/>
              <a:t> for RETN </a:t>
            </a:r>
            <a:r>
              <a:rPr lang="en-GB" dirty="0">
                <a:solidFill>
                  <a:schemeClr val="accent1"/>
                </a:solidFill>
              </a:rPr>
              <a:t>Internet</a:t>
            </a:r>
            <a:r>
              <a:rPr lang="en-GB" dirty="0"/>
              <a:t> backbone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Caused no interruption for </a:t>
            </a:r>
            <a:r>
              <a:rPr lang="en-GB" dirty="0">
                <a:solidFill>
                  <a:schemeClr val="accent1"/>
                </a:solidFill>
              </a:rPr>
              <a:t>protected</a:t>
            </a:r>
            <a:r>
              <a:rPr lang="en-GB" dirty="0"/>
              <a:t> capacity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By 27.01.2025 all unprotected capacity services were rerouted (thanks to </a:t>
            </a:r>
            <a:r>
              <a:rPr lang="en-GB" dirty="0">
                <a:solidFill>
                  <a:schemeClr val="accent1"/>
                </a:solidFill>
              </a:rPr>
              <a:t>FLEX grid</a:t>
            </a:r>
            <a:r>
              <a:rPr lang="en-GB" dirty="0"/>
              <a:t> system </a:t>
            </a:r>
            <a:r>
              <a:rPr lang="en-GB" dirty="0">
                <a:solidFill>
                  <a:schemeClr val="accent1"/>
                </a:solidFill>
              </a:rPr>
              <a:t>less than 24 hours </a:t>
            </a:r>
            <a:r>
              <a:rPr lang="en-GB" dirty="0"/>
              <a:t>needed)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Cable was restored 28.02.2025 (</a:t>
            </a:r>
            <a:r>
              <a:rPr lang="en-GB" dirty="0">
                <a:solidFill>
                  <a:schemeClr val="accent1"/>
                </a:solidFill>
              </a:rPr>
              <a:t>32 days</a:t>
            </a:r>
            <a:r>
              <a:rPr lang="en-GB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C1B65-F2F8-259C-942B-5278118A274E}"/>
              </a:ext>
            </a:extLst>
          </p:cNvPr>
          <p:cNvSpPr txBox="1"/>
          <p:nvPr/>
        </p:nvSpPr>
        <p:spPr>
          <a:xfrm>
            <a:off x="7073918" y="5768078"/>
            <a:ext cx="450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Map: </a:t>
            </a:r>
            <a:r>
              <a:rPr lang="en-US" sz="1400" dirty="0" err="1"/>
              <a:t>www.retn.net</a:t>
            </a:r>
            <a:r>
              <a:rPr lang="en-US" sz="1400" dirty="0"/>
              <a:t>/network/network-map</a:t>
            </a:r>
          </a:p>
        </p:txBody>
      </p:sp>
      <p:sp>
        <p:nvSpPr>
          <p:cNvPr id="5" name="&quot;No&quot; Symbol 8">
            <a:extLst>
              <a:ext uri="{FF2B5EF4-FFF2-40B4-BE49-F238E27FC236}">
                <a16:creationId xmlns:a16="http://schemas.microsoft.com/office/drawing/2014/main" id="{F45025EA-26D2-9504-E795-CFFA1F0E25AE}"/>
              </a:ext>
            </a:extLst>
          </p:cNvPr>
          <p:cNvSpPr/>
          <p:nvPr/>
        </p:nvSpPr>
        <p:spPr>
          <a:xfrm>
            <a:off x="7996137" y="3614805"/>
            <a:ext cx="630659" cy="628969"/>
          </a:xfrm>
          <a:prstGeom prst="noSmoking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06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B97FCD-8955-FBC4-851C-2B3DB64E4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NL" spc="300"/>
              <a:t>202</a:t>
            </a:r>
            <a:r>
              <a:rPr lang="fi-FI" spc="300" dirty="0"/>
              <a:t>5</a:t>
            </a:r>
            <a:endParaRPr lang="en-NL" spc="3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FD32F8-37D0-31C3-4EE4-7CE265825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323759"/>
            <a:ext cx="6047359" cy="915035"/>
          </a:xfrm>
        </p:spPr>
        <p:txBody>
          <a:bodyPr/>
          <a:lstStyle/>
          <a:p>
            <a:r>
              <a:rPr lang="en-GB" dirty="0"/>
              <a:t>Terrestrial vs Submarine cable fault management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25607B-DD8F-32A8-B2E2-F3C259B1445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6000" y="1802674"/>
            <a:ext cx="5814059" cy="404061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>
                <a:solidFill>
                  <a:schemeClr val="accent1"/>
                </a:solidFill>
              </a:rPr>
              <a:t>MTTR</a:t>
            </a:r>
            <a:br>
              <a:rPr lang="en-HK" altLang="zh-TW" dirty="0"/>
            </a:br>
            <a:r>
              <a:rPr lang="en-HK" altLang="zh-TW" dirty="0"/>
              <a:t>1 subsea fault:  40days (</a:t>
            </a:r>
            <a:r>
              <a:rPr lang="en-HK" altLang="zh-TW" dirty="0">
                <a:solidFill>
                  <a:schemeClr val="accent1"/>
                </a:solidFill>
              </a:rPr>
              <a:t>if lucky</a:t>
            </a:r>
            <a:r>
              <a:rPr lang="en-HK" altLang="zh-TW" dirty="0"/>
              <a:t>)</a:t>
            </a:r>
            <a:br>
              <a:rPr lang="en-HK" altLang="zh-TW" dirty="0"/>
            </a:br>
            <a:r>
              <a:rPr lang="en-HK" altLang="zh-TW" dirty="0"/>
              <a:t>1 terrestrial cable cut: 4-12 hours subject to severity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Terrestrial cable</a:t>
            </a:r>
            <a:r>
              <a:rPr lang="en-GB" dirty="0"/>
              <a:t>: Most of the available Trans-Eurasia terrestrial cable systems offer </a:t>
            </a:r>
            <a:r>
              <a:rPr lang="en-GB" dirty="0">
                <a:solidFill>
                  <a:schemeClr val="accent1"/>
                </a:solidFill>
              </a:rPr>
              <a:t>protection</a:t>
            </a:r>
            <a:r>
              <a:rPr lang="en-GB" dirty="0"/>
              <a:t> to minimise the impact of cable cuts due to the long distance.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Terrestrial routes </a:t>
            </a:r>
            <a:r>
              <a:rPr lang="en-GB" dirty="0"/>
              <a:t>offer better </a:t>
            </a:r>
            <a:r>
              <a:rPr lang="en-GB" dirty="0">
                <a:solidFill>
                  <a:schemeClr val="accent1"/>
                </a:solidFill>
              </a:rPr>
              <a:t>capacity</a:t>
            </a:r>
            <a:r>
              <a:rPr lang="en-GB" dirty="0"/>
              <a:t> </a:t>
            </a:r>
            <a:r>
              <a:rPr lang="en-GB" dirty="0">
                <a:solidFill>
                  <a:schemeClr val="accent1"/>
                </a:solidFill>
              </a:rPr>
              <a:t>scalability</a:t>
            </a:r>
            <a:r>
              <a:rPr lang="en-GB" dirty="0"/>
              <a:t> (HW upgrade, shorter regeneration segments)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E0403E-277C-C4B0-F8CE-AB5CDB25C12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13</a:t>
            </a:fld>
            <a:endParaRPr lang="en-NL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321FFC8-2275-49B3-582A-46E738972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211051"/>
              </p:ext>
            </p:extLst>
          </p:nvPr>
        </p:nvGraphicFramePr>
        <p:xfrm>
          <a:off x="6563358" y="646932"/>
          <a:ext cx="5235963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321">
                  <a:extLst>
                    <a:ext uri="{9D8B030D-6E8A-4147-A177-3AD203B41FA5}">
                      <a16:colId xmlns:a16="http://schemas.microsoft.com/office/drawing/2014/main" val="65845750"/>
                    </a:ext>
                  </a:extLst>
                </a:gridCol>
                <a:gridCol w="1745321">
                  <a:extLst>
                    <a:ext uri="{9D8B030D-6E8A-4147-A177-3AD203B41FA5}">
                      <a16:colId xmlns:a16="http://schemas.microsoft.com/office/drawing/2014/main" val="759874280"/>
                    </a:ext>
                  </a:extLst>
                </a:gridCol>
                <a:gridCol w="1745321">
                  <a:extLst>
                    <a:ext uri="{9D8B030D-6E8A-4147-A177-3AD203B41FA5}">
                      <a16:colId xmlns:a16="http://schemas.microsoft.com/office/drawing/2014/main" val="2453684683"/>
                    </a:ext>
                  </a:extLst>
                </a:gridCol>
              </a:tblGrid>
              <a:tr h="483374">
                <a:tc>
                  <a:txBody>
                    <a:bodyPr/>
                    <a:lstStyle/>
                    <a:p>
                      <a:endParaRPr lang="en-H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400" dirty="0"/>
                        <a:t>Amount of cable faults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400" dirty="0"/>
                        <a:t>MTTR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361515"/>
                  </a:ext>
                </a:extLst>
              </a:tr>
              <a:tr h="284338">
                <a:tc>
                  <a:txBody>
                    <a:bodyPr/>
                    <a:lstStyle/>
                    <a:p>
                      <a:r>
                        <a:rPr lang="en-HK" sz="1400" dirty="0">
                          <a:solidFill>
                            <a:srgbClr val="FFFFFF"/>
                          </a:solidFill>
                        </a:rPr>
                        <a:t>Terrestrial cable</a:t>
                      </a:r>
                    </a:p>
                  </a:txBody>
                  <a:tcPr>
                    <a:solidFill>
                      <a:srgbClr val="2424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400" dirty="0">
                          <a:solidFill>
                            <a:srgbClr val="FFFFFF"/>
                          </a:solidFill>
                        </a:rPr>
                        <a:t>Often</a:t>
                      </a:r>
                    </a:p>
                  </a:txBody>
                  <a:tcPr>
                    <a:solidFill>
                      <a:srgbClr val="2424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400" dirty="0">
                          <a:solidFill>
                            <a:srgbClr val="FFFFFF"/>
                          </a:solidFill>
                        </a:rPr>
                        <a:t>4-12 hours</a:t>
                      </a:r>
                    </a:p>
                  </a:txBody>
                  <a:tcPr>
                    <a:solidFill>
                      <a:srgbClr val="2424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891277"/>
                  </a:ext>
                </a:extLst>
              </a:tr>
              <a:tr h="284338">
                <a:tc>
                  <a:txBody>
                    <a:bodyPr/>
                    <a:lstStyle/>
                    <a:p>
                      <a:r>
                        <a:rPr lang="en-HK" sz="1400" dirty="0">
                          <a:solidFill>
                            <a:srgbClr val="FFFFFF"/>
                          </a:solidFill>
                        </a:rPr>
                        <a:t>Submarine cable</a:t>
                      </a:r>
                    </a:p>
                  </a:txBody>
                  <a:tcPr>
                    <a:solidFill>
                      <a:srgbClr val="2424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400" dirty="0">
                          <a:solidFill>
                            <a:srgbClr val="FFFFFF"/>
                          </a:solidFill>
                        </a:rPr>
                        <a:t>Seldom</a:t>
                      </a:r>
                    </a:p>
                  </a:txBody>
                  <a:tcPr>
                    <a:solidFill>
                      <a:srgbClr val="2424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400" dirty="0">
                          <a:solidFill>
                            <a:srgbClr val="FFFFFF"/>
                          </a:solidFill>
                        </a:rPr>
                        <a:t>Weeks to months</a:t>
                      </a:r>
                    </a:p>
                  </a:txBody>
                  <a:tcPr>
                    <a:solidFill>
                      <a:srgbClr val="2424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3320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BE65941-EF57-44F2-949E-256AE9A62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358" y="2096117"/>
            <a:ext cx="5235962" cy="3490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6A8AB5-CB77-AB2C-AD34-EE3617AE5634}"/>
              </a:ext>
            </a:extLst>
          </p:cNvPr>
          <p:cNvSpPr txBox="1"/>
          <p:nvPr/>
        </p:nvSpPr>
        <p:spPr>
          <a:xfrm>
            <a:off x="6479318" y="5754294"/>
            <a:ext cx="428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Submarine telecom industry report 2024/25</a:t>
            </a:r>
          </a:p>
        </p:txBody>
      </p:sp>
    </p:spTree>
    <p:extLst>
      <p:ext uri="{BB962C8B-B14F-4D97-AF65-F5344CB8AC3E}">
        <p14:creationId xmlns:p14="http://schemas.microsoft.com/office/powerpoint/2010/main" val="1034178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617183-36B8-9534-57AE-94022C4E7E2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14</a:t>
            </a:fld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414A89-016E-6C55-881A-4171B5AF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584" y="2339788"/>
            <a:ext cx="5911305" cy="915035"/>
          </a:xfrm>
        </p:spPr>
        <p:txBody>
          <a:bodyPr/>
          <a:lstStyle/>
          <a:p>
            <a:pPr algn="ctr"/>
            <a:r>
              <a:rPr lang="en-GB" b="1" dirty="0">
                <a:effectLst/>
                <a:latin typeface="+mj-lt"/>
              </a:rPr>
              <a:t>Rethink route planning</a:t>
            </a:r>
            <a:endParaRPr lang="en-US" b="1" dirty="0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6B85E-BE10-89C2-E5C5-3999F24E965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167969" y="3405453"/>
            <a:ext cx="7856062" cy="395449"/>
          </a:xfrm>
        </p:spPr>
        <p:txBody>
          <a:bodyPr/>
          <a:lstStyle/>
          <a:p>
            <a:pPr algn="ctr"/>
            <a:r>
              <a:rPr lang="en-GB" dirty="0">
                <a:effectLst/>
                <a:latin typeface="+mj-lt"/>
              </a:rPr>
              <a:t>From apparent redundancy to true diversification</a:t>
            </a:r>
            <a:endParaRPr lang="en-US" dirty="0">
              <a:latin typeface="+mj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5421A-89F6-73B4-2F6D-42439B06D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NL" spc="300"/>
              <a:t>2024</a:t>
            </a:r>
            <a:endParaRPr lang="en-NL" spc="300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B5D75C1-2D88-CD0E-65FE-E60D1AD433B1}"/>
              </a:ext>
            </a:extLst>
          </p:cNvPr>
          <p:cNvSpPr txBox="1">
            <a:spLocks/>
          </p:cNvSpPr>
          <p:nvPr/>
        </p:nvSpPr>
        <p:spPr>
          <a:xfrm>
            <a:off x="516000" y="2339788"/>
            <a:ext cx="11094474" cy="26064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83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44D5E5E8-980C-E59A-8FA1-435F34410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4618edd27_0_209">
            <a:extLst>
              <a:ext uri="{FF2B5EF4-FFF2-40B4-BE49-F238E27FC236}">
                <a16:creationId xmlns:a16="http://schemas.microsoft.com/office/drawing/2014/main" id="{5C0EAAF6-CEC6-BD99-1CAC-A8DBEFFAB06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200"/>
              <a:t>2025</a:t>
            </a:r>
            <a:endParaRPr/>
          </a:p>
        </p:txBody>
      </p:sp>
      <p:sp>
        <p:nvSpPr>
          <p:cNvPr id="176" name="Google Shape;176;g364618edd27_0_209">
            <a:extLst>
              <a:ext uri="{FF2B5EF4-FFF2-40B4-BE49-F238E27FC236}">
                <a16:creationId xmlns:a16="http://schemas.microsoft.com/office/drawing/2014/main" id="{E76CC6C0-DB00-D0BE-EC19-B3779B73C7C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44300" y="6357878"/>
            <a:ext cx="731700" cy="36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15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62E731-AE75-E4A0-7F5E-5628F537193E}"/>
              </a:ext>
            </a:extLst>
          </p:cNvPr>
          <p:cNvSpPr txBox="1">
            <a:spLocks/>
          </p:cNvSpPr>
          <p:nvPr/>
        </p:nvSpPr>
        <p:spPr>
          <a:xfrm>
            <a:off x="515996" y="547780"/>
            <a:ext cx="7077500" cy="11945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 dirty="0" err="1"/>
              <a:t>Survival</a:t>
            </a:r>
            <a:r>
              <a:rPr lang="fi-FI" dirty="0"/>
              <a:t> </a:t>
            </a:r>
            <a:r>
              <a:rPr lang="fi-FI" dirty="0" err="1"/>
              <a:t>tips</a:t>
            </a:r>
            <a:r>
              <a:rPr lang="fi-FI" dirty="0"/>
              <a:t> for DWDM </a:t>
            </a:r>
            <a:r>
              <a:rPr lang="fi-FI" dirty="0" err="1"/>
              <a:t>network</a:t>
            </a:r>
            <a:r>
              <a:rPr lang="fi-FI" dirty="0"/>
              <a:t> </a:t>
            </a:r>
            <a:r>
              <a:rPr lang="fi-FI" dirty="0" err="1"/>
              <a:t>operators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ACC6C3B-ECC8-1672-718A-39FEF43A23B3}"/>
              </a:ext>
            </a:extLst>
          </p:cNvPr>
          <p:cNvSpPr txBox="1">
            <a:spLocks/>
          </p:cNvSpPr>
          <p:nvPr/>
        </p:nvSpPr>
        <p:spPr>
          <a:xfrm>
            <a:off x="515996" y="2213846"/>
            <a:ext cx="7571870" cy="39090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Ensure </a:t>
            </a:r>
            <a:r>
              <a:rPr lang="en-GB" sz="2400" dirty="0">
                <a:solidFill>
                  <a:schemeClr val="accent1"/>
                </a:solidFill>
                <a:ea typeface="Lato" panose="020F0502020204030203" pitchFamily="34" charset="0"/>
                <a:cs typeface="Arial" panose="020B0604020202020204" pitchFamily="34" charset="0"/>
              </a:rPr>
              <a:t>route</a:t>
            </a: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chemeClr val="accent1"/>
                </a:solidFill>
                <a:ea typeface="Lato" panose="020F0502020204030203" pitchFamily="34" charset="0"/>
                <a:cs typeface="Arial" panose="020B0604020202020204" pitchFamily="34" charset="0"/>
              </a:rPr>
              <a:t>PoP</a:t>
            </a: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 and </a:t>
            </a:r>
            <a:r>
              <a:rPr lang="en-GB" sz="2400" dirty="0">
                <a:solidFill>
                  <a:schemeClr val="accent1"/>
                </a:solidFill>
                <a:ea typeface="Lato" panose="020F0502020204030203" pitchFamily="34" charset="0"/>
                <a:cs typeface="Arial" panose="020B0604020202020204" pitchFamily="34" charset="0"/>
              </a:rPr>
              <a:t>vendor</a:t>
            </a: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 diversity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Prioritise equipment </a:t>
            </a:r>
            <a:r>
              <a:rPr lang="en-GB" sz="2400" dirty="0">
                <a:solidFill>
                  <a:schemeClr val="accent1"/>
                </a:solidFill>
                <a:ea typeface="Lato" panose="020F0502020204030203" pitchFamily="34" charset="0"/>
                <a:cs typeface="Arial" panose="020B0604020202020204" pitchFamily="34" charset="0"/>
              </a:rPr>
              <a:t>interoperability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Understand the supporting </a:t>
            </a:r>
            <a:r>
              <a:rPr lang="en-GB" sz="2400" dirty="0">
                <a:solidFill>
                  <a:schemeClr val="accent1"/>
                </a:solidFill>
                <a:ea typeface="Lato" panose="020F0502020204030203" pitchFamily="34" charset="0"/>
                <a:cs typeface="Arial" panose="020B0604020202020204" pitchFamily="34" charset="0"/>
              </a:rPr>
              <a:t>infrastructure</a:t>
            </a: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 (power and environment at ILA </a:t>
            </a:r>
            <a:r>
              <a:rPr lang="en-GB" sz="2400" dirty="0" err="1">
                <a:ea typeface="Lato" panose="020F0502020204030203" pitchFamily="34" charset="0"/>
                <a:cs typeface="Arial" panose="020B0604020202020204" pitchFamily="34" charset="0"/>
              </a:rPr>
              <a:t>PoPs</a:t>
            </a: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Maintain </a:t>
            </a:r>
            <a:r>
              <a:rPr lang="en-GB" sz="2400" dirty="0">
                <a:solidFill>
                  <a:schemeClr val="accent1"/>
                </a:solidFill>
                <a:ea typeface="Lato" panose="020F0502020204030203" pitchFamily="34" charset="0"/>
                <a:cs typeface="Arial" panose="020B0604020202020204" pitchFamily="34" charset="0"/>
              </a:rPr>
              <a:t>spare parts</a:t>
            </a: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 inventory; plan </a:t>
            </a:r>
            <a:r>
              <a:rPr lang="en-GB" sz="2400" dirty="0">
                <a:solidFill>
                  <a:schemeClr val="accent1"/>
                </a:solidFill>
                <a:ea typeface="Lato" panose="020F0502020204030203" pitchFamily="34" charset="0"/>
                <a:cs typeface="Arial" panose="020B0604020202020204" pitchFamily="34" charset="0"/>
              </a:rPr>
              <a:t>logistics</a:t>
            </a: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 in advance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Keep operational </a:t>
            </a:r>
            <a:r>
              <a:rPr lang="en-GB" sz="2400" dirty="0">
                <a:solidFill>
                  <a:schemeClr val="accent1"/>
                </a:solidFill>
                <a:ea typeface="Lato" panose="020F0502020204030203" pitchFamily="34" charset="0"/>
                <a:cs typeface="Arial" panose="020B0604020202020204" pitchFamily="34" charset="0"/>
              </a:rPr>
              <a:t>teams</a:t>
            </a: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 engaged and informed</a:t>
            </a:r>
          </a:p>
        </p:txBody>
      </p:sp>
    </p:spTree>
    <p:extLst>
      <p:ext uri="{BB962C8B-B14F-4D97-AF65-F5344CB8AC3E}">
        <p14:creationId xmlns:p14="http://schemas.microsoft.com/office/powerpoint/2010/main" val="1647788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DD3AD-0EE1-110A-3FFC-55AC7ED88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336E51-FA87-BBC4-CDEE-9E01C560732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16</a:t>
            </a:fld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6E789E-619C-1F33-1E1E-303E2610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094474" cy="1253798"/>
          </a:xfrm>
        </p:spPr>
        <p:txBody>
          <a:bodyPr/>
          <a:lstStyle/>
          <a:p>
            <a:r>
              <a:rPr lang="fi-FI" dirty="0">
                <a:solidFill>
                  <a:schemeClr val="accent1"/>
                </a:solidFill>
              </a:rPr>
              <a:t>Major takeaways from </a:t>
            </a:r>
            <a:br>
              <a:rPr lang="fi-FI" dirty="0">
                <a:solidFill>
                  <a:schemeClr val="accent1"/>
                </a:solidFill>
              </a:rPr>
            </a:br>
            <a:r>
              <a:rPr lang="fi-FI" dirty="0">
                <a:solidFill>
                  <a:schemeClr val="accent1"/>
                </a:solidFill>
              </a:rPr>
              <a:t>the massive submarine cable cuts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A06FB6-6AF5-5BF2-EEF0-06DA8DBA5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NL" spc="300" dirty="0"/>
              <a:t>202</a:t>
            </a:r>
            <a:r>
              <a:rPr lang="en-HK" spc="300" dirty="0"/>
              <a:t>5</a:t>
            </a:r>
            <a:endParaRPr lang="en-NL" spc="30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A1ECFE3-C21A-0C35-9BD6-4272FAEC2730}"/>
              </a:ext>
            </a:extLst>
          </p:cNvPr>
          <p:cNvSpPr txBox="1">
            <a:spLocks/>
          </p:cNvSpPr>
          <p:nvPr/>
        </p:nvSpPr>
        <p:spPr>
          <a:xfrm>
            <a:off x="515999" y="2078363"/>
            <a:ext cx="10156175" cy="35559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/>
              <a:t>Everyone missing a lot of capacity - causes traffic spikes due to other’s networks malfunction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/>
              <a:t>Cable maintenance vessels are scarce – you can be the last in the line. MTTR growing from weeks to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/>
              <a:t>Capacity demand spikes on survived routes – be ready to wait for the delivery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More routes – increased services survival rate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2922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874DBD-C9E1-1D19-EC57-FBA76E56F2E0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17</a:t>
            </a:fld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8B9F05-6D9D-C3FE-04F2-1176FF2EA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Reference and further reading: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E6FE3-B3B3-9359-9A78-3EEF58AF0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NL" spc="300" dirty="0"/>
              <a:t>202</a:t>
            </a:r>
            <a:r>
              <a:rPr lang="en-HK" spc="300" dirty="0"/>
              <a:t>5</a:t>
            </a:r>
            <a:endParaRPr lang="en-NL" spc="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2EFCC-3BF2-9680-A49E-008C39B21D28}"/>
              </a:ext>
            </a:extLst>
          </p:cNvPr>
          <p:cNvSpPr txBox="1"/>
          <p:nvPr/>
        </p:nvSpPr>
        <p:spPr>
          <a:xfrm>
            <a:off x="7200152" y="177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HK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1EAE8A7-380E-7927-D9A1-E6D2C5EE86A0}"/>
              </a:ext>
            </a:extLst>
          </p:cNvPr>
          <p:cNvSpPr txBox="1">
            <a:spLocks/>
          </p:cNvSpPr>
          <p:nvPr/>
        </p:nvSpPr>
        <p:spPr>
          <a:xfrm>
            <a:off x="581526" y="1418379"/>
            <a:ext cx="11496174" cy="4531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>
                <a:latin typeface="+mj-lt"/>
              </a:rPr>
              <a:t>Submarine </a:t>
            </a:r>
            <a:r>
              <a:rPr lang="ru-RU" dirty="0" err="1">
                <a:latin typeface="+mj-lt"/>
              </a:rPr>
              <a:t>t</a:t>
            </a:r>
            <a:r>
              <a:rPr lang="fi-FI" dirty="0">
                <a:latin typeface="+mj-lt"/>
              </a:rPr>
              <a:t>elecom</a:t>
            </a:r>
            <a:r>
              <a:rPr lang="en-HK" dirty="0">
                <a:latin typeface="+mj-lt"/>
              </a:rPr>
              <a:t> industry report</a:t>
            </a:r>
            <a:br>
              <a:rPr lang="en-HK" dirty="0">
                <a:latin typeface="+mj-lt"/>
              </a:rPr>
            </a:br>
            <a:r>
              <a:rPr lang="en-GB" b="0" i="0" u="sng" dirty="0">
                <a:solidFill>
                  <a:srgbClr val="2F81B7"/>
                </a:solidFill>
                <a:effectLst/>
                <a:latin typeface="+mj-lt"/>
                <a:hlinkClick r:id="rId3"/>
              </a:rPr>
              <a:t>https://issuu.com/subtelforum/docs/submarine_telecoms_industry_report_issue_13/28?ff</a:t>
            </a:r>
            <a:endParaRPr lang="ru-RU" b="0" i="0" u="sng" dirty="0">
              <a:solidFill>
                <a:srgbClr val="2F81B7"/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 err="1">
                <a:latin typeface="+mj-lt"/>
              </a:rPr>
              <a:t>TeleGeography</a:t>
            </a:r>
            <a:r>
              <a:rPr lang="zh-TW" altLang="en-US" dirty="0">
                <a:latin typeface="+mj-lt"/>
              </a:rPr>
              <a:t> </a:t>
            </a:r>
            <a:r>
              <a:rPr lang="en-HK" altLang="zh-TW" dirty="0">
                <a:latin typeface="+mj-lt"/>
              </a:rPr>
              <a:t>submarine cable map</a:t>
            </a:r>
            <a:br>
              <a:rPr lang="en-HK" altLang="zh-TW" dirty="0">
                <a:latin typeface="+mj-lt"/>
              </a:rPr>
            </a:br>
            <a:r>
              <a:rPr lang="en-HK" altLang="zh-TW" dirty="0">
                <a:latin typeface="+mj-lt"/>
                <a:hlinkClick r:id="rId4"/>
              </a:rPr>
              <a:t>https://submarine-cable-map-2025.telegeography.com</a:t>
            </a:r>
            <a:endParaRPr lang="en-HK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>
                <a:latin typeface="+mj-lt"/>
              </a:rPr>
              <a:t>Submarine cable cut on AAE-1 cable</a:t>
            </a:r>
            <a:br>
              <a:rPr lang="en-HK" dirty="0">
                <a:latin typeface="+mj-lt"/>
              </a:rPr>
            </a:br>
            <a:r>
              <a:rPr lang="en-HK" dirty="0">
                <a:latin typeface="+mj-lt"/>
                <a:hlinkClick r:id="rId5"/>
              </a:rPr>
              <a:t>https://www.datacenterdynamics.com/en/news/at-least-one-subsea-fiber-cable-damaged-in-the-red-sea-some-reports-blame-houthi-rebels/</a:t>
            </a:r>
            <a:r>
              <a:rPr lang="en-HK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>
                <a:latin typeface="+mj-lt"/>
              </a:rPr>
              <a:t>RETN Building the Networks of tomorrow </a:t>
            </a:r>
            <a:r>
              <a:rPr lang="en-HK" dirty="0">
                <a:latin typeface="+mj-lt"/>
                <a:hlinkClick r:id="rId6"/>
              </a:rPr>
              <a:t>https://retn.net/trending/Building_the_networks_of_tomorrow</a:t>
            </a:r>
            <a:r>
              <a:rPr lang="en-HK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Geopolitics of Baltic Subsea Infrastructure</a:t>
            </a:r>
            <a:br>
              <a:rPr lang="en-GB" dirty="0">
                <a:latin typeface="+mj-lt"/>
              </a:rPr>
            </a:br>
            <a:r>
              <a:rPr lang="en-HK" dirty="0">
                <a:solidFill>
                  <a:schemeClr val="accent1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https://big-europe.eu/publications/2025-04-11-geopolitics-of-baltic-subsea-infrastructure</a:t>
            </a:r>
            <a:endParaRPr lang="en-HK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6452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5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0"/>
          <p:cNvSpPr txBox="1">
            <a:spLocks noGrp="1"/>
          </p:cNvSpPr>
          <p:nvPr>
            <p:ph type="title"/>
          </p:nvPr>
        </p:nvSpPr>
        <p:spPr>
          <a:xfrm>
            <a:off x="5045213" y="2762125"/>
            <a:ext cx="6310200" cy="24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NL" sz="8888" dirty="0">
                <a:solidFill>
                  <a:srgbClr val="FFFFFF"/>
                </a:solidFill>
                <a:latin typeface="+mj-lt"/>
                <a:ea typeface="Libre Franklin"/>
                <a:cs typeface="Libre Franklin"/>
                <a:sym typeface="Libre Franklin"/>
              </a:rPr>
              <a:t>Thank You</a:t>
            </a:r>
            <a:endParaRPr sz="8888" dirty="0">
              <a:solidFill>
                <a:srgbClr val="FFFFFF"/>
              </a:solidFill>
              <a:latin typeface="+mj-lt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9" name="Google Shape;30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/>
              <a:t>2025</a:t>
            </a:r>
            <a:endParaRPr/>
          </a:p>
        </p:txBody>
      </p:sp>
      <p:cxnSp>
        <p:nvCxnSpPr>
          <p:cNvPr id="310" name="Google Shape;310;p20"/>
          <p:cNvCxnSpPr/>
          <p:nvPr/>
        </p:nvCxnSpPr>
        <p:spPr>
          <a:xfrm>
            <a:off x="571500" y="6261100"/>
            <a:ext cx="1104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1" name="Google Shape;311;p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499" y="6438444"/>
            <a:ext cx="1403516" cy="2009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20"/>
          <p:cNvGrpSpPr/>
          <p:nvPr/>
        </p:nvGrpSpPr>
        <p:grpSpPr>
          <a:xfrm>
            <a:off x="835991" y="1537705"/>
            <a:ext cx="753470" cy="742668"/>
            <a:chOff x="7460601" y="4868775"/>
            <a:chExt cx="577549" cy="569225"/>
          </a:xfrm>
        </p:grpSpPr>
        <p:sp>
          <p:nvSpPr>
            <p:cNvPr id="313" name="Google Shape;313;p20"/>
            <p:cNvSpPr/>
            <p:nvPr/>
          </p:nvSpPr>
          <p:spPr>
            <a:xfrm>
              <a:off x="7531450" y="4868775"/>
              <a:ext cx="506700" cy="78900"/>
            </a:xfrm>
            <a:prstGeom prst="parallelogram">
              <a:avLst>
                <a:gd name="adj" fmla="val 90779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19300" tIns="119300" rIns="119300" bIns="1193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26"/>
            </a:p>
          </p:txBody>
        </p:sp>
        <p:sp>
          <p:nvSpPr>
            <p:cNvPr id="314" name="Google Shape;314;p20"/>
            <p:cNvSpPr/>
            <p:nvPr/>
          </p:nvSpPr>
          <p:spPr>
            <a:xfrm rot="-5400000" flipH="1">
              <a:off x="7743400" y="5080725"/>
              <a:ext cx="506700" cy="82800"/>
            </a:xfrm>
            <a:prstGeom prst="parallelogram">
              <a:avLst>
                <a:gd name="adj" fmla="val 9480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19300" tIns="119300" rIns="119300" bIns="1193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26"/>
            </a:p>
          </p:txBody>
        </p:sp>
        <p:sp>
          <p:nvSpPr>
            <p:cNvPr id="315" name="Google Shape;315;p20"/>
            <p:cNvSpPr/>
            <p:nvPr/>
          </p:nvSpPr>
          <p:spPr>
            <a:xfrm rot="2700000">
              <a:off x="7695676" y="4819178"/>
              <a:ext cx="72549" cy="6949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19300" tIns="119300" rIns="119300" bIns="1193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26"/>
            </a:p>
          </p:txBody>
        </p:sp>
      </p:grpSp>
      <p:sp>
        <p:nvSpPr>
          <p:cNvPr id="316" name="Google Shape;316;p20"/>
          <p:cNvSpPr txBox="1"/>
          <p:nvPr/>
        </p:nvSpPr>
        <p:spPr>
          <a:xfrm>
            <a:off x="1816713" y="1418300"/>
            <a:ext cx="3000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200" dirty="0">
                <a:solidFill>
                  <a:srgbClr val="FFFFFF"/>
                </a:solidFill>
                <a:latin typeface="+mj-lt"/>
                <a:ea typeface="Libre Franklin"/>
                <a:cs typeface="Libre Franklin"/>
                <a:sym typeface="Libre Franklin"/>
              </a:rPr>
              <a:t>BUILD WITH INTENT. NOT ASSUMPTION.</a:t>
            </a:r>
            <a:endParaRPr sz="2200" dirty="0">
              <a:solidFill>
                <a:srgbClr val="FFFFFF"/>
              </a:solidFill>
              <a:latin typeface="+mj-lt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7" name="Google Shape;317;p20"/>
          <p:cNvSpPr txBox="1">
            <a:spLocks noGrp="1"/>
          </p:cNvSpPr>
          <p:nvPr>
            <p:ph type="sldNum" idx="12"/>
          </p:nvPr>
        </p:nvSpPr>
        <p:spPr>
          <a:xfrm>
            <a:off x="10944300" y="6357878"/>
            <a:ext cx="731700" cy="36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 sz="1200">
                <a:solidFill>
                  <a:srgbClr val="F0F0F0"/>
                </a:solidFill>
              </a:rPr>
              <a:t>18</a:t>
            </a:fld>
            <a:endParaRPr sz="1200">
              <a:solidFill>
                <a:srgbClr val="F0F0F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5785E9-0616-443A-208C-DFA481213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NL" spc="300" dirty="0"/>
              <a:t>202</a:t>
            </a:r>
            <a:r>
              <a:rPr lang="en-HK" spc="300" dirty="0"/>
              <a:t>5</a:t>
            </a:r>
            <a:endParaRPr lang="en-NL" spc="300" dirty="0"/>
          </a:p>
        </p:txBody>
      </p:sp>
    </p:spTree>
    <p:extLst>
      <p:ext uri="{BB962C8B-B14F-4D97-AF65-F5344CB8AC3E}">
        <p14:creationId xmlns:p14="http://schemas.microsoft.com/office/powerpoint/2010/main" val="1551372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E5EE5F-8680-A4F1-E7A2-41A80377A6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2" name="Google Shape;247;g364618edd27_0_142">
            <a:extLst>
              <a:ext uri="{FF2B5EF4-FFF2-40B4-BE49-F238E27FC236}">
                <a16:creationId xmlns:a16="http://schemas.microsoft.com/office/drawing/2014/main" id="{14497FD5-B513-6FAD-BFE0-91A09A3427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3700" y="464089"/>
            <a:ext cx="8001660" cy="86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ea typeface="Libre Franklin"/>
                <a:cs typeface="Arial" panose="020B0604020202020204" pitchFamily="34" charset="0"/>
                <a:sym typeface="Libre Franklin"/>
              </a:rPr>
              <a:t>The 99% myth</a:t>
            </a:r>
            <a:endParaRPr sz="4800" b="1" dirty="0">
              <a:solidFill>
                <a:schemeClr val="accent1"/>
              </a:solidFill>
              <a:latin typeface="Arial" panose="020B0604020202020204" pitchFamily="34" charset="0"/>
              <a:ea typeface="Libre Franklin"/>
              <a:cs typeface="Arial" panose="020B0604020202020204" pitchFamily="34" charset="0"/>
              <a:sym typeface="Libre Franklin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BC30461-E996-E827-5CA5-A75D37B6D45F}"/>
              </a:ext>
            </a:extLst>
          </p:cNvPr>
          <p:cNvSpPr txBox="1">
            <a:spLocks/>
          </p:cNvSpPr>
          <p:nvPr/>
        </p:nvSpPr>
        <p:spPr>
          <a:xfrm>
            <a:off x="8717281" y="5857463"/>
            <a:ext cx="2354580" cy="6082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091F24"/>
                </a:solidFill>
              </a:rPr>
              <a:t>Source: </a:t>
            </a:r>
            <a:r>
              <a:rPr lang="en-US" sz="1400" dirty="0" err="1">
                <a:solidFill>
                  <a:srgbClr val="091F24"/>
                </a:solidFill>
              </a:rPr>
              <a:t>Telegeography</a:t>
            </a:r>
            <a:endParaRPr lang="en-US" sz="1400" dirty="0">
              <a:solidFill>
                <a:srgbClr val="091F24"/>
              </a:solidFill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8DABBB0-B959-B58F-284B-5937E5E75D25}"/>
              </a:ext>
            </a:extLst>
          </p:cNvPr>
          <p:cNvSpPr txBox="1">
            <a:spLocks/>
          </p:cNvSpPr>
          <p:nvPr/>
        </p:nvSpPr>
        <p:spPr>
          <a:xfrm>
            <a:off x="472828" y="1725231"/>
            <a:ext cx="5247038" cy="34421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Myth: Submarine cables account for over 99% of intercontinental data traffic.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Conclusion: True, but precise calculations are not possible due to lack of data for intercontinental traffic.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Status: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FFE621-D37B-69CD-95C3-BC60D5ABCE68}"/>
              </a:ext>
            </a:extLst>
          </p:cNvPr>
          <p:cNvSpPr/>
          <p:nvPr/>
        </p:nvSpPr>
        <p:spPr>
          <a:xfrm>
            <a:off x="1896895" y="3931933"/>
            <a:ext cx="3822970" cy="8365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E2C1A3-A0B6-B26C-B9D6-1E8AA6511C40}"/>
              </a:ext>
            </a:extLst>
          </p:cNvPr>
          <p:cNvSpPr txBox="1"/>
          <p:nvPr/>
        </p:nvSpPr>
        <p:spPr>
          <a:xfrm>
            <a:off x="1896895" y="4057834"/>
            <a:ext cx="382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CONFIRMED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6059B9-5B88-8D2C-BFC0-B8D3CDF08A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790939">
            <a:off x="5242479" y="1511397"/>
            <a:ext cx="8522897" cy="35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15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6C6AB-BBE2-6E35-B941-1DAF2218B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828F8A-CF59-BB31-D1B6-CE81494DC81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20</a:t>
            </a:fld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6A2685-8C81-417B-EC3B-9C30BD73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8723"/>
            <a:ext cx="12192000" cy="915035"/>
          </a:xfrm>
        </p:spPr>
        <p:txBody>
          <a:bodyPr/>
          <a:lstStyle/>
          <a:p>
            <a:pPr algn="ctr"/>
            <a:r>
              <a:rPr lang="fi-FI" dirty="0">
                <a:solidFill>
                  <a:schemeClr val="accent1"/>
                </a:solidFill>
              </a:rPr>
              <a:t>Internet</a:t>
            </a:r>
            <a:r>
              <a:rPr lang="fi-FI" dirty="0"/>
              <a:t> </a:t>
            </a:r>
            <a:r>
              <a:rPr lang="fi-FI" dirty="0" err="1"/>
              <a:t>backbone</a:t>
            </a:r>
            <a:r>
              <a:rPr lang="fi-FI" dirty="0"/>
              <a:t> </a:t>
            </a:r>
            <a:r>
              <a:rPr lang="fi-FI" dirty="0">
                <a:solidFill>
                  <a:schemeClr val="accent1"/>
                </a:solidFill>
              </a:rPr>
              <a:t>is</a:t>
            </a:r>
            <a:r>
              <a:rPr lang="fi-FI" dirty="0"/>
              <a:t> a </a:t>
            </a:r>
            <a:r>
              <a:rPr lang="fi-FI" dirty="0">
                <a:solidFill>
                  <a:schemeClr val="accent1"/>
                </a:solidFill>
              </a:rPr>
              <a:t>DWDM</a:t>
            </a:r>
            <a:r>
              <a:rPr lang="fi-FI" dirty="0"/>
              <a:t> </a:t>
            </a:r>
            <a:r>
              <a:rPr lang="fi-FI" dirty="0" err="1"/>
              <a:t>backbone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31F8A3-3E7F-65E1-84D2-4ED2DC497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NL" spc="300" dirty="0"/>
              <a:t>202</a:t>
            </a:r>
            <a:r>
              <a:rPr lang="en-HK" spc="300" dirty="0"/>
              <a:t>5</a:t>
            </a:r>
            <a:endParaRPr lang="en-NL" spc="300" dirty="0"/>
          </a:p>
        </p:txBody>
      </p:sp>
    </p:spTree>
    <p:extLst>
      <p:ext uri="{BB962C8B-B14F-4D97-AF65-F5344CB8AC3E}">
        <p14:creationId xmlns:p14="http://schemas.microsoft.com/office/powerpoint/2010/main" val="1452164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BDA30-127F-4BED-587F-6F55EC14B8C4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NL" spc="300"/>
              <a:t>2024</a:t>
            </a:r>
            <a:endParaRPr lang="en-NL" spc="3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F0778D-2D25-4B97-00F5-44B7E7A1B40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21</a:t>
            </a:fld>
            <a:endParaRPr lang="en-NL" dirty="0"/>
          </a:p>
        </p:txBody>
      </p:sp>
      <p:pic>
        <p:nvPicPr>
          <p:cNvPr id="14" name="Picture 13" descr="A rainbow and blue squares with white symbols&#10;&#10;Description automatically generated">
            <a:extLst>
              <a:ext uri="{FF2B5EF4-FFF2-40B4-BE49-F238E27FC236}">
                <a16:creationId xmlns:a16="http://schemas.microsoft.com/office/drawing/2014/main" id="{0B272765-B089-AEB9-6B1E-4EABBDACE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0555CA-9372-F2FF-5B9F-F8943C0E8955}"/>
              </a:ext>
            </a:extLst>
          </p:cNvPr>
          <p:cNvSpPr txBox="1"/>
          <p:nvPr/>
        </p:nvSpPr>
        <p:spPr>
          <a:xfrm>
            <a:off x="543129" y="478817"/>
            <a:ext cx="806584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HK" altLang="zh-TW" sz="4000" b="1" dirty="0">
                <a:solidFill>
                  <a:srgbClr val="242424"/>
                </a:solidFill>
              </a:rPr>
              <a:t>How DWDM works</a:t>
            </a:r>
          </a:p>
        </p:txBody>
      </p:sp>
    </p:spTree>
    <p:extLst>
      <p:ext uri="{BB962C8B-B14F-4D97-AF65-F5344CB8AC3E}">
        <p14:creationId xmlns:p14="http://schemas.microsoft.com/office/powerpoint/2010/main" val="2763596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71922-C9AA-442F-6D06-AE28AF25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59564-242A-F148-3A4A-F7DFCCB60E93}"/>
              </a:ext>
            </a:extLst>
          </p:cNvPr>
          <p:cNvSpPr txBox="1"/>
          <p:nvPr/>
        </p:nvSpPr>
        <p:spPr>
          <a:xfrm>
            <a:off x="514004" y="484111"/>
            <a:ext cx="6745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Multiplexing and demultiplexing</a:t>
            </a:r>
          </a:p>
          <a:p>
            <a:r>
              <a:rPr lang="en-GB" sz="3200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Optical Add-Drop Multiplexers (FOADM)</a:t>
            </a:r>
            <a:endParaRPr lang="en-US" sz="3200" b="1" dirty="0">
              <a:solidFill>
                <a:srgbClr val="2424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7D8CD-70E7-9BD1-47FA-3392149DD195}"/>
              </a:ext>
            </a:extLst>
          </p:cNvPr>
          <p:cNvSpPr txBox="1"/>
          <p:nvPr/>
        </p:nvSpPr>
        <p:spPr>
          <a:xfrm>
            <a:off x="514004" y="2158005"/>
            <a:ext cx="3524596" cy="1600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OAMD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wavelength grid </a:t>
            </a:r>
          </a:p>
          <a:p>
            <a:pPr marL="380990" indent="-38099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add-drop only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signal width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Vendor lock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CB2949-A4C6-2DB0-57EA-52EA5722E7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500" y="3873690"/>
            <a:ext cx="4727643" cy="9435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75EBB8-AF18-9D1D-7053-AB02CA07A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045" y="1268941"/>
            <a:ext cx="5314455" cy="4720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B7CC54-D953-8AC9-4244-120305AC7A01}"/>
              </a:ext>
            </a:extLst>
          </p:cNvPr>
          <p:cNvSpPr txBox="1"/>
          <p:nvPr/>
        </p:nvSpPr>
        <p:spPr>
          <a:xfrm>
            <a:off x="514004" y="4932199"/>
            <a:ext cx="4470198" cy="1134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867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Powered by</a:t>
            </a:r>
          </a:p>
          <a:p>
            <a:pPr marL="380990" indent="-38099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867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Athermal</a:t>
            </a:r>
            <a:r>
              <a:rPr lang="en-GB" sz="1867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arrayed wave guide (AWG)</a:t>
            </a:r>
          </a:p>
          <a:p>
            <a:pPr marL="380990" indent="-38099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film filter (TFF)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48EC9-7B2E-9B1F-A072-AD21594AC33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22</a:t>
            </a:fld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113668-965F-5C72-557E-80FDF2572158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dirty="0"/>
              <a:t>2025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06135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918796-D49F-BCFB-7126-700A1CEA41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294" y="472272"/>
            <a:ext cx="8820404" cy="4961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076B2C8-12A2-3480-C272-320856AD164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 vert="horz" lIns="121920" tIns="60960" rIns="121920" bIns="60960" rtlCol="0" anchor="ctr">
            <a:normAutofit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</a:pPr>
            <a:fld id="{76E67AE9-4D32-6349-B2C5-A7507BD7132D}" type="slidenum">
              <a:rPr lang="en-US" sz="1600">
                <a:latin typeface="+mn-lt"/>
              </a:rPr>
              <a:pPr defTabSz="1219170">
                <a:lnSpc>
                  <a:spcPct val="90000"/>
                </a:lnSpc>
                <a:spcAft>
                  <a:spcPts val="800"/>
                </a:spcAft>
              </a:pPr>
              <a:t>23</a:t>
            </a:fld>
            <a:endParaRPr lang="en-US" sz="1600">
              <a:latin typeface="+mn-lt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C9EEFCE-C320-3F2B-DF69-97C166814B0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b="0" i="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90000"/>
              </a:lnSpc>
              <a:spcAft>
                <a:spcPts val="800"/>
              </a:spcAft>
            </a:pPr>
            <a:r>
              <a:rPr lang="en-NL" spc="225"/>
              <a:t>2024</a:t>
            </a:r>
            <a:endParaRPr lang="en-US" sz="1600" spc="3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B0A0A7-C7FF-87C8-54C4-329B700C87F8}"/>
              </a:ext>
            </a:extLst>
          </p:cNvPr>
          <p:cNvSpPr txBox="1"/>
          <p:nvPr/>
        </p:nvSpPr>
        <p:spPr>
          <a:xfrm>
            <a:off x="400553" y="398465"/>
            <a:ext cx="24107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Flexible-grid WSS - a heart of modern ROADM</a:t>
            </a:r>
          </a:p>
        </p:txBody>
      </p:sp>
    </p:spTree>
    <p:extLst>
      <p:ext uri="{BB962C8B-B14F-4D97-AF65-F5344CB8AC3E}">
        <p14:creationId xmlns:p14="http://schemas.microsoft.com/office/powerpoint/2010/main" val="3368878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5815BB7-BA60-B7DD-4ABA-2F24ED9CBFF6}"/>
              </a:ext>
            </a:extLst>
          </p:cNvPr>
          <p:cNvSpPr txBox="1"/>
          <p:nvPr/>
        </p:nvSpPr>
        <p:spPr>
          <a:xfrm>
            <a:off x="435429" y="528833"/>
            <a:ext cx="4471001" cy="18360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Power of Flexibility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0EB1743-F400-9156-4B55-064B4EB2048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 vert="horz" lIns="121920" tIns="60960" rIns="121920" bIns="60960" rtlCol="0" anchor="ctr">
            <a:normAutofit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</a:pPr>
            <a:fld id="{76E67AE9-4D32-6349-B2C5-A7507BD7132D}" type="slidenum">
              <a:rPr lang="en-US" sz="1600">
                <a:latin typeface="+mn-lt"/>
              </a:rPr>
              <a:pPr defTabSz="1219170">
                <a:lnSpc>
                  <a:spcPct val="90000"/>
                </a:lnSpc>
                <a:spcAft>
                  <a:spcPts val="800"/>
                </a:spcAft>
              </a:pPr>
              <a:t>24</a:t>
            </a:fld>
            <a:endParaRPr lang="en-US" sz="1600">
              <a:latin typeface="+mn-lt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AC95E1-D291-33FF-A0A1-830FE28F93C6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121920" tIns="60960" rIns="121920" bIns="60960" rtlCol="0" anchor="ctr">
            <a:normAutofit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</a:pPr>
            <a:r>
              <a:rPr lang="en-US" sz="1600">
                <a:latin typeface="+mn-lt"/>
              </a:rPr>
              <a:t>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E94642-E11A-F41C-4B24-B0FE62EDB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052" y="817124"/>
            <a:ext cx="6300434" cy="4930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66700">
            <a:solidFill>
              <a:srgbClr val="FFFFFF"/>
            </a:solidFill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F590E8-35D9-5241-4328-E9D3AD6E80C6}"/>
              </a:ext>
            </a:extLst>
          </p:cNvPr>
          <p:cNvSpPr txBox="1"/>
          <p:nvPr/>
        </p:nvSpPr>
        <p:spPr>
          <a:xfrm>
            <a:off x="435429" y="1774534"/>
            <a:ext cx="344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altLang="zh-TW" dirty="0"/>
              <a:t>Benefits of FLEX Grid systems</a:t>
            </a:r>
            <a:endParaRPr lang="en-US" dirty="0"/>
          </a:p>
        </p:txBody>
      </p:sp>
      <p:pic>
        <p:nvPicPr>
          <p:cNvPr id="7" name="Picture 6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357B44AD-3504-0FB7-2E2B-A4820B0011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92" y="2289132"/>
            <a:ext cx="3895593" cy="292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64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2C0E00-26D6-5E7D-DE77-3D3152CF6E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432" y="282440"/>
            <a:ext cx="11029136" cy="5865441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CB9301-0AA4-2C74-CA5D-17839126A813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>
            <a:normAutofit/>
          </a:bodyPr>
          <a:lstStyle/>
          <a:p>
            <a:pPr>
              <a:spcAft>
                <a:spcPts val="800"/>
              </a:spcAft>
            </a:pPr>
            <a:fld id="{2C405BB7-097F-0B4C-91E3-0BDC156F2561}" type="slidenum">
              <a:rPr lang="en-US" smtClean="0"/>
              <a:pPr>
                <a:spcAft>
                  <a:spcPts val="800"/>
                </a:spcAft>
              </a:pPr>
              <a:t>25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2D3ADD-3E15-5D56-BAF2-58174B6466A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US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721549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BF518-8C7C-A0FC-B986-7FE14F92A7D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u="none" strike="noStrike" kern="1200" cap="none" spc="300" normalizeH="0" baseline="0" noProof="0" dirty="0">
                <a:ln>
                  <a:noFill/>
                </a:ln>
                <a:solidFill>
                  <a:srgbClr val="EBEBEB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</a:rPr>
              <a:t>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DE85A-5FF8-C31F-305A-219035C80C4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7AE9-4D32-6349-B2C5-A7507BD7132D}" type="slidenum">
              <a:rPr kumimoji="0" lang="en-NL" sz="1200" u="none" strike="noStrike" kern="1200" cap="none" spc="0" normalizeH="0" baseline="0" noProof="0" smtClean="0">
                <a:ln>
                  <a:noFill/>
                </a:ln>
                <a:solidFill>
                  <a:srgbClr val="EBEBEB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NL" sz="1200" u="none" strike="noStrike" kern="1200" cap="none" spc="0" normalizeH="0" baseline="0" noProof="0">
              <a:ln>
                <a:noFill/>
              </a:ln>
              <a:solidFill>
                <a:srgbClr val="EBEBEB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228401-B14B-DDE4-BA37-0669292DC03A}"/>
              </a:ext>
            </a:extLst>
          </p:cNvPr>
          <p:cNvGrpSpPr/>
          <p:nvPr/>
        </p:nvGrpSpPr>
        <p:grpSpPr>
          <a:xfrm>
            <a:off x="8726143" y="1127616"/>
            <a:ext cx="3045514" cy="815995"/>
            <a:chOff x="2214672" y="2995088"/>
            <a:chExt cx="3127760" cy="84191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B4A2A1C-C1FE-11CE-4BFC-8B1411893B12}"/>
                </a:ext>
              </a:extLst>
            </p:cNvPr>
            <p:cNvSpPr txBox="1">
              <a:spLocks/>
            </p:cNvSpPr>
            <p:nvPr/>
          </p:nvSpPr>
          <p:spPr>
            <a:xfrm>
              <a:off x="2214672" y="2995088"/>
              <a:ext cx="3127760" cy="5285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u="none" strike="noStrike" kern="1200" cap="none" spc="0" normalizeH="0" baseline="0" dirty="0">
                  <a:ln>
                    <a:noFill/>
                  </a:ln>
                  <a:solidFill>
                    <a:srgbClr val="2A439F"/>
                  </a:solidFill>
                  <a:effectLst/>
                  <a:uLnTx/>
                  <a:uFillTx/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140.000 km</a:t>
              </a:r>
              <a:endParaRPr kumimoji="0" lang="en-GB" sz="4000" u="none" strike="noStrike" kern="1200" cap="none" spc="0" normalizeH="0" baseline="0" dirty="0">
                <a:ln>
                  <a:noFill/>
                </a:ln>
                <a:solidFill>
                  <a:srgbClr val="2A439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B963F4-AD0D-46CC-C801-0F856E91332E}"/>
                </a:ext>
              </a:extLst>
            </p:cNvPr>
            <p:cNvSpPr txBox="1"/>
            <p:nvPr/>
          </p:nvSpPr>
          <p:spPr>
            <a:xfrm>
              <a:off x="2325031" y="3498444"/>
              <a:ext cx="26521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2424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nl-NL" sz="1600" u="none" strike="noStrike" kern="1200" cap="none" spc="0" normalizeH="0" baseline="0" dirty="0">
                  <a:ln>
                    <a:noFill/>
                  </a:ln>
                  <a:solidFill>
                    <a:srgbClr val="EBEBE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Total </a:t>
              </a:r>
              <a:r>
                <a:rPr kumimoji="0" lang="en-GB" sz="1600" u="none" strike="noStrike" kern="1200" cap="none" spc="0" normalizeH="0" baseline="0" dirty="0">
                  <a:ln>
                    <a:noFill/>
                  </a:ln>
                  <a:solidFill>
                    <a:srgbClr val="EBEBE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Network Length</a:t>
              </a:r>
              <a:endParaRPr kumimoji="0" lang="nl-NL" sz="1600" u="none" strike="noStrike" kern="1200" cap="none" spc="0" normalizeH="0" baseline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3E3338-2872-D9C7-EBD1-424F0B75EE39}"/>
              </a:ext>
            </a:extLst>
          </p:cNvPr>
          <p:cNvGrpSpPr/>
          <p:nvPr/>
        </p:nvGrpSpPr>
        <p:grpSpPr>
          <a:xfrm>
            <a:off x="8833600" y="2345863"/>
            <a:ext cx="1807178" cy="841910"/>
            <a:chOff x="5635736" y="2995088"/>
            <a:chExt cx="1346256" cy="84191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F5309102-2A69-C26A-DD05-520F3CC76C82}"/>
                </a:ext>
              </a:extLst>
            </p:cNvPr>
            <p:cNvSpPr txBox="1">
              <a:spLocks/>
            </p:cNvSpPr>
            <p:nvPr/>
          </p:nvSpPr>
          <p:spPr>
            <a:xfrm>
              <a:off x="5635736" y="2995088"/>
              <a:ext cx="1346256" cy="5285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rgbClr val="FBA619"/>
                  </a:solidFill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9</a:t>
              </a:r>
              <a:r>
                <a:rPr kumimoji="0" lang="en-GB" sz="4000" u="none" strike="noStrike" kern="1200" cap="none" spc="0" normalizeH="0" baseline="0" dirty="0">
                  <a:ln>
                    <a:noFill/>
                  </a:ln>
                  <a:solidFill>
                    <a:srgbClr val="FBA619"/>
                  </a:solidFill>
                  <a:effectLst/>
                  <a:uLnTx/>
                  <a:uFillTx/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70+</a:t>
              </a:r>
              <a:endParaRPr kumimoji="0" lang="en-GB" sz="4000" u="none" strike="noStrike" kern="1200" cap="none" spc="0" normalizeH="0" baseline="0" dirty="0">
                <a:ln>
                  <a:noFill/>
                </a:ln>
                <a:solidFill>
                  <a:srgbClr val="FBA61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285E78-0F19-3E3D-06B4-3A4FD1F00F33}"/>
                </a:ext>
              </a:extLst>
            </p:cNvPr>
            <p:cNvSpPr txBox="1"/>
            <p:nvPr/>
          </p:nvSpPr>
          <p:spPr>
            <a:xfrm>
              <a:off x="5635736" y="3498444"/>
              <a:ext cx="124903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2424"/>
                </a:buClr>
                <a:buSzPts val="1200"/>
                <a:buFont typeface="Calibri"/>
                <a:buNone/>
                <a:tabLst/>
                <a:defRPr/>
              </a:pPr>
              <a:r>
                <a:rPr kumimoji="0" lang="en-GB" sz="1600" u="none" strike="noStrike" kern="1200" cap="none" spc="0" normalizeH="0" baseline="0" dirty="0">
                  <a:ln>
                    <a:noFill/>
                  </a:ln>
                  <a:solidFill>
                    <a:srgbClr val="EBEBE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PoPs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2FE193-2197-C77F-82E5-5A552C3C635B}"/>
              </a:ext>
            </a:extLst>
          </p:cNvPr>
          <p:cNvGrpSpPr/>
          <p:nvPr/>
        </p:nvGrpSpPr>
        <p:grpSpPr>
          <a:xfrm>
            <a:off x="8833600" y="3593491"/>
            <a:ext cx="2659668" cy="841910"/>
            <a:chOff x="7346577" y="2630501"/>
            <a:chExt cx="2659668" cy="841910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41657E98-6CB6-2C0D-A3D8-1C5F3AD5E9B6}"/>
                </a:ext>
              </a:extLst>
            </p:cNvPr>
            <p:cNvSpPr txBox="1">
              <a:spLocks/>
            </p:cNvSpPr>
            <p:nvPr/>
          </p:nvSpPr>
          <p:spPr>
            <a:xfrm>
              <a:off x="7346577" y="2630501"/>
              <a:ext cx="2465609" cy="5285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u="none" strike="noStrike" kern="1200" cap="none" spc="0" normalizeH="0" baseline="0" noProof="0" dirty="0">
                  <a:ln>
                    <a:noFill/>
                  </a:ln>
                  <a:solidFill>
                    <a:srgbClr val="8F3A9D"/>
                  </a:solidFill>
                  <a:effectLst/>
                  <a:uLnTx/>
                  <a:uFillTx/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99,6 Tbps</a:t>
              </a:r>
              <a:endParaRPr kumimoji="0" lang="en-GB" sz="4000" u="none" strike="noStrike" kern="1200" cap="none" spc="0" normalizeH="0" baseline="0" noProof="0" dirty="0">
                <a:ln>
                  <a:noFill/>
                </a:ln>
                <a:solidFill>
                  <a:srgbClr val="8F3A9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7E5558-34B3-8512-667F-12520B32369F}"/>
                </a:ext>
              </a:extLst>
            </p:cNvPr>
            <p:cNvSpPr txBox="1"/>
            <p:nvPr/>
          </p:nvSpPr>
          <p:spPr>
            <a:xfrm>
              <a:off x="7354079" y="3133857"/>
              <a:ext cx="26521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242424"/>
                </a:buClr>
                <a:buSzPts val="1200"/>
                <a:defRPr/>
              </a:pPr>
              <a:r>
                <a:rPr kumimoji="0" lang="en-GB" sz="1600" u="none" strike="noStrike" kern="1200" cap="none" spc="0" normalizeH="0" baseline="0" dirty="0">
                  <a:ln>
                    <a:noFill/>
                  </a:ln>
                  <a:solidFill>
                    <a:srgbClr val="EBEBE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IP/MPLS Network </a:t>
              </a:r>
              <a:r>
                <a:rPr lang="en-GB" sz="1600" dirty="0">
                  <a:solidFill>
                    <a:srgbClr val="EBEBE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kumimoji="0" lang="en-GB" sz="1600" u="none" strike="noStrike" kern="1200" cap="none" spc="0" normalizeH="0" baseline="0" dirty="0">
                  <a:ln>
                    <a:noFill/>
                  </a:ln>
                  <a:solidFill>
                    <a:srgbClr val="EBEBE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apacity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67CC58F-3FDD-5393-1833-947F5D52F751}"/>
              </a:ext>
            </a:extLst>
          </p:cNvPr>
          <p:cNvSpPr txBox="1"/>
          <p:nvPr/>
        </p:nvSpPr>
        <p:spPr>
          <a:xfrm>
            <a:off x="1686910" y="35630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u="none" strike="noStrike" kern="1200" cap="none" spc="0" normalizeH="0" baseline="0" noProof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E07DB3-B7ED-02FB-E6FD-D7F5375024FF}"/>
              </a:ext>
            </a:extLst>
          </p:cNvPr>
          <p:cNvGrpSpPr/>
          <p:nvPr/>
        </p:nvGrpSpPr>
        <p:grpSpPr>
          <a:xfrm>
            <a:off x="8833600" y="4836965"/>
            <a:ext cx="1807180" cy="1091209"/>
            <a:chOff x="5326819" y="2712668"/>
            <a:chExt cx="1346257" cy="1091209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2FEE28EE-7B48-C980-3FC3-0F4FEEF94E93}"/>
                </a:ext>
              </a:extLst>
            </p:cNvPr>
            <p:cNvSpPr txBox="1">
              <a:spLocks/>
            </p:cNvSpPr>
            <p:nvPr/>
          </p:nvSpPr>
          <p:spPr>
            <a:xfrm>
              <a:off x="5326820" y="2712668"/>
              <a:ext cx="1346256" cy="5285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schemeClr val="accent1"/>
                  </a:solidFill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10</a:t>
              </a:r>
              <a:r>
                <a:rPr lang="en-GB" baseline="30000" dirty="0">
                  <a:solidFill>
                    <a:schemeClr val="accent1"/>
                  </a:solidFill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th</a:t>
              </a:r>
              <a:r>
                <a:rPr lang="en-GB" dirty="0">
                  <a:solidFill>
                    <a:schemeClr val="accent1"/>
                  </a:solidFill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 </a:t>
              </a:r>
              <a:endParaRPr kumimoji="0" lang="en-GB" sz="400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D2418A-F4E3-6BED-B394-D2381911992C}"/>
                </a:ext>
              </a:extLst>
            </p:cNvPr>
            <p:cNvSpPr txBox="1"/>
            <p:nvPr/>
          </p:nvSpPr>
          <p:spPr>
            <a:xfrm>
              <a:off x="5326819" y="3216024"/>
              <a:ext cx="1346256" cy="587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2000"/>
                </a:lnSpc>
                <a:spcAft>
                  <a:spcPts val="600"/>
                </a:spcAft>
                <a:buClr>
                  <a:srgbClr val="FF0000"/>
                </a:buClr>
                <a:buSzPts val="1800"/>
                <a:defRPr/>
              </a:pPr>
              <a:r>
                <a:rPr lang="en-GB" sz="1600" dirty="0">
                  <a:solidFill>
                    <a:schemeClr val="tx2"/>
                  </a:solidFill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According to Caida AS Rank*</a:t>
              </a:r>
              <a:endPara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5F07E0-C606-269F-A267-39F05F4397E2}"/>
              </a:ext>
            </a:extLst>
          </p:cNvPr>
          <p:cNvSpPr txBox="1"/>
          <p:nvPr/>
        </p:nvSpPr>
        <p:spPr>
          <a:xfrm>
            <a:off x="613266" y="317196"/>
            <a:ext cx="91022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RETN: building network for 20 years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1457E-F0E4-57E6-D778-C34F4C329A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8" t="7530" r="574" b="6677"/>
          <a:stretch>
            <a:fillRect/>
          </a:stretch>
        </p:blipFill>
        <p:spPr>
          <a:xfrm>
            <a:off x="953400" y="1376686"/>
            <a:ext cx="7200000" cy="425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45233"/>
          </a:effectLst>
        </p:spPr>
      </p:pic>
    </p:spTree>
    <p:extLst>
      <p:ext uri="{BB962C8B-B14F-4D97-AF65-F5344CB8AC3E}">
        <p14:creationId xmlns:p14="http://schemas.microsoft.com/office/powerpoint/2010/main" val="2269972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4618edd27_0_209"/>
          <p:cNvSpPr txBox="1">
            <a:spLocks noGrp="1"/>
          </p:cNvSpPr>
          <p:nvPr>
            <p:ph type="sldNum" sz="quarter" idx="34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4</a:t>
            </a:fld>
            <a:endParaRPr/>
          </a:p>
        </p:txBody>
      </p:sp>
      <p:sp>
        <p:nvSpPr>
          <p:cNvPr id="172" name="Google Shape;172;g364618edd27_0_209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200"/>
              <a:t>2025</a:t>
            </a:r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F7AB32-FCC6-060A-F35E-A5F7DCAEB6E4}"/>
              </a:ext>
            </a:extLst>
          </p:cNvPr>
          <p:cNvSpPr txBox="1">
            <a:spLocks/>
          </p:cNvSpPr>
          <p:nvPr/>
        </p:nvSpPr>
        <p:spPr>
          <a:xfrm>
            <a:off x="515996" y="585255"/>
            <a:ext cx="5580004" cy="11945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Black Swan </a:t>
            </a:r>
            <a:r>
              <a:rPr lang="fi-FI" dirty="0"/>
              <a:t>and </a:t>
            </a:r>
          </a:p>
          <a:p>
            <a:r>
              <a:rPr lang="fi-FI" dirty="0"/>
              <a:t>Grey Rhino events: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55D7B38-9ACE-DCBB-9765-1B5E1AD6FCED}"/>
              </a:ext>
            </a:extLst>
          </p:cNvPr>
          <p:cNvSpPr txBox="1">
            <a:spLocks/>
          </p:cNvSpPr>
          <p:nvPr/>
        </p:nvSpPr>
        <p:spPr>
          <a:xfrm>
            <a:off x="515996" y="2113592"/>
            <a:ext cx="5498724" cy="39090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§"/>
            </a:pPr>
            <a:r>
              <a:rPr lang="en-GB" sz="2400" dirty="0">
                <a:solidFill>
                  <a:schemeClr val="accent1"/>
                </a:solidFill>
                <a:ea typeface="Lato" panose="020F0502020204030203" pitchFamily="34" charset="0"/>
                <a:cs typeface="Arial" panose="020B0604020202020204" pitchFamily="34" charset="0"/>
              </a:rPr>
              <a:t>COVID</a:t>
            </a: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 pandemic followed by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War in </a:t>
            </a:r>
            <a:r>
              <a:rPr lang="en-GB" sz="2400" dirty="0">
                <a:solidFill>
                  <a:schemeClr val="accent1"/>
                </a:solidFill>
                <a:ea typeface="Lato" panose="020F0502020204030203" pitchFamily="34" charset="0"/>
                <a:cs typeface="Arial" panose="020B0604020202020204" pitchFamily="34" charset="0"/>
              </a:rPr>
              <a:t>Ukraine</a:t>
            </a: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 followed by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GB" sz="2400" dirty="0">
                <a:solidFill>
                  <a:schemeClr val="accent1"/>
                </a:solidFill>
                <a:ea typeface="Lato" panose="020F0502020204030203" pitchFamily="34" charset="0"/>
                <a:cs typeface="Arial" panose="020B0604020202020204" pitchFamily="34" charset="0"/>
              </a:rPr>
              <a:t>Red sea </a:t>
            </a: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cable cuts followed by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GB" sz="2400" dirty="0">
                <a:solidFill>
                  <a:schemeClr val="accent1"/>
                </a:solidFill>
                <a:ea typeface="Lato" panose="020F0502020204030203" pitchFamily="34" charset="0"/>
                <a:cs typeface="Arial" panose="020B0604020202020204" pitchFamily="34" charset="0"/>
              </a:rPr>
              <a:t>Asia</a:t>
            </a: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 cable cuts followed by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GB" sz="2400" dirty="0">
                <a:solidFill>
                  <a:schemeClr val="accent1"/>
                </a:solidFill>
                <a:ea typeface="Lato" panose="020F0502020204030203" pitchFamily="34" charset="0"/>
                <a:cs typeface="Arial" panose="020B0604020202020204" pitchFamily="34" charset="0"/>
              </a:rPr>
              <a:t>Baltic Sea </a:t>
            </a: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cable cuts followed by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More </a:t>
            </a:r>
            <a:r>
              <a:rPr lang="en-GB" sz="2400" dirty="0">
                <a:solidFill>
                  <a:schemeClr val="accent1"/>
                </a:solidFill>
                <a:ea typeface="Lato" panose="020F0502020204030203" pitchFamily="34" charset="0"/>
                <a:cs typeface="Arial" panose="020B0604020202020204" pitchFamily="34" charset="0"/>
              </a:rPr>
              <a:t>Red sea </a:t>
            </a: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cable cuts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GB" sz="2400" dirty="0">
                <a:ea typeface="Lato" panose="020F0502020204030203" pitchFamily="34" charset="0"/>
                <a:cs typeface="Arial" panose="020B0604020202020204" pitchFamily="34" charset="0"/>
              </a:rPr>
              <a:t>…</a:t>
            </a:r>
          </a:p>
          <a:p>
            <a:endParaRPr lang="en-US" dirty="0"/>
          </a:p>
        </p:txBody>
      </p:sp>
      <p:pic>
        <p:nvPicPr>
          <p:cNvPr id="2" name="Picture 2" descr="Generated image">
            <a:extLst>
              <a:ext uri="{FF2B5EF4-FFF2-40B4-BE49-F238E27FC236}">
                <a16:creationId xmlns:a16="http://schemas.microsoft.com/office/drawing/2014/main" id="{EEB3231E-AAC0-7A3B-1DEC-EB58288C5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416" y="775986"/>
            <a:ext cx="4482353" cy="448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B53DEB-0744-4509-6BD0-D45E5B172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39495E-E1C2-9142-DDF3-D4DFF8D7118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5</a:t>
            </a:fld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B78D82-3A41-399B-2F4E-77875891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094474" cy="1394715"/>
          </a:xfrm>
        </p:spPr>
        <p:txBody>
          <a:bodyPr/>
          <a:lstStyle/>
          <a:p>
            <a:r>
              <a:rPr lang="en-GB" sz="4400" dirty="0"/>
              <a:t>Network Security </a:t>
            </a:r>
            <a:br>
              <a:rPr lang="en-GB" sz="4400" dirty="0"/>
            </a:br>
            <a:r>
              <a:rPr lang="en-GB" sz="2400" dirty="0">
                <a:solidFill>
                  <a:schemeClr val="accent1"/>
                </a:solidFill>
              </a:rPr>
              <a:t>a.k.a. Protecting data in </a:t>
            </a:r>
            <a:r>
              <a:rPr lang="fi-FI" sz="2400" dirty="0">
                <a:solidFill>
                  <a:schemeClr val="accent1"/>
                </a:solidFill>
              </a:rPr>
              <a:t>transmission </a:t>
            </a:r>
            <a:r>
              <a:rPr lang="en-GB" sz="2400" dirty="0">
                <a:solidFill>
                  <a:schemeClr val="accent1"/>
                </a:solidFill>
              </a:rPr>
              <a:t>by ensuring: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0AD5F3-8316-7DB2-1D9C-760C54E59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NL" spc="300" dirty="0"/>
              <a:t>202</a:t>
            </a:r>
            <a:r>
              <a:rPr lang="en-HK" spc="300" dirty="0"/>
              <a:t>5</a:t>
            </a:r>
            <a:endParaRPr lang="en-NL" spc="300" dirty="0"/>
          </a:p>
        </p:txBody>
      </p:sp>
      <p:cxnSp>
        <p:nvCxnSpPr>
          <p:cNvPr id="6" name="Google Shape;262;g37597144c92_5_89">
            <a:extLst>
              <a:ext uri="{FF2B5EF4-FFF2-40B4-BE49-F238E27FC236}">
                <a16:creationId xmlns:a16="http://schemas.microsoft.com/office/drawing/2014/main" id="{E4685A99-0756-2CD2-B534-D0579898E33D}"/>
              </a:ext>
            </a:extLst>
          </p:cNvPr>
          <p:cNvCxnSpPr>
            <a:cxnSpLocks/>
          </p:cNvCxnSpPr>
          <p:nvPr/>
        </p:nvCxnSpPr>
        <p:spPr>
          <a:xfrm flipV="1">
            <a:off x="653239" y="3051904"/>
            <a:ext cx="2833624" cy="21100"/>
          </a:xfrm>
          <a:prstGeom prst="straightConnector1">
            <a:avLst/>
          </a:prstGeom>
          <a:noFill/>
          <a:ln w="539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266;g37597144c92_5_89">
            <a:extLst>
              <a:ext uri="{FF2B5EF4-FFF2-40B4-BE49-F238E27FC236}">
                <a16:creationId xmlns:a16="http://schemas.microsoft.com/office/drawing/2014/main" id="{75CD4804-71CB-30D3-617C-8204F386D176}"/>
              </a:ext>
            </a:extLst>
          </p:cNvPr>
          <p:cNvSpPr txBox="1">
            <a:spLocks/>
          </p:cNvSpPr>
          <p:nvPr/>
        </p:nvSpPr>
        <p:spPr>
          <a:xfrm>
            <a:off x="653239" y="2288087"/>
            <a:ext cx="1968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457200" lvl="0" indent="-22860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200" b="0" i="0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Bef>
                <a:spcPts val="600"/>
              </a:spcBef>
              <a:spcAft>
                <a:spcPts val="600"/>
              </a:spcAft>
            </a:pPr>
            <a:r>
              <a:rPr lang="en-NL" sz="3200" dirty="0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1.</a:t>
            </a:r>
            <a:endParaRPr lang="en-NL" sz="3200" dirty="0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11" name="Google Shape;263;g37597144c92_5_89">
            <a:extLst>
              <a:ext uri="{FF2B5EF4-FFF2-40B4-BE49-F238E27FC236}">
                <a16:creationId xmlns:a16="http://schemas.microsoft.com/office/drawing/2014/main" id="{FB4636FE-A4F0-7AFB-88D6-E4B05F043AF7}"/>
              </a:ext>
            </a:extLst>
          </p:cNvPr>
          <p:cNvCxnSpPr>
            <a:cxnSpLocks/>
          </p:cNvCxnSpPr>
          <p:nvPr/>
        </p:nvCxnSpPr>
        <p:spPr>
          <a:xfrm>
            <a:off x="4191704" y="3051904"/>
            <a:ext cx="3211045" cy="0"/>
          </a:xfrm>
          <a:prstGeom prst="straightConnector1">
            <a:avLst/>
          </a:prstGeom>
          <a:noFill/>
          <a:ln w="53975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267;g37597144c92_5_89">
            <a:extLst>
              <a:ext uri="{FF2B5EF4-FFF2-40B4-BE49-F238E27FC236}">
                <a16:creationId xmlns:a16="http://schemas.microsoft.com/office/drawing/2014/main" id="{E2EC47DC-135F-5830-8A02-750AC3A345BD}"/>
              </a:ext>
            </a:extLst>
          </p:cNvPr>
          <p:cNvSpPr txBox="1">
            <a:spLocks/>
          </p:cNvSpPr>
          <p:nvPr/>
        </p:nvSpPr>
        <p:spPr>
          <a:xfrm>
            <a:off x="4191703" y="2255190"/>
            <a:ext cx="1968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457200" lvl="0" indent="-22860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200" b="0" i="0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Bef>
                <a:spcPts val="600"/>
              </a:spcBef>
              <a:spcAft>
                <a:spcPts val="600"/>
              </a:spcAft>
            </a:pPr>
            <a:r>
              <a:rPr lang="en-NL" sz="3200" dirty="0">
                <a:latin typeface="Libre Franklin"/>
                <a:ea typeface="Libre Franklin"/>
                <a:cs typeface="Libre Franklin"/>
                <a:sym typeface="Libre Franklin"/>
              </a:rPr>
              <a:t>2.</a:t>
            </a:r>
          </a:p>
        </p:txBody>
      </p:sp>
      <p:sp>
        <p:nvSpPr>
          <p:cNvPr id="13" name="Google Shape;268;g37597144c92_5_89">
            <a:extLst>
              <a:ext uri="{FF2B5EF4-FFF2-40B4-BE49-F238E27FC236}">
                <a16:creationId xmlns:a16="http://schemas.microsoft.com/office/drawing/2014/main" id="{E175E312-2ADA-390E-726C-DBD104468F8B}"/>
              </a:ext>
            </a:extLst>
          </p:cNvPr>
          <p:cNvSpPr txBox="1">
            <a:spLocks/>
          </p:cNvSpPr>
          <p:nvPr/>
        </p:nvSpPr>
        <p:spPr>
          <a:xfrm>
            <a:off x="8152542" y="2220147"/>
            <a:ext cx="1968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457200" lvl="0" indent="-22860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200" b="0" i="0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Bef>
                <a:spcPts val="600"/>
              </a:spcBef>
              <a:spcAft>
                <a:spcPts val="600"/>
              </a:spcAft>
            </a:pPr>
            <a:r>
              <a:rPr lang="en-NL" sz="3200" dirty="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3.</a:t>
            </a:r>
          </a:p>
        </p:txBody>
      </p:sp>
      <p:sp>
        <p:nvSpPr>
          <p:cNvPr id="14" name="Google Shape;257;g37597144c92_5_89">
            <a:extLst>
              <a:ext uri="{FF2B5EF4-FFF2-40B4-BE49-F238E27FC236}">
                <a16:creationId xmlns:a16="http://schemas.microsoft.com/office/drawing/2014/main" id="{DD75CF16-F7E7-BFC1-25E8-8D664CEDDC78}"/>
              </a:ext>
            </a:extLst>
          </p:cNvPr>
          <p:cNvSpPr txBox="1">
            <a:spLocks/>
          </p:cNvSpPr>
          <p:nvPr/>
        </p:nvSpPr>
        <p:spPr>
          <a:xfrm>
            <a:off x="653239" y="3326234"/>
            <a:ext cx="2800324" cy="27238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457200" lvl="0" indent="-22860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200" b="0" i="0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Bef>
                <a:spcPts val="600"/>
              </a:spcBef>
            </a:pPr>
            <a:r>
              <a:rPr lang="en-GB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 arrives where it should </a:t>
            </a:r>
            <a:endParaRPr lang="en-NL" sz="3200" dirty="0">
              <a:solidFill>
                <a:schemeClr val="accent1"/>
              </a:solidFill>
              <a:latin typeface="Arial" panose="020B0604020202020204" pitchFamily="34" charset="0"/>
              <a:ea typeface="Libre Franklin"/>
              <a:cs typeface="Arial" panose="020B0604020202020204" pitchFamily="34" charset="0"/>
              <a:sym typeface="Libre Franklin"/>
            </a:endParaRPr>
          </a:p>
          <a:p>
            <a:pPr marL="0" indent="0" algn="l">
              <a:spcBef>
                <a:spcPts val="600"/>
              </a:spcBef>
              <a:spcAft>
                <a:spcPts val="600"/>
              </a:spcAft>
            </a:pPr>
            <a:endParaRPr lang="en-GB" sz="2400" b="1" dirty="0"/>
          </a:p>
          <a:p>
            <a:pPr marL="0" indent="0" algn="l">
              <a:spcBef>
                <a:spcPts val="0"/>
              </a:spcBef>
            </a:pPr>
            <a:r>
              <a:rPr lang="en-GB" sz="2400" b="1" dirty="0"/>
              <a:t>availability </a:t>
            </a:r>
          </a:p>
          <a:p>
            <a:pPr marL="0" indent="0" algn="l">
              <a:spcBef>
                <a:spcPts val="0"/>
              </a:spcBef>
            </a:pPr>
            <a:r>
              <a:rPr lang="en-GB" sz="2400" b="1" dirty="0"/>
              <a:t>&amp; resilience</a:t>
            </a:r>
          </a:p>
          <a:p>
            <a:pPr marL="0" indent="0" algn="l">
              <a:spcBef>
                <a:spcPts val="600"/>
              </a:spcBef>
              <a:spcAft>
                <a:spcPts val="600"/>
              </a:spcAft>
            </a:pPr>
            <a:endParaRPr lang="en-NL" sz="1600" dirty="0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" name="Google Shape;258;g37597144c92_5_89">
            <a:extLst>
              <a:ext uri="{FF2B5EF4-FFF2-40B4-BE49-F238E27FC236}">
                <a16:creationId xmlns:a16="http://schemas.microsoft.com/office/drawing/2014/main" id="{737FC962-ACA2-DF60-C864-50C04FA454FE}"/>
              </a:ext>
            </a:extLst>
          </p:cNvPr>
          <p:cNvSpPr txBox="1">
            <a:spLocks/>
          </p:cNvSpPr>
          <p:nvPr/>
        </p:nvSpPr>
        <p:spPr>
          <a:xfrm>
            <a:off x="4191703" y="3364519"/>
            <a:ext cx="3288867" cy="19389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457200" lvl="0" indent="-22860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200" b="0" i="0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Bef>
                <a:spcPts val="600"/>
              </a:spcBef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It cannot be stolen on the way</a:t>
            </a:r>
          </a:p>
          <a:p>
            <a:pPr marL="0" indent="0" algn="l">
              <a:spcBef>
                <a:spcPts val="600"/>
              </a:spcBef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  <a:sym typeface="Libre Franklin"/>
            </a:endParaRPr>
          </a:p>
          <a:p>
            <a:pPr marL="0" indent="0" algn="l">
              <a:spcBef>
                <a:spcPts val="600"/>
              </a:spcBef>
              <a:spcAft>
                <a:spcPts val="600"/>
              </a:spcAft>
            </a:pPr>
            <a:r>
              <a:rPr lang="en-GB" sz="2400" b="1" dirty="0"/>
              <a:t>confidentiality</a:t>
            </a:r>
            <a:endParaRPr lang="en-GB" sz="2400" b="1" dirty="0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" name="Google Shape;259;g37597144c92_5_89">
            <a:extLst>
              <a:ext uri="{FF2B5EF4-FFF2-40B4-BE49-F238E27FC236}">
                <a16:creationId xmlns:a16="http://schemas.microsoft.com/office/drawing/2014/main" id="{929CA420-DE12-8317-A3BA-BA86B540D749}"/>
              </a:ext>
            </a:extLst>
          </p:cNvPr>
          <p:cNvSpPr txBox="1">
            <a:spLocks/>
          </p:cNvSpPr>
          <p:nvPr/>
        </p:nvSpPr>
        <p:spPr>
          <a:xfrm>
            <a:off x="8152542" y="3309078"/>
            <a:ext cx="3139469" cy="19082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457200" lvl="0" indent="-22860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200" b="0" i="0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Bef>
                <a:spcPts val="600"/>
              </a:spcBef>
              <a:spcAft>
                <a:spcPts val="600"/>
              </a:spcAft>
            </a:pPr>
            <a:r>
              <a:rPr lang="en-GB" sz="3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 is not modified on route </a:t>
            </a:r>
          </a:p>
          <a:p>
            <a:pPr marL="0" indent="0" algn="l">
              <a:spcBef>
                <a:spcPts val="600"/>
              </a:spcBef>
              <a:spcAft>
                <a:spcPts val="600"/>
              </a:spcAft>
            </a:pPr>
            <a:br>
              <a:rPr lang="en-GB" sz="1600" dirty="0"/>
            </a:br>
            <a:r>
              <a:rPr lang="en-GB" sz="2400" b="1" dirty="0"/>
              <a:t>integrity</a:t>
            </a:r>
            <a:endParaRPr lang="en-NL" sz="2400" b="1" dirty="0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17" name="Google Shape;262;g37597144c92_5_89">
            <a:extLst>
              <a:ext uri="{FF2B5EF4-FFF2-40B4-BE49-F238E27FC236}">
                <a16:creationId xmlns:a16="http://schemas.microsoft.com/office/drawing/2014/main" id="{928331AA-067E-B4D0-FBD1-F59492425AE1}"/>
              </a:ext>
            </a:extLst>
          </p:cNvPr>
          <p:cNvCxnSpPr>
            <a:cxnSpLocks/>
          </p:cNvCxnSpPr>
          <p:nvPr/>
        </p:nvCxnSpPr>
        <p:spPr>
          <a:xfrm>
            <a:off x="8152542" y="3051904"/>
            <a:ext cx="2965315" cy="0"/>
          </a:xfrm>
          <a:prstGeom prst="straightConnector1">
            <a:avLst/>
          </a:prstGeom>
          <a:noFill/>
          <a:ln w="5397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043677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885ED-7152-46B9-1CCD-F26EE85A7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DC632F-1E9D-0991-84AC-3A5E39BC87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26296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98B2D6-9BBB-1082-39DC-05600EC299BB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6</a:t>
            </a:fld>
            <a:endParaRPr lang="en-NL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6883DE-761F-CDB6-5E10-755BB968B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NL" spc="300" dirty="0"/>
              <a:t>202</a:t>
            </a:r>
            <a:r>
              <a:rPr lang="en-HK" spc="300" dirty="0"/>
              <a:t>5</a:t>
            </a:r>
            <a:endParaRPr lang="en-NL" spc="3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BA0A56-2D85-EEC7-D90E-C91FF9B87EDB}"/>
              </a:ext>
            </a:extLst>
          </p:cNvPr>
          <p:cNvSpPr/>
          <p:nvPr/>
        </p:nvSpPr>
        <p:spPr>
          <a:xfrm>
            <a:off x="995953" y="3677006"/>
            <a:ext cx="594682" cy="5850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D354B4FA-6DE6-5D63-C250-2F96D3E8F441}"/>
              </a:ext>
            </a:extLst>
          </p:cNvPr>
          <p:cNvSpPr/>
          <p:nvPr/>
        </p:nvSpPr>
        <p:spPr>
          <a:xfrm>
            <a:off x="8045041" y="5152622"/>
            <a:ext cx="534917" cy="45066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3B3DF120-8D83-BCF5-8E6D-1F418395970E}"/>
              </a:ext>
            </a:extLst>
          </p:cNvPr>
          <p:cNvSpPr/>
          <p:nvPr/>
        </p:nvSpPr>
        <p:spPr>
          <a:xfrm>
            <a:off x="10248899" y="2361359"/>
            <a:ext cx="671009" cy="687798"/>
          </a:xfrm>
          <a:prstGeom prst="star5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FC635D-B752-BB13-BEA5-4AFDCD5E76F5}"/>
              </a:ext>
            </a:extLst>
          </p:cNvPr>
          <p:cNvSpPr txBox="1"/>
          <p:nvPr/>
        </p:nvSpPr>
        <p:spPr>
          <a:xfrm>
            <a:off x="9164505" y="6169580"/>
            <a:ext cx="233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Map: </a:t>
            </a:r>
            <a:r>
              <a:rPr lang="en-US" dirty="0" err="1"/>
              <a:t>Telegeography</a:t>
            </a:r>
            <a:endParaRPr lang="en-US" dirty="0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E6EFBC7C-8BC8-459C-097D-4A5279F202C8}"/>
              </a:ext>
            </a:extLst>
          </p:cNvPr>
          <p:cNvSpPr/>
          <p:nvPr/>
        </p:nvSpPr>
        <p:spPr>
          <a:xfrm>
            <a:off x="8579958" y="4601393"/>
            <a:ext cx="594682" cy="50071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A5A3F6-20EF-94FE-3EF7-FC894AFF8704}"/>
              </a:ext>
            </a:extLst>
          </p:cNvPr>
          <p:cNvSpPr/>
          <p:nvPr/>
        </p:nvSpPr>
        <p:spPr>
          <a:xfrm>
            <a:off x="264008" y="490613"/>
            <a:ext cx="5556732" cy="160198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1D1B84CA-21AB-81B3-632F-4B4D6121FAD8}"/>
              </a:ext>
            </a:extLst>
          </p:cNvPr>
          <p:cNvSpPr txBox="1">
            <a:spLocks/>
          </p:cNvSpPr>
          <p:nvPr/>
        </p:nvSpPr>
        <p:spPr>
          <a:xfrm>
            <a:off x="515996" y="585255"/>
            <a:ext cx="5326004" cy="11945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dirty="0"/>
              <a:t>Key submarine systems and </a:t>
            </a:r>
            <a:r>
              <a:rPr lang="en-GB" dirty="0" err="1"/>
              <a:t>SPoFs</a:t>
            </a:r>
            <a:endParaRPr lang="en-GB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0DA1D75-E73F-73DB-FFF6-75559E4A4A58}"/>
              </a:ext>
            </a:extLst>
          </p:cNvPr>
          <p:cNvSpPr/>
          <p:nvPr/>
        </p:nvSpPr>
        <p:spPr>
          <a:xfrm>
            <a:off x="6072728" y="508099"/>
            <a:ext cx="3207459" cy="343362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B0ECBB1-4620-98F0-DC1D-118D9F41555A}"/>
              </a:ext>
            </a:extLst>
          </p:cNvPr>
          <p:cNvSpPr txBox="1">
            <a:spLocks/>
          </p:cNvSpPr>
          <p:nvPr/>
        </p:nvSpPr>
        <p:spPr>
          <a:xfrm>
            <a:off x="6877007" y="1922872"/>
            <a:ext cx="2512282" cy="6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2"/>
                </a:solidFill>
              </a:rPr>
              <a:t>Cable systems laid around Singapore</a:t>
            </a:r>
          </a:p>
          <a:p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275B51-046A-187F-96FE-0BC8027338DD}"/>
              </a:ext>
            </a:extLst>
          </p:cNvPr>
          <p:cNvSpPr/>
          <p:nvPr/>
        </p:nvSpPr>
        <p:spPr>
          <a:xfrm>
            <a:off x="6451450" y="1129288"/>
            <a:ext cx="340851" cy="32657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riangle 18">
            <a:extLst>
              <a:ext uri="{FF2B5EF4-FFF2-40B4-BE49-F238E27FC236}">
                <a16:creationId xmlns:a16="http://schemas.microsoft.com/office/drawing/2014/main" id="{2009AD1E-C522-D01F-2CCC-C803E10A38DA}"/>
              </a:ext>
            </a:extLst>
          </p:cNvPr>
          <p:cNvSpPr/>
          <p:nvPr/>
        </p:nvSpPr>
        <p:spPr>
          <a:xfrm>
            <a:off x="6479410" y="2029650"/>
            <a:ext cx="333737" cy="36032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5-point Star 19">
            <a:extLst>
              <a:ext uri="{FF2B5EF4-FFF2-40B4-BE49-F238E27FC236}">
                <a16:creationId xmlns:a16="http://schemas.microsoft.com/office/drawing/2014/main" id="{0D6532B8-8DC6-8FFE-91A2-BE59EDFC6AFB}"/>
              </a:ext>
            </a:extLst>
          </p:cNvPr>
          <p:cNvSpPr/>
          <p:nvPr/>
        </p:nvSpPr>
        <p:spPr>
          <a:xfrm>
            <a:off x="6411433" y="2972316"/>
            <a:ext cx="449610" cy="423907"/>
          </a:xfrm>
          <a:prstGeom prst="star5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D4A14F-3B9C-5BA7-10D6-32BF13BAFDC6}"/>
              </a:ext>
            </a:extLst>
          </p:cNvPr>
          <p:cNvSpPr txBox="1"/>
          <p:nvPr/>
        </p:nvSpPr>
        <p:spPr>
          <a:xfrm>
            <a:off x="6852604" y="964998"/>
            <a:ext cx="1874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Cable systems in the Red Sea</a:t>
            </a:r>
          </a:p>
          <a:p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F7D5445-9381-C785-F14A-B8138D683C8D}"/>
              </a:ext>
            </a:extLst>
          </p:cNvPr>
          <p:cNvSpPr txBox="1">
            <a:spLocks/>
          </p:cNvSpPr>
          <p:nvPr/>
        </p:nvSpPr>
        <p:spPr>
          <a:xfrm>
            <a:off x="6877007" y="2834618"/>
            <a:ext cx="2331987" cy="6993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2"/>
                </a:solidFill>
              </a:rPr>
              <a:t>Connectivity around Taiwan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F24EE61-D836-A3EC-AC23-CC2E3C768FA7}"/>
              </a:ext>
            </a:extLst>
          </p:cNvPr>
          <p:cNvCxnSpPr/>
          <p:nvPr/>
        </p:nvCxnSpPr>
        <p:spPr>
          <a:xfrm>
            <a:off x="6479410" y="1767237"/>
            <a:ext cx="2547466" cy="0"/>
          </a:xfrm>
          <a:prstGeom prst="line">
            <a:avLst/>
          </a:prstGeom>
          <a:ln>
            <a:solidFill>
              <a:schemeClr val="tx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3686629-EF41-28E8-555C-8D0DFC5DF012}"/>
              </a:ext>
            </a:extLst>
          </p:cNvPr>
          <p:cNvCxnSpPr/>
          <p:nvPr/>
        </p:nvCxnSpPr>
        <p:spPr>
          <a:xfrm>
            <a:off x="6451450" y="2717305"/>
            <a:ext cx="2547466" cy="0"/>
          </a:xfrm>
          <a:prstGeom prst="line">
            <a:avLst/>
          </a:prstGeom>
          <a:ln>
            <a:solidFill>
              <a:schemeClr val="tx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211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158FA-4E47-D740-EDD7-CFF5C86BF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77DF23-6D1B-DFA3-EACB-4D0524FACD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493" y="782145"/>
            <a:ext cx="4450981" cy="4877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18B36-60A0-EEE0-3301-0CBA33F34FDD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7</a:t>
            </a:fld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8991EB-DE38-7FE7-E447-6F0CDD94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sz="4400" dirty="0"/>
              <a:t>Taiwan cable cuts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3C75F9-F0A1-71AD-588F-CED1F69B156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89948" y="1502229"/>
            <a:ext cx="5050072" cy="3606730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HK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H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72902-525D-E3A8-3D25-0766B0F28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NL" spc="300" dirty="0"/>
              <a:t>202</a:t>
            </a:r>
            <a:r>
              <a:rPr lang="en-HK" spc="300" dirty="0"/>
              <a:t>5</a:t>
            </a:r>
            <a:endParaRPr lang="en-NL" spc="3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3E6996-6FB8-CBC1-384E-B06248C4A545}"/>
              </a:ext>
            </a:extLst>
          </p:cNvPr>
          <p:cNvSpPr txBox="1"/>
          <p:nvPr/>
        </p:nvSpPr>
        <p:spPr>
          <a:xfrm>
            <a:off x="641063" y="1634606"/>
            <a:ext cx="5850957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8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Tokyo – Taiwan </a:t>
            </a:r>
            <a:r>
              <a:rPr lang="en-US" sz="2000" dirty="0">
                <a:solidFill>
                  <a:schemeClr val="accent1"/>
                </a:solidFill>
              </a:rPr>
              <a:t>RNAL</a:t>
            </a:r>
            <a:r>
              <a:rPr lang="en-US" sz="2000" dirty="0"/>
              <a:t> cable since 06.01.2025 (fixed 25.08.2025 in </a:t>
            </a:r>
            <a:r>
              <a:rPr lang="en-US" sz="2000" dirty="0">
                <a:solidFill>
                  <a:schemeClr val="accent1"/>
                </a:solidFill>
              </a:rPr>
              <a:t>212 days</a:t>
            </a:r>
            <a:r>
              <a:rPr lang="en-US" sz="2000" dirty="0"/>
              <a:t>)</a:t>
            </a:r>
          </a:p>
          <a:p>
            <a:pPr marL="378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Hong-Kong – Taiwan </a:t>
            </a:r>
            <a:r>
              <a:rPr lang="en-US" sz="2000" dirty="0">
                <a:solidFill>
                  <a:schemeClr val="accent1"/>
                </a:solidFill>
              </a:rPr>
              <a:t>C2C</a:t>
            </a:r>
            <a:r>
              <a:rPr lang="en-US" sz="2000" dirty="0"/>
              <a:t> cable since 10.07.2025</a:t>
            </a:r>
          </a:p>
          <a:p>
            <a:pPr marL="378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Hong-Kong – Taiwan </a:t>
            </a:r>
            <a:r>
              <a:rPr lang="en-US" sz="1800" dirty="0">
                <a:solidFill>
                  <a:schemeClr val="accent1"/>
                </a:solidFill>
              </a:rPr>
              <a:t>RNAL</a:t>
            </a:r>
            <a:r>
              <a:rPr lang="en-US" sz="1800" dirty="0"/>
              <a:t> cable since 06.07.2025</a:t>
            </a:r>
          </a:p>
          <a:p>
            <a:pPr marL="378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Hong-Kong – Taiwan </a:t>
            </a:r>
            <a:r>
              <a:rPr lang="en-US" sz="1800" dirty="0">
                <a:solidFill>
                  <a:schemeClr val="accent1"/>
                </a:solidFill>
              </a:rPr>
              <a:t>EAC</a:t>
            </a:r>
            <a:r>
              <a:rPr lang="en-US" sz="1800" dirty="0"/>
              <a:t> cable since 22.08.2025</a:t>
            </a:r>
            <a:endParaRPr lang="en-GB" dirty="0"/>
          </a:p>
          <a:p>
            <a:pPr marL="378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Cable maintenance Hong-Kong– Taiwan </a:t>
            </a:r>
            <a:r>
              <a:rPr lang="en-GB" dirty="0">
                <a:solidFill>
                  <a:schemeClr val="accent1"/>
                </a:solidFill>
              </a:rPr>
              <a:t>APG</a:t>
            </a:r>
            <a:r>
              <a:rPr lang="en-GB" dirty="0"/>
              <a:t> cable August 2025</a:t>
            </a:r>
          </a:p>
          <a:p>
            <a:pPr marL="378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Cable maintenance Tokyo – Taiwan </a:t>
            </a:r>
            <a:r>
              <a:rPr lang="en-GB" dirty="0">
                <a:solidFill>
                  <a:schemeClr val="accent1"/>
                </a:solidFill>
              </a:rPr>
              <a:t>RNAL</a:t>
            </a:r>
            <a:r>
              <a:rPr lang="en-GB" dirty="0"/>
              <a:t> cable August 2025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D78A5-7A39-79B0-43E4-B091F0069C63}"/>
              </a:ext>
            </a:extLst>
          </p:cNvPr>
          <p:cNvSpPr txBox="1"/>
          <p:nvPr/>
        </p:nvSpPr>
        <p:spPr>
          <a:xfrm>
            <a:off x="8153400" y="4441688"/>
            <a:ext cx="68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C2C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B00D03-3E30-97E4-A5FD-7841EAD810A1}"/>
              </a:ext>
            </a:extLst>
          </p:cNvPr>
          <p:cNvSpPr txBox="1"/>
          <p:nvPr/>
        </p:nvSpPr>
        <p:spPr>
          <a:xfrm>
            <a:off x="9091996" y="2393269"/>
            <a:ext cx="84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RNAL</a:t>
            </a:r>
          </a:p>
        </p:txBody>
      </p:sp>
      <p:sp>
        <p:nvSpPr>
          <p:cNvPr id="9" name="&quot;No&quot; Symbol 8">
            <a:extLst>
              <a:ext uri="{FF2B5EF4-FFF2-40B4-BE49-F238E27FC236}">
                <a16:creationId xmlns:a16="http://schemas.microsoft.com/office/drawing/2014/main" id="{5905B9DD-60CD-8B1A-1336-956E5584BDAB}"/>
              </a:ext>
            </a:extLst>
          </p:cNvPr>
          <p:cNvSpPr/>
          <p:nvPr/>
        </p:nvSpPr>
        <p:spPr>
          <a:xfrm>
            <a:off x="9255700" y="1080692"/>
            <a:ext cx="332104" cy="331214"/>
          </a:xfrm>
          <a:prstGeom prst="noSmoking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3EC576-A276-4796-75D2-56723DED1A78}"/>
              </a:ext>
            </a:extLst>
          </p:cNvPr>
          <p:cNvSpPr txBox="1"/>
          <p:nvPr/>
        </p:nvSpPr>
        <p:spPr>
          <a:xfrm>
            <a:off x="9300929" y="1355174"/>
            <a:ext cx="69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EAC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E5D686-6286-388A-767D-B99FEBCD4208}"/>
              </a:ext>
            </a:extLst>
          </p:cNvPr>
          <p:cNvSpPr txBox="1"/>
          <p:nvPr/>
        </p:nvSpPr>
        <p:spPr>
          <a:xfrm>
            <a:off x="10066976" y="3043692"/>
            <a:ext cx="84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86DAC-2AC6-3C97-EC68-CED2E3939805}"/>
              </a:ext>
            </a:extLst>
          </p:cNvPr>
          <p:cNvSpPr txBox="1"/>
          <p:nvPr/>
        </p:nvSpPr>
        <p:spPr>
          <a:xfrm>
            <a:off x="7073918" y="5768078"/>
            <a:ext cx="450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Map: </a:t>
            </a:r>
            <a:r>
              <a:rPr lang="en-US" sz="1400" dirty="0" err="1"/>
              <a:t>www.retn.net</a:t>
            </a:r>
            <a:r>
              <a:rPr lang="en-US" sz="1400" dirty="0"/>
              <a:t>/network/network-map</a:t>
            </a:r>
          </a:p>
        </p:txBody>
      </p:sp>
      <p:sp>
        <p:nvSpPr>
          <p:cNvPr id="15" name="&quot;No&quot; Symbol 8">
            <a:extLst>
              <a:ext uri="{FF2B5EF4-FFF2-40B4-BE49-F238E27FC236}">
                <a16:creationId xmlns:a16="http://schemas.microsoft.com/office/drawing/2014/main" id="{70BDDA2C-B9CD-C4BF-1D84-131683207CF6}"/>
              </a:ext>
            </a:extLst>
          </p:cNvPr>
          <p:cNvSpPr/>
          <p:nvPr/>
        </p:nvSpPr>
        <p:spPr>
          <a:xfrm>
            <a:off x="9524940" y="2123959"/>
            <a:ext cx="332104" cy="331214"/>
          </a:xfrm>
          <a:prstGeom prst="noSmoking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&quot;No&quot; Symbol 8">
            <a:extLst>
              <a:ext uri="{FF2B5EF4-FFF2-40B4-BE49-F238E27FC236}">
                <a16:creationId xmlns:a16="http://schemas.microsoft.com/office/drawing/2014/main" id="{0F424CDE-50F2-E958-10AE-7BB0C59584DA}"/>
              </a:ext>
            </a:extLst>
          </p:cNvPr>
          <p:cNvSpPr/>
          <p:nvPr/>
        </p:nvSpPr>
        <p:spPr>
          <a:xfrm>
            <a:off x="10281860" y="2724141"/>
            <a:ext cx="332104" cy="331214"/>
          </a:xfrm>
          <a:prstGeom prst="noSmoking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&quot;No&quot; Symbol 8">
            <a:extLst>
              <a:ext uri="{FF2B5EF4-FFF2-40B4-BE49-F238E27FC236}">
                <a16:creationId xmlns:a16="http://schemas.microsoft.com/office/drawing/2014/main" id="{BA97CC85-163E-CAB6-6FA3-44840261AF60}"/>
              </a:ext>
            </a:extLst>
          </p:cNvPr>
          <p:cNvSpPr/>
          <p:nvPr/>
        </p:nvSpPr>
        <p:spPr>
          <a:xfrm>
            <a:off x="7987348" y="4240702"/>
            <a:ext cx="332104" cy="331214"/>
          </a:xfrm>
          <a:prstGeom prst="noSmoking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61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E0403E-277C-C4B0-F8CE-AB5CDB25C12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8</a:t>
            </a:fld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FD32F8-37D0-31C3-4EE4-7CE26582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2024 Europe-Asia cable incident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B97FCD-8955-FBC4-851C-2B3DB64E4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NL" spc="300" dirty="0"/>
              <a:t>202</a:t>
            </a:r>
            <a:r>
              <a:rPr lang="en-HK" spc="300" dirty="0"/>
              <a:t>5</a:t>
            </a:r>
            <a:endParaRPr lang="en-NL" spc="3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EA6DC-E313-025B-60D3-72A5EA68A8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551" y="3125986"/>
            <a:ext cx="4700501" cy="2998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916718-1984-AA22-69B5-8888C88A25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228" y="1506922"/>
            <a:ext cx="3573646" cy="2935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5106BB-5322-6C58-B017-CF1BD3E00D5F}"/>
              </a:ext>
            </a:extLst>
          </p:cNvPr>
          <p:cNvSpPr txBox="1"/>
          <p:nvPr/>
        </p:nvSpPr>
        <p:spPr>
          <a:xfrm>
            <a:off x="478126" y="1993906"/>
            <a:ext cx="609824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8900" indent="-342900">
              <a:buFont typeface="Arial" panose="020B0604020202020204" pitchFamily="34" charset="0"/>
              <a:buChar char="•"/>
            </a:pPr>
            <a:r>
              <a:rPr lang="en-US" sz="2000" dirty="0"/>
              <a:t>SEACOM, TGN, AAE-1 and EIG cables were out of service due to fiber cut since </a:t>
            </a:r>
            <a:r>
              <a:rPr lang="en-US" sz="2000" dirty="0">
                <a:solidFill>
                  <a:schemeClr val="accent1"/>
                </a:solidFill>
              </a:rPr>
              <a:t>24 February </a:t>
            </a:r>
            <a:r>
              <a:rPr lang="en-US" sz="2000" dirty="0"/>
              <a:t>2024.</a:t>
            </a:r>
          </a:p>
          <a:p>
            <a:pPr marL="36000"/>
            <a:endParaRPr lang="en-US" sz="1000" dirty="0"/>
          </a:p>
          <a:p>
            <a:pPr marL="378900" indent="-342900">
              <a:buFont typeface="Arial" panose="020B0604020202020204" pitchFamily="34" charset="0"/>
              <a:buChar char="•"/>
            </a:pPr>
            <a:r>
              <a:rPr lang="en-US" sz="2000" dirty="0"/>
              <a:t>On </a:t>
            </a:r>
            <a:r>
              <a:rPr lang="en-US" sz="2000" dirty="0">
                <a:solidFill>
                  <a:schemeClr val="accent1"/>
                </a:solidFill>
              </a:rPr>
              <a:t>19 April 2024</a:t>
            </a:r>
            <a:r>
              <a:rPr lang="en-US" sz="2000" dirty="0"/>
              <a:t>, there was another interruption on SMW5 between Singapore and Europe. </a:t>
            </a:r>
          </a:p>
          <a:p>
            <a:pPr marL="36000"/>
            <a:endParaRPr lang="en-US" sz="1000" dirty="0"/>
          </a:p>
          <a:p>
            <a:pPr marL="378900" indent="-342900">
              <a:buFont typeface="Arial" panose="020B0604020202020204" pitchFamily="34" charset="0"/>
              <a:buChar char="•"/>
            </a:pPr>
            <a:r>
              <a:rPr lang="en-US" sz="2000" dirty="0"/>
              <a:t>No more direct submarine cable options between Europe and Singapore with big throughput were left. </a:t>
            </a:r>
          </a:p>
          <a:p>
            <a:pPr marL="36000"/>
            <a:endParaRPr lang="en-US" sz="1000" dirty="0"/>
          </a:p>
          <a:p>
            <a:pPr marL="378900" indent="-342900">
              <a:buFont typeface="Arial" panose="020B0604020202020204" pitchFamily="34" charset="0"/>
              <a:buChar char="•"/>
            </a:pPr>
            <a:r>
              <a:rPr lang="en-US" sz="2000" dirty="0"/>
              <a:t>SMW5 fixed ~ 28 June, </a:t>
            </a:r>
            <a:r>
              <a:rPr lang="en-US" sz="2000" dirty="0">
                <a:solidFill>
                  <a:schemeClr val="accent1"/>
                </a:solidFill>
              </a:rPr>
              <a:t>70 days </a:t>
            </a:r>
            <a:r>
              <a:rPr lang="en-US" sz="2000" dirty="0"/>
              <a:t>downtime</a:t>
            </a:r>
          </a:p>
          <a:p>
            <a:pPr marL="36000"/>
            <a:endParaRPr lang="en-US" sz="1000" dirty="0"/>
          </a:p>
          <a:p>
            <a:pPr marL="378900" indent="-342900">
              <a:buFont typeface="Arial" panose="020B0604020202020204" pitchFamily="34" charset="0"/>
              <a:buChar char="•"/>
            </a:pPr>
            <a:r>
              <a:rPr lang="en-US" sz="2000" dirty="0"/>
              <a:t>AAE1 fixed ~17 July, </a:t>
            </a:r>
            <a:r>
              <a:rPr lang="en-US" sz="2000" dirty="0">
                <a:solidFill>
                  <a:schemeClr val="accent1"/>
                </a:solidFill>
              </a:rPr>
              <a:t>146 days </a:t>
            </a:r>
            <a:r>
              <a:rPr lang="en-US" sz="2000" dirty="0"/>
              <a:t>downtime</a:t>
            </a:r>
            <a:br>
              <a:rPr lang="en-GB" dirty="0"/>
            </a:br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A53706D-78FA-772E-B34D-C2761E37EDA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81526" y="1252685"/>
            <a:ext cx="11094474" cy="395449"/>
          </a:xfrm>
        </p:spPr>
        <p:txBody>
          <a:bodyPr/>
          <a:lstStyle/>
          <a:p>
            <a:r>
              <a:rPr lang="en-GB" dirty="0">
                <a:latin typeface="+mj-lt"/>
              </a:rPr>
              <a:t>Up to </a:t>
            </a:r>
            <a:r>
              <a:rPr lang="en-GB" sz="3600" dirty="0">
                <a:latin typeface="+mj-lt"/>
              </a:rPr>
              <a:t>70% </a:t>
            </a:r>
            <a:r>
              <a:rPr lang="en-GB" dirty="0">
                <a:latin typeface="+mj-lt"/>
              </a:rPr>
              <a:t>Europe to Asia traffic impacted</a:t>
            </a:r>
            <a:endParaRPr lang="en-US" dirty="0">
              <a:latin typeface="+mj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BDC9E63-8998-CD02-95C3-3F5576D1A79A}"/>
              </a:ext>
            </a:extLst>
          </p:cNvPr>
          <p:cNvSpPr/>
          <p:nvPr/>
        </p:nvSpPr>
        <p:spPr>
          <a:xfrm>
            <a:off x="8127431" y="5691847"/>
            <a:ext cx="433054" cy="433054"/>
          </a:xfrm>
          <a:prstGeom prst="ellipse">
            <a:avLst/>
          </a:prstGeom>
          <a:noFill/>
          <a:ln w="1174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B018BF-DA60-4A46-EA4C-83BFC419D27F}"/>
              </a:ext>
            </a:extLst>
          </p:cNvPr>
          <p:cNvSpPr/>
          <p:nvPr/>
        </p:nvSpPr>
        <p:spPr>
          <a:xfrm>
            <a:off x="9728441" y="2603098"/>
            <a:ext cx="582877" cy="582877"/>
          </a:xfrm>
          <a:prstGeom prst="ellipse">
            <a:avLst/>
          </a:prstGeom>
          <a:noFill/>
          <a:ln w="1174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06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2F191-CB6C-92A7-3136-4F5207AF9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700115-41EC-B5B4-78ED-E54921ED0F64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76E67AE9-4D32-6349-B2C5-A7507BD7132D}" type="slidenum">
              <a:rPr lang="en-NL" smtClean="0"/>
              <a:pPr/>
              <a:t>9</a:t>
            </a:fld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166CE8-1320-79F8-8B11-5C732205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398491"/>
            <a:ext cx="11094474" cy="936806"/>
          </a:xfrm>
        </p:spPr>
        <p:txBody>
          <a:bodyPr/>
          <a:lstStyle/>
          <a:p>
            <a:r>
              <a:rPr lang="en-GB" dirty="0"/>
              <a:t>Red Sea cuts: How to mitigate?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16A7C5-390A-8932-30BD-7CF5B952C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NL" spc="300" dirty="0"/>
              <a:t>202</a:t>
            </a:r>
            <a:r>
              <a:rPr lang="en-HK" spc="300" dirty="0"/>
              <a:t>5</a:t>
            </a:r>
            <a:endParaRPr lang="en-NL" spc="3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E1C10-B762-ED54-03EE-82675A0D073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02011" y="1441170"/>
            <a:ext cx="4906568" cy="21969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Terrestrial routes Asia to Europe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Multiple cable system capacity Europe to Asia and within Asia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Example: Hong-Kong – Frankfurt before the cut and different rerouting options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D2356-E830-90A8-AA1A-A212356D9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8" y="1265297"/>
            <a:ext cx="5898606" cy="4720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1052C1-2E5E-A419-35E3-B20F85807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092439"/>
              </p:ext>
            </p:extLst>
          </p:nvPr>
        </p:nvGraphicFramePr>
        <p:xfrm>
          <a:off x="516000" y="3809788"/>
          <a:ext cx="4698026" cy="1969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036">
                  <a:extLst>
                    <a:ext uri="{9D8B030D-6E8A-4147-A177-3AD203B41FA5}">
                      <a16:colId xmlns:a16="http://schemas.microsoft.com/office/drawing/2014/main" val="2250646264"/>
                    </a:ext>
                  </a:extLst>
                </a:gridCol>
                <a:gridCol w="1709990">
                  <a:extLst>
                    <a:ext uri="{9D8B030D-6E8A-4147-A177-3AD203B41FA5}">
                      <a16:colId xmlns:a16="http://schemas.microsoft.com/office/drawing/2014/main" val="2807548274"/>
                    </a:ext>
                  </a:extLst>
                </a:gridCol>
              </a:tblGrid>
              <a:tr h="525539">
                <a:tc>
                  <a:txBody>
                    <a:bodyPr/>
                    <a:lstStyle/>
                    <a:p>
                      <a:r>
                        <a:rPr lang="en-HK" dirty="0"/>
                        <a:t>Route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HK" dirty="0"/>
                        <a:t>RTT HK-FKT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641327"/>
                  </a:ext>
                </a:extLst>
              </a:tr>
              <a:tr h="437784">
                <a:tc>
                  <a:txBody>
                    <a:bodyPr/>
                    <a:lstStyle/>
                    <a:p>
                      <a:r>
                        <a:rPr lang="en-HK" dirty="0">
                          <a:solidFill>
                            <a:srgbClr val="FFFFFF"/>
                          </a:solidFill>
                        </a:rPr>
                        <a:t>Normal (over the Red Sea)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4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dirty="0">
                          <a:solidFill>
                            <a:srgbClr val="FFFFFF"/>
                          </a:solidFill>
                        </a:rPr>
                        <a:t>165 </a:t>
                      </a:r>
                      <a:r>
                        <a:rPr lang="en-HK" dirty="0" err="1">
                          <a:solidFill>
                            <a:srgbClr val="FFFFFF"/>
                          </a:solidFill>
                        </a:rPr>
                        <a:t>ms</a:t>
                      </a:r>
                      <a:endParaRPr lang="en-HK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4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592782"/>
                  </a:ext>
                </a:extLst>
              </a:tr>
              <a:tr h="300308">
                <a:tc>
                  <a:txBody>
                    <a:bodyPr/>
                    <a:lstStyle/>
                    <a:p>
                      <a:r>
                        <a:rPr lang="en-HK" dirty="0">
                          <a:solidFill>
                            <a:srgbClr val="FFFFFF"/>
                          </a:solidFill>
                        </a:rPr>
                        <a:t>Long (over US)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4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b="0" dirty="0">
                          <a:solidFill>
                            <a:srgbClr val="FFFFFF"/>
                          </a:solidFill>
                        </a:rPr>
                        <a:t>274 </a:t>
                      </a:r>
                      <a:r>
                        <a:rPr lang="en-HK" b="0" dirty="0" err="1">
                          <a:solidFill>
                            <a:srgbClr val="FFFFFF"/>
                          </a:solidFill>
                        </a:rPr>
                        <a:t>ms</a:t>
                      </a:r>
                      <a:endParaRPr lang="en-HK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4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97109"/>
                  </a:ext>
                </a:extLst>
              </a:tr>
              <a:tr h="300308">
                <a:tc>
                  <a:txBody>
                    <a:bodyPr/>
                    <a:lstStyle/>
                    <a:p>
                      <a:r>
                        <a:rPr lang="en-HK" dirty="0">
                          <a:solidFill>
                            <a:srgbClr val="FFFFFF"/>
                          </a:solidFill>
                        </a:rPr>
                        <a:t>Terrestrial (over TRANSKZ and Baltics)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4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b="0" dirty="0">
                          <a:solidFill>
                            <a:srgbClr val="FFFFFF"/>
                          </a:solidFill>
                        </a:rPr>
                        <a:t>143 </a:t>
                      </a:r>
                      <a:r>
                        <a:rPr lang="en-HK" b="0" dirty="0" err="1">
                          <a:solidFill>
                            <a:srgbClr val="FFFFFF"/>
                          </a:solidFill>
                        </a:rPr>
                        <a:t>ms</a:t>
                      </a:r>
                      <a:endParaRPr lang="en-HK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24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351014"/>
                  </a:ext>
                </a:extLst>
              </a:tr>
            </a:tbl>
          </a:graphicData>
        </a:graphic>
      </p:graphicFrame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D2B5F246-05DE-ABE3-85E7-5F3BDC975763}"/>
              </a:ext>
            </a:extLst>
          </p:cNvPr>
          <p:cNvCxnSpPr>
            <a:cxnSpLocks/>
          </p:cNvCxnSpPr>
          <p:nvPr/>
        </p:nvCxnSpPr>
        <p:spPr>
          <a:xfrm rot="16200000" flipV="1">
            <a:off x="7518982" y="2221558"/>
            <a:ext cx="836579" cy="797668"/>
          </a:xfrm>
          <a:prstGeom prst="curvedConnector3">
            <a:avLst/>
          </a:prstGeom>
          <a:ln w="139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1C94E0-0424-7DA7-37CC-9ED34BA924D3}"/>
              </a:ext>
            </a:extLst>
          </p:cNvPr>
          <p:cNvCxnSpPr>
            <a:cxnSpLocks/>
          </p:cNvCxnSpPr>
          <p:nvPr/>
        </p:nvCxnSpPr>
        <p:spPr>
          <a:xfrm>
            <a:off x="10116468" y="2913742"/>
            <a:ext cx="1494006" cy="0"/>
          </a:xfrm>
          <a:prstGeom prst="straightConnector1">
            <a:avLst/>
          </a:prstGeom>
          <a:ln w="139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8EE8385F-7B9C-B49D-F74F-1C80179030F0}"/>
              </a:ext>
            </a:extLst>
          </p:cNvPr>
          <p:cNvSpPr/>
          <p:nvPr/>
        </p:nvSpPr>
        <p:spPr>
          <a:xfrm>
            <a:off x="6166837" y="3443460"/>
            <a:ext cx="1371600" cy="1385265"/>
          </a:xfrm>
          <a:prstGeom prst="mathMultiply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11093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Theme">
  <a:themeElements>
    <a:clrScheme name="RETN Colors">
      <a:dk1>
        <a:srgbClr val="242424"/>
      </a:dk1>
      <a:lt1>
        <a:srgbClr val="EBEBEB"/>
      </a:lt1>
      <a:dk2>
        <a:srgbClr val="242424"/>
      </a:dk2>
      <a:lt2>
        <a:srgbClr val="EBEBEB"/>
      </a:lt2>
      <a:accent1>
        <a:srgbClr val="D6097F"/>
      </a:accent1>
      <a:accent2>
        <a:srgbClr val="054892"/>
      </a:accent2>
      <a:accent3>
        <a:srgbClr val="FBA619"/>
      </a:accent3>
      <a:accent4>
        <a:srgbClr val="19335B"/>
      </a:accent4>
      <a:accent5>
        <a:srgbClr val="8F3A9D"/>
      </a:accent5>
      <a:accent6>
        <a:srgbClr val="4C469D"/>
      </a:accent6>
      <a:hlink>
        <a:srgbClr val="D6097F"/>
      </a:hlink>
      <a:folHlink>
        <a:srgbClr val="0548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rk Theme">
  <a:themeElements>
    <a:clrScheme name="RETN Colors">
      <a:dk1>
        <a:srgbClr val="242424"/>
      </a:dk1>
      <a:lt1>
        <a:srgbClr val="EBEBEB"/>
      </a:lt1>
      <a:dk2>
        <a:srgbClr val="242424"/>
      </a:dk2>
      <a:lt2>
        <a:srgbClr val="EBEBEB"/>
      </a:lt2>
      <a:accent1>
        <a:srgbClr val="D6097F"/>
      </a:accent1>
      <a:accent2>
        <a:srgbClr val="054892"/>
      </a:accent2>
      <a:accent3>
        <a:srgbClr val="FBA619"/>
      </a:accent3>
      <a:accent4>
        <a:srgbClr val="19335B"/>
      </a:accent4>
      <a:accent5>
        <a:srgbClr val="8F3A9D"/>
      </a:accent5>
      <a:accent6>
        <a:srgbClr val="4C469D"/>
      </a:accent6>
      <a:hlink>
        <a:srgbClr val="D6097F"/>
      </a:hlink>
      <a:folHlink>
        <a:srgbClr val="0548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op Logo_Dark Theme">
  <a:themeElements>
    <a:clrScheme name="RETN Colors">
      <a:dk1>
        <a:srgbClr val="242424"/>
      </a:dk1>
      <a:lt1>
        <a:srgbClr val="EBEBEB"/>
      </a:lt1>
      <a:dk2>
        <a:srgbClr val="242424"/>
      </a:dk2>
      <a:lt2>
        <a:srgbClr val="EBEBEB"/>
      </a:lt2>
      <a:accent1>
        <a:srgbClr val="D6097F"/>
      </a:accent1>
      <a:accent2>
        <a:srgbClr val="054892"/>
      </a:accent2>
      <a:accent3>
        <a:srgbClr val="FBA619"/>
      </a:accent3>
      <a:accent4>
        <a:srgbClr val="19335B"/>
      </a:accent4>
      <a:accent5>
        <a:srgbClr val="8F3A9D"/>
      </a:accent5>
      <a:accent6>
        <a:srgbClr val="4C469D"/>
      </a:accent6>
      <a:hlink>
        <a:srgbClr val="D6097F"/>
      </a:hlink>
      <a:folHlink>
        <a:srgbClr val="0548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op Logo_Light Theme">
  <a:themeElements>
    <a:clrScheme name="RETN Colors">
      <a:dk1>
        <a:srgbClr val="242424"/>
      </a:dk1>
      <a:lt1>
        <a:srgbClr val="EBEBEB"/>
      </a:lt1>
      <a:dk2>
        <a:srgbClr val="242424"/>
      </a:dk2>
      <a:lt2>
        <a:srgbClr val="EBEBEB"/>
      </a:lt2>
      <a:accent1>
        <a:srgbClr val="D6097F"/>
      </a:accent1>
      <a:accent2>
        <a:srgbClr val="054892"/>
      </a:accent2>
      <a:accent3>
        <a:srgbClr val="FBA619"/>
      </a:accent3>
      <a:accent4>
        <a:srgbClr val="19335B"/>
      </a:accent4>
      <a:accent5>
        <a:srgbClr val="8F3A9D"/>
      </a:accent5>
      <a:accent6>
        <a:srgbClr val="4C469D"/>
      </a:accent6>
      <a:hlink>
        <a:srgbClr val="D6097F"/>
      </a:hlink>
      <a:folHlink>
        <a:srgbClr val="0548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TN Colors">
    <a:dk1>
      <a:srgbClr val="242424"/>
    </a:dk1>
    <a:lt1>
      <a:srgbClr val="EBEBEB"/>
    </a:lt1>
    <a:dk2>
      <a:srgbClr val="242424"/>
    </a:dk2>
    <a:lt2>
      <a:srgbClr val="EBEBEB"/>
    </a:lt2>
    <a:accent1>
      <a:srgbClr val="D6097F"/>
    </a:accent1>
    <a:accent2>
      <a:srgbClr val="054892"/>
    </a:accent2>
    <a:accent3>
      <a:srgbClr val="FBA619"/>
    </a:accent3>
    <a:accent4>
      <a:srgbClr val="19335B"/>
    </a:accent4>
    <a:accent5>
      <a:srgbClr val="8F3A9D"/>
    </a:accent5>
    <a:accent6>
      <a:srgbClr val="4C469D"/>
    </a:accent6>
    <a:hlink>
      <a:srgbClr val="D6097F"/>
    </a:hlink>
    <a:folHlink>
      <a:srgbClr val="05489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2031</TotalTime>
  <Words>1061</Words>
  <Application>Microsoft Macintosh PowerPoint</Application>
  <PresentationFormat>Widescreen</PresentationFormat>
  <Paragraphs>215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Lato</vt:lpstr>
      <vt:lpstr>Libre Franklin</vt:lpstr>
      <vt:lpstr>Roboto</vt:lpstr>
      <vt:lpstr>Wingdings</vt:lpstr>
      <vt:lpstr>Light Theme</vt:lpstr>
      <vt:lpstr>Dark Theme</vt:lpstr>
      <vt:lpstr>Top Logo_Dark Theme</vt:lpstr>
      <vt:lpstr>Top Logo_Light Theme</vt:lpstr>
      <vt:lpstr>Future-Proofing Global Connectivity</vt:lpstr>
      <vt:lpstr>The 99% myth</vt:lpstr>
      <vt:lpstr>PowerPoint Presentation</vt:lpstr>
      <vt:lpstr>PowerPoint Presentation</vt:lpstr>
      <vt:lpstr>Network Security  a.k.a. Protecting data in transmission by ensuring:</vt:lpstr>
      <vt:lpstr>PowerPoint Presentation</vt:lpstr>
      <vt:lpstr>Taiwan cable cuts 2025</vt:lpstr>
      <vt:lpstr>2024 Europe-Asia cable incident</vt:lpstr>
      <vt:lpstr>Red Sea cuts: How to mitigate?</vt:lpstr>
      <vt:lpstr>Pain points in Baltics</vt:lpstr>
      <vt:lpstr>2022-2025 Baltic sea cable cuts</vt:lpstr>
      <vt:lpstr>26.01.2025 LVRTC cable damage</vt:lpstr>
      <vt:lpstr>Terrestrial vs Submarine cable fault management</vt:lpstr>
      <vt:lpstr>Rethink route planning</vt:lpstr>
      <vt:lpstr>PowerPoint Presentation</vt:lpstr>
      <vt:lpstr>Major takeaways from  the massive submarine cable cuts</vt:lpstr>
      <vt:lpstr>Reference and further reading:</vt:lpstr>
      <vt:lpstr>Thank You</vt:lpstr>
      <vt:lpstr>PowerPoint Presentation</vt:lpstr>
      <vt:lpstr>Internet backbone is a DWDM backbone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Timur Pertenava</dc:creator>
  <cp:keywords/>
  <dc:description/>
  <cp:lastModifiedBy>Timur Pertenava</cp:lastModifiedBy>
  <cp:revision>157</cp:revision>
  <dcterms:created xsi:type="dcterms:W3CDTF">2022-10-17T18:01:17Z</dcterms:created>
  <dcterms:modified xsi:type="dcterms:W3CDTF">2025-09-19T19:37:17Z</dcterms:modified>
  <cp:category/>
</cp:coreProperties>
</file>