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grandir Wide Medium Bold" pitchFamily="2" charset="77"/>
      <p:regular r:id="rId22"/>
      <p:bold r:id="rId23"/>
    </p:embeddedFont>
    <p:embeddedFont>
      <p:font typeface="Glacial Indifference" pitchFamily="2" charset="0"/>
      <p:regular r:id="rId24"/>
    </p:embeddedFont>
    <p:embeddedFont>
      <p:font typeface="Glacial Indifference Bold" pitchFamily="2" charset="0"/>
      <p:regular r:id="rId25"/>
      <p:bold r:id="rId26"/>
    </p:embeddedFont>
    <p:embeddedFont>
      <p:font typeface="IBM Plex Sans" panose="020B0503050203000203" pitchFamily="34" charset="0"/>
      <p:regular r:id="rId27"/>
      <p:bold r:id="rId28"/>
      <p:italic r:id="rId29"/>
      <p:boldItalic r:id="rId30"/>
    </p:embeddedFont>
    <p:embeddedFont>
      <p:font typeface="IBM Plex Sans Bold" panose="020B0803050203000203" pitchFamily="34" charset="0"/>
      <p:regular r:id="rId31"/>
      <p:bold r:id="rId32"/>
    </p:embeddedFont>
    <p:embeddedFont>
      <p:font typeface="Inter" panose="020B0502030000000004" pitchFamily="34" charset="0"/>
      <p:regular r:id="rId33"/>
    </p:embeddedFont>
    <p:embeddedFont>
      <p:font typeface="Inter Bold" panose="020B0802030000000004" pitchFamily="34" charset="0"/>
      <p:regular r:id="rId34"/>
      <p:bold r:id="rId35"/>
    </p:embeddedFont>
    <p:embeddedFont>
      <p:font typeface="Montserrat Classic" pitchFamily="2" charset="77"/>
      <p:regular r:id="rId36"/>
    </p:embeddedFont>
    <p:embeddedFont>
      <p:font typeface="Montserrat Semi-Bold" pitchFamily="2" charset="77"/>
      <p:regular r:id="rId37"/>
      <p:bold r:id="rId38"/>
    </p:embeddedFont>
    <p:embeddedFont>
      <p:font typeface="Montserrat Semi-Bold Bold" pitchFamily="2" charset="77"/>
      <p:regular r:id="rId39"/>
      <p:bold r:id="rId40"/>
    </p:embeddedFont>
    <p:embeddedFont>
      <p:font typeface="Muli Heavy" pitchFamily="2" charset="77"/>
      <p:regular r:id="rId41"/>
      <p:bold r:id="rId42"/>
    </p:embeddedFont>
    <p:embeddedFont>
      <p:font typeface="Open Dyslexic" pitchFamily="2" charset="77"/>
      <p:regular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Open Sans Bold" panose="020B0806030504020204" pitchFamily="3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43" autoAdjust="0"/>
  </p:normalViewPr>
  <p:slideViewPr>
    <p:cSldViewPr>
      <p:cViewPr>
        <p:scale>
          <a:sx n="67" d="100"/>
          <a:sy n="67" d="100"/>
        </p:scale>
        <p:origin x="1192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0AE40-FF7F-9240-BBC8-1948DD3AD7E7}" type="datetimeFigureOut">
              <a:rPr lang="en-UA" smtClean="0"/>
              <a:t>18.09.2025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024BE-4DF5-F442-993E-47AC25E0521A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10311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024BE-4DF5-F442-993E-47AC25E0521A}" type="slidenum">
              <a:rPr lang="en-UA" smtClean="0"/>
              <a:t>11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92697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024BE-4DF5-F442-993E-47AC25E0521A}" type="slidenum">
              <a:rPr lang="en-UA" smtClean="0"/>
              <a:t>12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851444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024BE-4DF5-F442-993E-47AC25E0521A}" type="slidenum">
              <a:rPr lang="en-UA" smtClean="0"/>
              <a:t>15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10421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svg"/><Relationship Id="rId7" Type="http://schemas.openxmlformats.org/officeDocument/2006/relationships/image" Target="../media/image72.svg"/><Relationship Id="rId12" Type="http://schemas.openxmlformats.org/officeDocument/2006/relationships/image" Target="../media/image1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6.jpeg"/><Relationship Id="rId5" Type="http://schemas.openxmlformats.org/officeDocument/2006/relationships/image" Target="../media/image71.svg"/><Relationship Id="rId10" Type="http://schemas.openxmlformats.org/officeDocument/2006/relationships/image" Target="../media/image75.jpe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png"/><Relationship Id="rId3" Type="http://schemas.openxmlformats.org/officeDocument/2006/relationships/image" Target="../media/image67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2" Type="http://schemas.openxmlformats.org/officeDocument/2006/relationships/image" Target="../media/image13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103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Relationship Id="rId30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151"/>
            <a:ext cx="18288001" cy="10344151"/>
          </a:xfrm>
          <a:custGeom>
            <a:avLst/>
            <a:gdLst/>
            <a:ahLst/>
            <a:cxnLst/>
            <a:rect l="l" t="t" r="r" b="b"/>
            <a:pathLst>
              <a:path w="18288000" h="16652643">
                <a:moveTo>
                  <a:pt x="0" y="0"/>
                </a:moveTo>
                <a:lnTo>
                  <a:pt x="18288000" y="0"/>
                </a:lnTo>
                <a:lnTo>
                  <a:pt x="18288000" y="16652642"/>
                </a:lnTo>
                <a:lnTo>
                  <a:pt x="0" y="16652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940" r="-2693" b="-47619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3" name="TextBox 3"/>
          <p:cNvSpPr txBox="1"/>
          <p:nvPr/>
        </p:nvSpPr>
        <p:spPr>
          <a:xfrm>
            <a:off x="202901" y="67205"/>
            <a:ext cx="18288000" cy="69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sz="3299" b="1" spc="131">
                <a:solidFill>
                  <a:srgbClr val="FBD829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INTERNET UNDER ATTACK: THE RESILIENCE OF UKRAINIAN PROVIDERS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7149" y="8911591"/>
            <a:ext cx="5376645" cy="1059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7"/>
              </a:lnSpc>
            </a:pPr>
            <a:r>
              <a:rPr lang="en-US" sz="2437" b="1" spc="97">
                <a:solidFill>
                  <a:srgbClr val="38B6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SPEAKER: OLENA KUSHNIR </a:t>
            </a:r>
          </a:p>
          <a:p>
            <a:pPr algn="l">
              <a:lnSpc>
                <a:spcPts val="4387"/>
              </a:lnSpc>
              <a:spcBef>
                <a:spcPct val="0"/>
              </a:spcBef>
            </a:pPr>
            <a:r>
              <a:rPr lang="en-US" sz="2437" b="1" spc="97">
                <a:solidFill>
                  <a:srgbClr val="38B6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FOR  BALTICNOG 2025</a:t>
            </a:r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5"/>
                </p:tgtEl>
              </p:cBhvr>
            </p:cmd>
            <p:audio>
              <p:cMediaNode vol="100000" showWhenStopped="0">
                <p:cTn id="3"/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46592" y="1726109"/>
            <a:ext cx="498595" cy="49859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52216" y="3440617"/>
            <a:ext cx="498595" cy="4985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D829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82165" y="5143500"/>
            <a:ext cx="498595" cy="49859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54643" y="5143500"/>
            <a:ext cx="498595" cy="49859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421036" y="2672620"/>
            <a:ext cx="498595" cy="49859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11534547" y="2047689"/>
            <a:ext cx="2886489" cy="874229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UA"/>
          </a:p>
        </p:txBody>
      </p:sp>
      <p:sp>
        <p:nvSpPr>
          <p:cNvPr id="18" name="AutoShape 18"/>
          <p:cNvSpPr/>
          <p:nvPr/>
        </p:nvSpPr>
        <p:spPr>
          <a:xfrm flipH="1">
            <a:off x="11003941" y="2168258"/>
            <a:ext cx="133957" cy="2975242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UA"/>
          </a:p>
        </p:txBody>
      </p:sp>
      <p:sp>
        <p:nvSpPr>
          <p:cNvPr id="19" name="AutoShape 19"/>
          <p:cNvSpPr/>
          <p:nvPr/>
        </p:nvSpPr>
        <p:spPr>
          <a:xfrm flipH="1" flipV="1">
            <a:off x="14670333" y="3171215"/>
            <a:ext cx="926103" cy="2053971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UA"/>
          </a:p>
        </p:txBody>
      </p:sp>
      <p:sp>
        <p:nvSpPr>
          <p:cNvPr id="20" name="AutoShape 20"/>
          <p:cNvSpPr/>
          <p:nvPr/>
        </p:nvSpPr>
        <p:spPr>
          <a:xfrm>
            <a:off x="11253238" y="5392798"/>
            <a:ext cx="4028926" cy="79824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UA"/>
          </a:p>
        </p:txBody>
      </p:sp>
      <p:sp>
        <p:nvSpPr>
          <p:cNvPr id="21" name="AutoShape 21"/>
          <p:cNvSpPr/>
          <p:nvPr/>
        </p:nvSpPr>
        <p:spPr>
          <a:xfrm flipH="1">
            <a:off x="14956211" y="1028700"/>
            <a:ext cx="3010083" cy="1643920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UA"/>
          </a:p>
        </p:txBody>
      </p:sp>
      <p:sp>
        <p:nvSpPr>
          <p:cNvPr id="22" name="AutoShape 22"/>
          <p:cNvSpPr/>
          <p:nvPr/>
        </p:nvSpPr>
        <p:spPr>
          <a:xfrm>
            <a:off x="8128560" y="519371"/>
            <a:ext cx="2918031" cy="1456036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UA"/>
          </a:p>
        </p:txBody>
      </p:sp>
      <p:sp>
        <p:nvSpPr>
          <p:cNvPr id="23" name="AutoShape 23"/>
          <p:cNvSpPr/>
          <p:nvPr/>
        </p:nvSpPr>
        <p:spPr>
          <a:xfrm flipV="1">
            <a:off x="8128560" y="5661185"/>
            <a:ext cx="2574505" cy="1694384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UA"/>
          </a:p>
        </p:txBody>
      </p:sp>
      <p:sp>
        <p:nvSpPr>
          <p:cNvPr id="24" name="AutoShape 24"/>
          <p:cNvSpPr/>
          <p:nvPr/>
        </p:nvSpPr>
        <p:spPr>
          <a:xfrm flipH="1" flipV="1">
            <a:off x="15531463" y="5392798"/>
            <a:ext cx="2434831" cy="2926539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UA"/>
          </a:p>
        </p:txBody>
      </p:sp>
      <p:sp>
        <p:nvSpPr>
          <p:cNvPr id="25" name="AutoShape 25"/>
          <p:cNvSpPr/>
          <p:nvPr/>
        </p:nvSpPr>
        <p:spPr>
          <a:xfrm flipV="1">
            <a:off x="11166075" y="3689915"/>
            <a:ext cx="1386141" cy="1513504"/>
          </a:xfrm>
          <a:prstGeom prst="line">
            <a:avLst/>
          </a:prstGeom>
          <a:ln w="38100" cap="flat">
            <a:solidFill>
              <a:srgbClr val="FBD82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26" name="AutoShape 26"/>
          <p:cNvSpPr/>
          <p:nvPr/>
        </p:nvSpPr>
        <p:spPr>
          <a:xfrm flipV="1">
            <a:off x="12903819" y="2960328"/>
            <a:ext cx="1400867" cy="714469"/>
          </a:xfrm>
          <a:prstGeom prst="line">
            <a:avLst/>
          </a:prstGeom>
          <a:ln w="38100" cap="flat">
            <a:solidFill>
              <a:srgbClr val="FBD82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27" name="AutoShape 27"/>
          <p:cNvSpPr/>
          <p:nvPr/>
        </p:nvSpPr>
        <p:spPr>
          <a:xfrm flipV="1">
            <a:off x="11514128" y="1505172"/>
            <a:ext cx="2469391" cy="463052"/>
          </a:xfrm>
          <a:prstGeom prst="line">
            <a:avLst/>
          </a:prstGeom>
          <a:ln w="38100" cap="flat">
            <a:solidFill>
              <a:srgbClr val="FBD82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28" name="AutoShape 28"/>
          <p:cNvSpPr/>
          <p:nvPr/>
        </p:nvSpPr>
        <p:spPr>
          <a:xfrm flipH="1" flipV="1">
            <a:off x="13983519" y="1505172"/>
            <a:ext cx="686814" cy="1025136"/>
          </a:xfrm>
          <a:prstGeom prst="line">
            <a:avLst/>
          </a:prstGeom>
          <a:ln w="38100" cap="flat">
            <a:solidFill>
              <a:srgbClr val="FBD82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29" name="AutoShape 29"/>
          <p:cNvSpPr/>
          <p:nvPr/>
        </p:nvSpPr>
        <p:spPr>
          <a:xfrm flipV="1">
            <a:off x="13257459" y="5437785"/>
            <a:ext cx="1909333" cy="979406"/>
          </a:xfrm>
          <a:prstGeom prst="line">
            <a:avLst/>
          </a:prstGeom>
          <a:ln w="38100" cap="flat">
            <a:solidFill>
              <a:srgbClr val="FBD82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0" name="AutoShape 30"/>
          <p:cNvSpPr/>
          <p:nvPr/>
        </p:nvSpPr>
        <p:spPr>
          <a:xfrm>
            <a:off x="11409620" y="5558720"/>
            <a:ext cx="1786578" cy="840227"/>
          </a:xfrm>
          <a:prstGeom prst="line">
            <a:avLst/>
          </a:prstGeom>
          <a:ln w="38100" cap="flat">
            <a:solidFill>
              <a:srgbClr val="FBD82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1" name="AutoShape 31"/>
          <p:cNvSpPr/>
          <p:nvPr/>
        </p:nvSpPr>
        <p:spPr>
          <a:xfrm>
            <a:off x="11545187" y="1975407"/>
            <a:ext cx="1108966" cy="1513405"/>
          </a:xfrm>
          <a:prstGeom prst="line">
            <a:avLst/>
          </a:prstGeom>
          <a:ln w="38100" cap="flat">
            <a:solidFill>
              <a:srgbClr val="FBD82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2" name="AutoShape 32"/>
          <p:cNvSpPr/>
          <p:nvPr/>
        </p:nvSpPr>
        <p:spPr>
          <a:xfrm>
            <a:off x="7685752" y="5143500"/>
            <a:ext cx="2993178" cy="498595"/>
          </a:xfrm>
          <a:prstGeom prst="line">
            <a:avLst/>
          </a:prstGeom>
          <a:ln w="38100" cap="flat">
            <a:solidFill>
              <a:srgbClr val="FBD82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3" name="AutoShape 33"/>
          <p:cNvSpPr/>
          <p:nvPr/>
        </p:nvSpPr>
        <p:spPr>
          <a:xfrm flipV="1">
            <a:off x="7685752" y="2168436"/>
            <a:ext cx="3452362" cy="121518"/>
          </a:xfrm>
          <a:prstGeom prst="line">
            <a:avLst/>
          </a:prstGeom>
          <a:ln w="38100" cap="flat">
            <a:solidFill>
              <a:srgbClr val="FBD82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4" name="TextBox 34"/>
          <p:cNvSpPr txBox="1"/>
          <p:nvPr/>
        </p:nvSpPr>
        <p:spPr>
          <a:xfrm>
            <a:off x="14133369" y="8846820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34150" y="7680030"/>
            <a:ext cx="12120003" cy="202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3348" lvl="1" indent="-166674" algn="l">
              <a:lnSpc>
                <a:spcPts val="2779"/>
              </a:lnSpc>
              <a:buFont typeface="Arial"/>
              <a:buChar char="•"/>
            </a:pPr>
            <a:r>
              <a:rPr lang="en-US" sz="1543" b="1" spc="6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EXPANSION OF BACKBONE INFRASTRUCTURE THROUGH ADDITIONAL FIBER HIGHWAYS</a:t>
            </a:r>
          </a:p>
          <a:p>
            <a:pPr marL="333348" lvl="1" indent="-166674" algn="l">
              <a:lnSpc>
                <a:spcPts val="2779"/>
              </a:lnSpc>
              <a:buFont typeface="Arial"/>
              <a:buChar char="•"/>
            </a:pPr>
            <a:r>
              <a:rPr lang="en-US" sz="1543" b="1" spc="6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REDUNDANCY THROUGH DUPLICATED COLOCATION FACILITIES, IXPS, AND DATA CENTERS</a:t>
            </a:r>
          </a:p>
          <a:p>
            <a:pPr marL="333348" lvl="1" indent="-166674" algn="l">
              <a:lnSpc>
                <a:spcPts val="2779"/>
              </a:lnSpc>
              <a:buFont typeface="Arial"/>
              <a:buChar char="•"/>
            </a:pPr>
            <a:r>
              <a:rPr lang="en-US" sz="1543" b="1" spc="6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IMPLEMENTATION OF DUAL-RING TOPOLOGIES IN MAJOR URBAN CENTERS</a:t>
            </a:r>
          </a:p>
          <a:p>
            <a:pPr marL="333348" lvl="1" indent="-166674" algn="l">
              <a:lnSpc>
                <a:spcPts val="2779"/>
              </a:lnSpc>
              <a:buFont typeface="Arial"/>
              <a:buChar char="•"/>
            </a:pPr>
            <a:r>
              <a:rPr lang="en-US" sz="1543" b="1" spc="6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DEPLOYMENT OF RIVER CROSSINGS THAT AVOID ELEVATED INFRASTRUCTURE (E.G., OVERPASSES)</a:t>
            </a:r>
          </a:p>
          <a:p>
            <a:pPr marL="333348" lvl="1" indent="-166674" algn="l">
              <a:lnSpc>
                <a:spcPts val="2779"/>
              </a:lnSpc>
              <a:buFont typeface="Arial"/>
              <a:buChar char="•"/>
            </a:pPr>
            <a:r>
              <a:rPr lang="en-US" sz="1543" b="1" spc="6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DEVELOPMENT OF ALTERNATIVE ROUTES ACROSS MAJOR RIVERS TO ENSURE CONTINUITY AND RESILIENCE</a:t>
            </a:r>
          </a:p>
          <a:p>
            <a:pPr marL="333348" lvl="1" indent="-166674" algn="l">
              <a:lnSpc>
                <a:spcPts val="2779"/>
              </a:lnSpc>
              <a:buFont typeface="Arial"/>
              <a:buChar char="•"/>
            </a:pPr>
            <a:r>
              <a:rPr lang="en-US" sz="1543" b="1" spc="6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UNDERGROUND CONSTRUCTION OF COMMUNICATION LINES IS MORE RELIABLE</a:t>
            </a:r>
          </a:p>
        </p:txBody>
      </p:sp>
      <p:sp>
        <p:nvSpPr>
          <p:cNvPr id="37" name="Freeform 37"/>
          <p:cNvSpPr/>
          <p:nvPr/>
        </p:nvSpPr>
        <p:spPr>
          <a:xfrm>
            <a:off x="1116509" y="661797"/>
            <a:ext cx="6481090" cy="6554832"/>
          </a:xfrm>
          <a:custGeom>
            <a:avLst/>
            <a:gdLst/>
            <a:ahLst/>
            <a:cxnLst/>
            <a:rect l="l" t="t" r="r" b="b"/>
            <a:pathLst>
              <a:path w="6481090" h="6554832">
                <a:moveTo>
                  <a:pt x="0" y="0"/>
                </a:moveTo>
                <a:lnTo>
                  <a:pt x="6481089" y="0"/>
                </a:lnTo>
                <a:lnTo>
                  <a:pt x="6481089" y="6554832"/>
                </a:lnTo>
                <a:lnTo>
                  <a:pt x="0" y="655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8" name="TextBox 38"/>
          <p:cNvSpPr txBox="1"/>
          <p:nvPr/>
        </p:nvSpPr>
        <p:spPr>
          <a:xfrm>
            <a:off x="9257743" y="-49031"/>
            <a:ext cx="7586136" cy="954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9"/>
              </a:lnSpc>
              <a:spcBef>
                <a:spcPct val="0"/>
              </a:spcBef>
            </a:pPr>
            <a:r>
              <a:rPr lang="en-US" sz="4599" b="1" u="sng" spc="183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WHAT TO DO?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657" r="657"/>
          <a:stretch>
            <a:fillRect/>
          </a:stretch>
        </p:blipFill>
        <p:spPr>
          <a:xfrm>
            <a:off x="1882268" y="602978"/>
            <a:ext cx="15774737" cy="89916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24980" y="857841"/>
            <a:ext cx="4497685" cy="4497685"/>
            <a:chOff x="0" y="0"/>
            <a:chExt cx="13884457" cy="13884457"/>
          </a:xfrm>
        </p:grpSpPr>
        <p:sp>
          <p:nvSpPr>
            <p:cNvPr id="6" name="Freeform 6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7" name="Freeform 7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6"/>
              <a:stretch>
                <a:fillRect l="-16369" r="-16369"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24980" y="5424997"/>
            <a:ext cx="4497685" cy="4497685"/>
            <a:chOff x="0" y="0"/>
            <a:chExt cx="13884457" cy="13884457"/>
          </a:xfrm>
        </p:grpSpPr>
        <p:sp>
          <p:nvSpPr>
            <p:cNvPr id="9" name="Freeform 9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7"/>
              <a:stretch>
                <a:fillRect l="223" t="-16665" r="223" b="-16665"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785895" y="5424997"/>
            <a:ext cx="4497685" cy="4497685"/>
            <a:chOff x="0" y="0"/>
            <a:chExt cx="13884457" cy="13884457"/>
          </a:xfrm>
        </p:grpSpPr>
        <p:sp>
          <p:nvSpPr>
            <p:cNvPr id="12" name="Freeform 12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8"/>
              <a:stretch>
                <a:fillRect l="223" t="-5514" r="223" b="-7001"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761615" y="855956"/>
            <a:ext cx="4497685" cy="4497685"/>
            <a:chOff x="0" y="0"/>
            <a:chExt cx="13884457" cy="13884457"/>
          </a:xfrm>
        </p:grpSpPr>
        <p:sp>
          <p:nvSpPr>
            <p:cNvPr id="15" name="Freeform 15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9"/>
              <a:stretch>
                <a:fillRect l="223" r="223"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7137" y="-13335"/>
            <a:ext cx="8473529" cy="66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3199" b="1" spc="127" dirty="0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DANGEROUS WORKING CONDITIONS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42179" y="9177712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8347" y="0"/>
            <a:ext cx="13230868" cy="10287000"/>
          </a:xfrm>
          <a:custGeom>
            <a:avLst/>
            <a:gdLst/>
            <a:ahLst/>
            <a:cxnLst/>
            <a:rect l="l" t="t" r="r" b="b"/>
            <a:pathLst>
              <a:path w="13230868" h="10287000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AutoShape 3"/>
          <p:cNvSpPr/>
          <p:nvPr/>
        </p:nvSpPr>
        <p:spPr>
          <a:xfrm>
            <a:off x="329317" y="1014412"/>
            <a:ext cx="4389179" cy="0"/>
          </a:xfrm>
          <a:prstGeom prst="line">
            <a:avLst/>
          </a:prstGeom>
          <a:ln w="28575" cap="flat">
            <a:solidFill>
              <a:srgbClr val="FBD8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12097143" y="1030178"/>
            <a:ext cx="6190857" cy="8425568"/>
          </a:xfrm>
          <a:custGeom>
            <a:avLst/>
            <a:gdLst/>
            <a:ahLst/>
            <a:cxnLst/>
            <a:rect l="l" t="t" r="r" b="b"/>
            <a:pathLst>
              <a:path w="6474617" h="8425568">
                <a:moveTo>
                  <a:pt x="0" y="0"/>
                </a:moveTo>
                <a:lnTo>
                  <a:pt x="6474616" y="0"/>
                </a:lnTo>
                <a:lnTo>
                  <a:pt x="6474616" y="8425569"/>
                </a:lnTo>
                <a:lnTo>
                  <a:pt x="0" y="8425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29" r="-4584" b="-1229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5" name="TextBox 5"/>
          <p:cNvSpPr txBox="1"/>
          <p:nvPr/>
        </p:nvSpPr>
        <p:spPr>
          <a:xfrm>
            <a:off x="329317" y="1269172"/>
            <a:ext cx="4701054" cy="781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6"/>
              </a:lnSpc>
              <a:spcBef>
                <a:spcPct val="0"/>
              </a:spcBef>
            </a:pPr>
            <a:r>
              <a:rPr lang="en-US" sz="2326" b="1" spc="93">
                <a:solidFill>
                  <a:srgbClr val="FFFFF9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“THE RUSSIAN GOVERNMENT WANTS </a:t>
            </a:r>
          </a:p>
          <a:p>
            <a:pPr algn="l">
              <a:lnSpc>
                <a:spcPts val="4186"/>
              </a:lnSpc>
              <a:spcBef>
                <a:spcPct val="0"/>
              </a:spcBef>
            </a:pPr>
            <a:r>
              <a:rPr lang="en-US" sz="2326" b="1" spc="93">
                <a:solidFill>
                  <a:srgbClr val="FFFFF9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THE WORLD TO BELIEVE THESE INTERNET</a:t>
            </a:r>
          </a:p>
          <a:p>
            <a:pPr algn="l">
              <a:lnSpc>
                <a:spcPts val="4186"/>
              </a:lnSpc>
              <a:spcBef>
                <a:spcPct val="0"/>
              </a:spcBef>
            </a:pPr>
            <a:r>
              <a:rPr lang="en-US" sz="2326" b="1" spc="93">
                <a:solidFill>
                  <a:srgbClr val="FFFFF9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 SERVICE PROVIDERS ARE OPERATING ON </a:t>
            </a:r>
          </a:p>
          <a:p>
            <a:pPr algn="l">
              <a:lnSpc>
                <a:spcPts val="4186"/>
              </a:lnSpc>
              <a:spcBef>
                <a:spcPct val="0"/>
              </a:spcBef>
            </a:pPr>
            <a:r>
              <a:rPr lang="en-US" sz="2326" b="1" spc="93">
                <a:solidFill>
                  <a:srgbClr val="FFFFF9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RUSSIAN SOIL. CHANGING THE REGISTRATIONS </a:t>
            </a:r>
          </a:p>
          <a:p>
            <a:pPr algn="l">
              <a:lnSpc>
                <a:spcPts val="4186"/>
              </a:lnSpc>
              <a:spcBef>
                <a:spcPct val="0"/>
              </a:spcBef>
            </a:pPr>
            <a:r>
              <a:rPr lang="en-US" sz="2326" b="1" spc="93">
                <a:solidFill>
                  <a:srgbClr val="FFFFF9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OF THESE IP RANGES TO REFLECT THAT WORLDVIEW IS PART OF A WIDER EFFORT OF THE RUSSIFICATION OF CAPTURED UKRAINIAN TERRITORIES.”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478000" y="9325378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sp>
        <p:nvSpPr>
          <p:cNvPr id="7" name="Freeform 7"/>
          <p:cNvSpPr/>
          <p:nvPr/>
        </p:nvSpPr>
        <p:spPr>
          <a:xfrm>
            <a:off x="5340892" y="1014412"/>
            <a:ext cx="6602404" cy="8457101"/>
          </a:xfrm>
          <a:custGeom>
            <a:avLst/>
            <a:gdLst/>
            <a:ahLst/>
            <a:cxnLst/>
            <a:rect l="l" t="t" r="r" b="b"/>
            <a:pathLst>
              <a:path w="6602404" h="8457101">
                <a:moveTo>
                  <a:pt x="0" y="0"/>
                </a:moveTo>
                <a:lnTo>
                  <a:pt x="6602404" y="0"/>
                </a:lnTo>
                <a:lnTo>
                  <a:pt x="6602404" y="8457101"/>
                </a:lnTo>
                <a:lnTo>
                  <a:pt x="0" y="8457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8" name="TextBox 8"/>
          <p:cNvSpPr txBox="1"/>
          <p:nvPr/>
        </p:nvSpPr>
        <p:spPr>
          <a:xfrm>
            <a:off x="-320918" y="41358"/>
            <a:ext cx="7586136" cy="66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  <a:spcBef>
                <a:spcPct val="0"/>
              </a:spcBef>
            </a:pPr>
            <a:r>
              <a:rPr lang="en-US" sz="3200" b="1" spc="128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THEFT OF  UA RESOURCES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05497" y="6023"/>
            <a:ext cx="2942427" cy="36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9"/>
              </a:lnSpc>
              <a:spcBef>
                <a:spcPct val="0"/>
              </a:spcBef>
            </a:pPr>
            <a:r>
              <a:rPr lang="en-US" sz="214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23 February 2023 г.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87601" y="9503348"/>
            <a:ext cx="3708985" cy="453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3"/>
              </a:lnSpc>
              <a:spcBef>
                <a:spcPct val="0"/>
              </a:spcBef>
            </a:pPr>
            <a:r>
              <a:rPr lang="en-US" sz="270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23 February 2023  </a:t>
            </a:r>
          </a:p>
        </p:txBody>
      </p:sp>
      <p:sp>
        <p:nvSpPr>
          <p:cNvPr id="11" name="AutoShape 11"/>
          <p:cNvSpPr/>
          <p:nvPr/>
        </p:nvSpPr>
        <p:spPr>
          <a:xfrm>
            <a:off x="329317" y="9439981"/>
            <a:ext cx="4389179" cy="0"/>
          </a:xfrm>
          <a:prstGeom prst="line">
            <a:avLst/>
          </a:prstGeom>
          <a:ln w="28575" cap="flat">
            <a:solidFill>
              <a:srgbClr val="FBD8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230868" cy="10287000"/>
          </a:xfrm>
          <a:custGeom>
            <a:avLst/>
            <a:gdLst/>
            <a:ahLst/>
            <a:cxnLst/>
            <a:rect l="l" t="t" r="r" b="b"/>
            <a:pathLst>
              <a:path w="13230868" h="10287000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4509" y="0"/>
            <a:ext cx="7629669" cy="10319299"/>
          </a:xfrm>
          <a:custGeom>
            <a:avLst/>
            <a:gdLst/>
            <a:ahLst/>
            <a:cxnLst/>
            <a:rect l="l" t="t" r="r" b="b"/>
            <a:pathLst>
              <a:path w="7629669" h="10427825">
                <a:moveTo>
                  <a:pt x="0" y="0"/>
                </a:moveTo>
                <a:lnTo>
                  <a:pt x="7629669" y="0"/>
                </a:lnTo>
                <a:lnTo>
                  <a:pt x="7629669" y="10427825"/>
                </a:lnTo>
                <a:lnTo>
                  <a:pt x="0" y="10427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52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4" name="Freeform 4"/>
          <p:cNvSpPr/>
          <p:nvPr/>
        </p:nvSpPr>
        <p:spPr>
          <a:xfrm>
            <a:off x="7086600" y="-22909"/>
            <a:ext cx="11196891" cy="7568288"/>
          </a:xfrm>
          <a:custGeom>
            <a:avLst/>
            <a:gdLst/>
            <a:ahLst/>
            <a:cxnLst/>
            <a:rect l="l" t="t" r="r" b="b"/>
            <a:pathLst>
              <a:path w="12321923" h="7568288">
                <a:moveTo>
                  <a:pt x="0" y="0"/>
                </a:moveTo>
                <a:lnTo>
                  <a:pt x="12321923" y="0"/>
                </a:lnTo>
                <a:lnTo>
                  <a:pt x="12321923" y="7568288"/>
                </a:lnTo>
                <a:lnTo>
                  <a:pt x="0" y="7568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1" r="-10047"/>
            </a:stretch>
          </a:blipFill>
        </p:spPr>
        <p:txBody>
          <a:bodyPr/>
          <a:lstStyle/>
          <a:p>
            <a:endParaRPr lang="en-UA" dirty="0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604085" y="7626162"/>
            <a:ext cx="2089684" cy="2089676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418205" y="9309649"/>
            <a:ext cx="2572615" cy="463264"/>
            <a:chOff x="0" y="0"/>
            <a:chExt cx="901294" cy="1623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1294" cy="162301"/>
            </a:xfrm>
            <a:custGeom>
              <a:avLst/>
              <a:gdLst/>
              <a:ahLst/>
              <a:cxnLst/>
              <a:rect l="l" t="t" r="r" b="b"/>
              <a:pathLst>
                <a:path w="901294" h="162301">
                  <a:moveTo>
                    <a:pt x="81150" y="0"/>
                  </a:moveTo>
                  <a:lnTo>
                    <a:pt x="820143" y="0"/>
                  </a:lnTo>
                  <a:cubicBezTo>
                    <a:pt x="864962" y="0"/>
                    <a:pt x="901294" y="36332"/>
                    <a:pt x="901294" y="81150"/>
                  </a:cubicBezTo>
                  <a:lnTo>
                    <a:pt x="901294" y="81150"/>
                  </a:lnTo>
                  <a:cubicBezTo>
                    <a:pt x="901294" y="125968"/>
                    <a:pt x="864962" y="162301"/>
                    <a:pt x="820143" y="162301"/>
                  </a:cubicBezTo>
                  <a:lnTo>
                    <a:pt x="81150" y="162301"/>
                  </a:lnTo>
                  <a:cubicBezTo>
                    <a:pt x="36332" y="162301"/>
                    <a:pt x="0" y="125968"/>
                    <a:pt x="0" y="81150"/>
                  </a:cubicBezTo>
                  <a:lnTo>
                    <a:pt x="0" y="81150"/>
                  </a:lnTo>
                  <a:cubicBezTo>
                    <a:pt x="0" y="36332"/>
                    <a:pt x="36332" y="0"/>
                    <a:pt x="81150" y="0"/>
                  </a:cubicBezTo>
                  <a:close/>
                </a:path>
              </a:pathLst>
            </a:custGeom>
            <a:solidFill>
              <a:srgbClr val="03459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14300"/>
              <a:ext cx="901294" cy="276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85035" y="9324756"/>
            <a:ext cx="2238956" cy="36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  <a:spcBef>
                <a:spcPct val="0"/>
              </a:spcBef>
            </a:pPr>
            <a:r>
              <a:rPr lang="en-US" sz="1879" b="1" spc="56">
                <a:solidFill>
                  <a:srgbClr val="FFFFFF"/>
                </a:solidFill>
                <a:latin typeface="Agrandir Wide Medium Bold"/>
                <a:ea typeface="Agrandir Wide Medium Bold"/>
                <a:cs typeface="Agrandir Wide Medium Bold"/>
                <a:sym typeface="Agrandir Wide Medium Bold"/>
              </a:rPr>
              <a:t>Aftab Siddiqui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418205" y="9830787"/>
            <a:ext cx="2572615" cy="32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  <a:spcBef>
                <a:spcPct val="0"/>
              </a:spcBef>
            </a:pPr>
            <a:r>
              <a:rPr lang="en-US" sz="187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23 February 2023 г.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43353" y="8947625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4844" y="2046990"/>
            <a:ext cx="7986087" cy="7986087"/>
          </a:xfrm>
          <a:custGeom>
            <a:avLst/>
            <a:gdLst/>
            <a:ahLst/>
            <a:cxnLst/>
            <a:rect l="l" t="t" r="r" b="b"/>
            <a:pathLst>
              <a:path w="7986087" h="7986087">
                <a:moveTo>
                  <a:pt x="0" y="0"/>
                </a:moveTo>
                <a:lnTo>
                  <a:pt x="7986087" y="0"/>
                </a:lnTo>
                <a:lnTo>
                  <a:pt x="7986087" y="7986087"/>
                </a:lnTo>
                <a:lnTo>
                  <a:pt x="0" y="7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9578632" y="2352409"/>
            <a:ext cx="7680668" cy="7680668"/>
          </a:xfrm>
          <a:custGeom>
            <a:avLst/>
            <a:gdLst/>
            <a:ahLst/>
            <a:cxnLst/>
            <a:rect l="l" t="t" r="r" b="b"/>
            <a:pathLst>
              <a:path w="7680668" h="7680668">
                <a:moveTo>
                  <a:pt x="0" y="0"/>
                </a:moveTo>
                <a:lnTo>
                  <a:pt x="7680668" y="0"/>
                </a:lnTo>
                <a:lnTo>
                  <a:pt x="7680668" y="7680668"/>
                </a:lnTo>
                <a:lnTo>
                  <a:pt x="0" y="7680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TextBox 4"/>
          <p:cNvSpPr txBox="1"/>
          <p:nvPr/>
        </p:nvSpPr>
        <p:spPr>
          <a:xfrm>
            <a:off x="2352436" y="312915"/>
            <a:ext cx="4330904" cy="2612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PROGRAM COMMITEE</a:t>
            </a:r>
          </a:p>
          <a:p>
            <a:pPr algn="l">
              <a:lnSpc>
                <a:spcPts val="6912"/>
              </a:lnSpc>
            </a:pPr>
            <a:endParaRPr lang="en-US" sz="5400" b="1" spc="577">
              <a:solidFill>
                <a:srgbClr val="FFFFFF"/>
              </a:solidFill>
              <a:latin typeface="Muli Heavy"/>
              <a:ea typeface="Muli Heavy"/>
              <a:cs typeface="Muli Heavy"/>
              <a:sym typeface="Muli Heav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502582" y="312915"/>
            <a:ext cx="5832768" cy="2612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NETWORKING COMMITEE</a:t>
            </a:r>
          </a:p>
          <a:p>
            <a:pPr algn="ctr">
              <a:lnSpc>
                <a:spcPts val="6912"/>
              </a:lnSpc>
            </a:pPr>
            <a:endParaRPr lang="en-US" sz="5400" b="1" spc="577">
              <a:solidFill>
                <a:srgbClr val="FFFFFF"/>
              </a:solidFill>
              <a:latin typeface="Muli Heavy"/>
              <a:ea typeface="Muli Heavy"/>
              <a:cs typeface="Muli Heavy"/>
              <a:sym typeface="Muli Heavy"/>
            </a:endParaRPr>
          </a:p>
        </p:txBody>
      </p:sp>
      <p:sp>
        <p:nvSpPr>
          <p:cNvPr id="6" name="AutoShape 6"/>
          <p:cNvSpPr/>
          <p:nvPr/>
        </p:nvSpPr>
        <p:spPr>
          <a:xfrm flipH="1" flipV="1">
            <a:off x="9129712" y="1014412"/>
            <a:ext cx="0" cy="623621"/>
          </a:xfrm>
          <a:prstGeom prst="line">
            <a:avLst/>
          </a:prstGeom>
          <a:ln w="28575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7" name="TextBox 7"/>
          <p:cNvSpPr txBox="1"/>
          <p:nvPr/>
        </p:nvSpPr>
        <p:spPr>
          <a:xfrm>
            <a:off x="7444135" y="9253538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087984" y="8955913"/>
            <a:ext cx="1913596" cy="335728"/>
            <a:chOff x="0" y="0"/>
            <a:chExt cx="1275728" cy="223812"/>
          </a:xfrm>
        </p:grpSpPr>
        <p:sp>
          <p:nvSpPr>
            <p:cNvPr id="9" name="Freeform 9"/>
            <p:cNvSpPr/>
            <p:nvPr/>
          </p:nvSpPr>
          <p:spPr>
            <a:xfrm>
              <a:off x="63500" y="63500"/>
              <a:ext cx="573532" cy="96774"/>
            </a:xfrm>
            <a:custGeom>
              <a:avLst/>
              <a:gdLst/>
              <a:ahLst/>
              <a:cxnLst/>
              <a:rect l="l" t="t" r="r" b="b"/>
              <a:pathLst>
                <a:path w="573532" h="96774">
                  <a:moveTo>
                    <a:pt x="0" y="96774"/>
                  </a:moveTo>
                  <a:lnTo>
                    <a:pt x="573532" y="96774"/>
                  </a:lnTo>
                  <a:lnTo>
                    <a:pt x="5735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8683" y="63500"/>
              <a:ext cx="573532" cy="96774"/>
            </a:xfrm>
            <a:custGeom>
              <a:avLst/>
              <a:gdLst/>
              <a:ahLst/>
              <a:cxnLst/>
              <a:rect l="l" t="t" r="r" b="b"/>
              <a:pathLst>
                <a:path w="573532" h="96774">
                  <a:moveTo>
                    <a:pt x="0" y="96774"/>
                  </a:moveTo>
                  <a:lnTo>
                    <a:pt x="573532" y="96774"/>
                  </a:lnTo>
                  <a:lnTo>
                    <a:pt x="5735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C0F"/>
            </a:solidFill>
          </p:spPr>
          <p:txBody>
            <a:bodyPr/>
            <a:lstStyle/>
            <a:p>
              <a:endParaRPr lang="en-UA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2655818" cy="10287000"/>
          </a:xfrm>
          <a:custGeom>
            <a:avLst/>
            <a:gdLst/>
            <a:ahLst/>
            <a:cxnLst/>
            <a:rect l="l" t="t" r="r" b="b"/>
            <a:pathLst>
              <a:path w="2655818" h="10287000">
                <a:moveTo>
                  <a:pt x="2655818" y="0"/>
                </a:moveTo>
                <a:lnTo>
                  <a:pt x="0" y="0"/>
                </a:lnTo>
                <a:lnTo>
                  <a:pt x="0" y="10287000"/>
                </a:lnTo>
                <a:lnTo>
                  <a:pt x="2655818" y="10287000"/>
                </a:lnTo>
                <a:lnTo>
                  <a:pt x="2655818" y="0"/>
                </a:lnTo>
                <a:close/>
              </a:path>
            </a:pathLst>
          </a:custGeom>
          <a:blipFill>
            <a:blip r:embed="rId3"/>
            <a:stretch>
              <a:fillRect l="-217783" t="-9790" b="-8042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11660072" y="0"/>
            <a:ext cx="6627928" cy="10287000"/>
          </a:xfrm>
          <a:custGeom>
            <a:avLst/>
            <a:gdLst/>
            <a:ahLst/>
            <a:cxnLst/>
            <a:rect l="l" t="t" r="r" b="b"/>
            <a:pathLst>
              <a:path w="6627928" h="10287000">
                <a:moveTo>
                  <a:pt x="0" y="0"/>
                </a:moveTo>
                <a:lnTo>
                  <a:pt x="6627928" y="0"/>
                </a:lnTo>
                <a:lnTo>
                  <a:pt x="66279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30" r="-4940" b="-44301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3894715" y="4695173"/>
            <a:ext cx="10427732" cy="3737539"/>
          </a:xfrm>
          <a:custGeom>
            <a:avLst/>
            <a:gdLst/>
            <a:ahLst/>
            <a:cxnLst/>
            <a:rect l="l" t="t" r="r" b="b"/>
            <a:pathLst>
              <a:path w="10427732" h="3737539">
                <a:moveTo>
                  <a:pt x="0" y="0"/>
                </a:moveTo>
                <a:lnTo>
                  <a:pt x="10427732" y="0"/>
                </a:lnTo>
                <a:lnTo>
                  <a:pt x="10427732" y="3737538"/>
                </a:lnTo>
                <a:lnTo>
                  <a:pt x="0" y="3737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6838" b="-3241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5" name="Freeform 5"/>
          <p:cNvSpPr/>
          <p:nvPr/>
        </p:nvSpPr>
        <p:spPr>
          <a:xfrm>
            <a:off x="8640466" y="408308"/>
            <a:ext cx="936217" cy="520937"/>
          </a:xfrm>
          <a:custGeom>
            <a:avLst/>
            <a:gdLst/>
            <a:ahLst/>
            <a:cxnLst/>
            <a:rect l="l" t="t" r="r" b="b"/>
            <a:pathLst>
              <a:path w="936217" h="520937">
                <a:moveTo>
                  <a:pt x="0" y="0"/>
                </a:moveTo>
                <a:lnTo>
                  <a:pt x="936217" y="0"/>
                </a:lnTo>
                <a:lnTo>
                  <a:pt x="936217" y="520937"/>
                </a:lnTo>
                <a:lnTo>
                  <a:pt x="0" y="5209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273" t="-70900" r="-39763" b="-147264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6" name="TextBox 6"/>
          <p:cNvSpPr txBox="1"/>
          <p:nvPr/>
        </p:nvSpPr>
        <p:spPr>
          <a:xfrm>
            <a:off x="4689643" y="2921408"/>
            <a:ext cx="1825342" cy="1232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6000" b="1" spc="-60">
                <a:solidFill>
                  <a:srgbClr val="DABC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150+</a:t>
            </a:r>
          </a:p>
          <a:p>
            <a:pPr algn="ctr">
              <a:lnSpc>
                <a:spcPts val="4500"/>
              </a:lnSpc>
            </a:pPr>
            <a:r>
              <a:rPr lang="en-US" sz="1800" spc="-2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ONSITE </a:t>
            </a:r>
          </a:p>
          <a:p>
            <a:pPr algn="ctr">
              <a:lnSpc>
                <a:spcPts val="900"/>
              </a:lnSpc>
            </a:pPr>
            <a:r>
              <a:rPr lang="en-US" sz="1800" spc="-2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PARTICIPANTS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47518" y="2921408"/>
            <a:ext cx="1491901" cy="1232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6000" b="1" spc="-66">
                <a:solidFill>
                  <a:srgbClr val="DABC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30+</a:t>
            </a:r>
          </a:p>
          <a:p>
            <a:pPr algn="ctr">
              <a:lnSpc>
                <a:spcPts val="4500"/>
              </a:lnSpc>
            </a:pPr>
            <a:r>
              <a:rPr lang="en-US" sz="1800" spc="-2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ONLINE </a:t>
            </a:r>
          </a:p>
          <a:p>
            <a:pPr algn="ctr">
              <a:lnSpc>
                <a:spcPts val="900"/>
              </a:lnSpc>
            </a:pPr>
            <a:r>
              <a:rPr lang="en-US" sz="1800" spc="-2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PARTICIPANTS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08926" y="2921408"/>
            <a:ext cx="1368714" cy="1232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6000" b="1" spc="-66">
                <a:solidFill>
                  <a:srgbClr val="DABC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90+</a:t>
            </a:r>
          </a:p>
          <a:p>
            <a:pPr algn="ctr">
              <a:lnSpc>
                <a:spcPts val="4500"/>
              </a:lnSpc>
            </a:pPr>
            <a:r>
              <a:rPr lang="en-US" sz="1800" spc="-2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DIFFERENT </a:t>
            </a:r>
          </a:p>
          <a:p>
            <a:pPr algn="ctr">
              <a:lnSpc>
                <a:spcPts val="900"/>
              </a:lnSpc>
            </a:pPr>
            <a:r>
              <a:rPr lang="en-US" sz="1800" spc="-2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COMPANIES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61950" y="2921408"/>
            <a:ext cx="1247142" cy="1232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6000" b="1" spc="-66">
                <a:solidFill>
                  <a:srgbClr val="DABC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9+</a:t>
            </a:r>
          </a:p>
          <a:p>
            <a:pPr algn="ctr">
              <a:lnSpc>
                <a:spcPts val="4500"/>
              </a:lnSpc>
            </a:pPr>
            <a:r>
              <a:rPr lang="en-US" sz="1800" spc="-2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DIFFERENT </a:t>
            </a:r>
          </a:p>
          <a:p>
            <a:pPr algn="ctr">
              <a:lnSpc>
                <a:spcPts val="900"/>
              </a:lnSpc>
            </a:pPr>
            <a:r>
              <a:rPr lang="en-US" sz="1800" spc="-2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COUNTRIES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98464" y="1424197"/>
            <a:ext cx="4905685" cy="63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-4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NOGUA </a:t>
            </a:r>
            <a:r>
              <a:rPr lang="en-US" sz="3600" b="1" spc="-43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 NUMBERS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1848" y="9240841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151776" y="8893731"/>
            <a:ext cx="1913596" cy="335728"/>
            <a:chOff x="0" y="0"/>
            <a:chExt cx="1275728" cy="223812"/>
          </a:xfrm>
        </p:grpSpPr>
        <p:sp>
          <p:nvSpPr>
            <p:cNvPr id="13" name="Freeform 13"/>
            <p:cNvSpPr/>
            <p:nvPr/>
          </p:nvSpPr>
          <p:spPr>
            <a:xfrm>
              <a:off x="63500" y="63500"/>
              <a:ext cx="573532" cy="96774"/>
            </a:xfrm>
            <a:custGeom>
              <a:avLst/>
              <a:gdLst/>
              <a:ahLst/>
              <a:cxnLst/>
              <a:rect l="l" t="t" r="r" b="b"/>
              <a:pathLst>
                <a:path w="573532" h="96774">
                  <a:moveTo>
                    <a:pt x="0" y="96774"/>
                  </a:moveTo>
                  <a:lnTo>
                    <a:pt x="573532" y="96774"/>
                  </a:lnTo>
                  <a:lnTo>
                    <a:pt x="5735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38683" y="63500"/>
              <a:ext cx="573532" cy="96774"/>
            </a:xfrm>
            <a:custGeom>
              <a:avLst/>
              <a:gdLst/>
              <a:ahLst/>
              <a:cxnLst/>
              <a:rect l="l" t="t" r="r" b="b"/>
              <a:pathLst>
                <a:path w="573532" h="96774">
                  <a:moveTo>
                    <a:pt x="0" y="96774"/>
                  </a:moveTo>
                  <a:lnTo>
                    <a:pt x="573532" y="96774"/>
                  </a:lnTo>
                  <a:lnTo>
                    <a:pt x="5735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C0F"/>
            </a:solidFill>
          </p:spPr>
          <p:txBody>
            <a:bodyPr/>
            <a:lstStyle/>
            <a:p>
              <a:endParaRPr lang="en-UA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93781" y="4268048"/>
            <a:ext cx="1783080" cy="1748790"/>
          </a:xfrm>
          <a:custGeom>
            <a:avLst/>
            <a:gdLst/>
            <a:ahLst/>
            <a:cxnLst/>
            <a:rect l="l" t="t" r="r" b="b"/>
            <a:pathLst>
              <a:path w="1783080" h="1748790">
                <a:moveTo>
                  <a:pt x="0" y="0"/>
                </a:moveTo>
                <a:lnTo>
                  <a:pt x="1783080" y="0"/>
                </a:lnTo>
                <a:lnTo>
                  <a:pt x="1783080" y="1748790"/>
                </a:lnTo>
                <a:lnTo>
                  <a:pt x="0" y="174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9726587" y="2297430"/>
            <a:ext cx="1973575" cy="3816220"/>
          </a:xfrm>
          <a:custGeom>
            <a:avLst/>
            <a:gdLst/>
            <a:ahLst/>
            <a:cxnLst/>
            <a:rect l="l" t="t" r="r" b="b"/>
            <a:pathLst>
              <a:path w="1973575" h="3816220">
                <a:moveTo>
                  <a:pt x="0" y="0"/>
                </a:moveTo>
                <a:lnTo>
                  <a:pt x="1973575" y="0"/>
                </a:lnTo>
                <a:lnTo>
                  <a:pt x="1973575" y="3816220"/>
                </a:lnTo>
                <a:lnTo>
                  <a:pt x="0" y="38162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8635894" y="408308"/>
            <a:ext cx="936203" cy="520937"/>
          </a:xfrm>
          <a:custGeom>
            <a:avLst/>
            <a:gdLst/>
            <a:ahLst/>
            <a:cxnLst/>
            <a:rect l="l" t="t" r="r" b="b"/>
            <a:pathLst>
              <a:path w="936203" h="520937">
                <a:moveTo>
                  <a:pt x="0" y="0"/>
                </a:moveTo>
                <a:lnTo>
                  <a:pt x="936202" y="0"/>
                </a:lnTo>
                <a:lnTo>
                  <a:pt x="936202" y="520937"/>
                </a:lnTo>
                <a:lnTo>
                  <a:pt x="0" y="5209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273" t="-70900" r="-39765" b="-147264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5" name="Freeform 5"/>
          <p:cNvSpPr/>
          <p:nvPr/>
        </p:nvSpPr>
        <p:spPr>
          <a:xfrm>
            <a:off x="2593781" y="2392670"/>
            <a:ext cx="1783080" cy="1748790"/>
          </a:xfrm>
          <a:custGeom>
            <a:avLst/>
            <a:gdLst/>
            <a:ahLst/>
            <a:cxnLst/>
            <a:rect l="l" t="t" r="r" b="b"/>
            <a:pathLst>
              <a:path w="1783080" h="1748790">
                <a:moveTo>
                  <a:pt x="0" y="0"/>
                </a:moveTo>
                <a:lnTo>
                  <a:pt x="1783080" y="0"/>
                </a:lnTo>
                <a:lnTo>
                  <a:pt x="1783080" y="1748790"/>
                </a:lnTo>
                <a:lnTo>
                  <a:pt x="0" y="174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6" name="Freeform 6"/>
          <p:cNvSpPr/>
          <p:nvPr/>
        </p:nvSpPr>
        <p:spPr>
          <a:xfrm>
            <a:off x="9912096" y="2884932"/>
            <a:ext cx="1641348" cy="630936"/>
          </a:xfrm>
          <a:custGeom>
            <a:avLst/>
            <a:gdLst/>
            <a:ahLst/>
            <a:cxnLst/>
            <a:rect l="l" t="t" r="r" b="b"/>
            <a:pathLst>
              <a:path w="1641348" h="630936">
                <a:moveTo>
                  <a:pt x="0" y="0"/>
                </a:moveTo>
                <a:lnTo>
                  <a:pt x="1641348" y="0"/>
                </a:lnTo>
                <a:lnTo>
                  <a:pt x="1641348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7" name="Freeform 7"/>
          <p:cNvSpPr/>
          <p:nvPr/>
        </p:nvSpPr>
        <p:spPr>
          <a:xfrm>
            <a:off x="9970960" y="4980851"/>
            <a:ext cx="1466112" cy="327427"/>
          </a:xfrm>
          <a:custGeom>
            <a:avLst/>
            <a:gdLst/>
            <a:ahLst/>
            <a:cxnLst/>
            <a:rect l="l" t="t" r="r" b="b"/>
            <a:pathLst>
              <a:path w="1466112" h="327427">
                <a:moveTo>
                  <a:pt x="0" y="0"/>
                </a:moveTo>
                <a:lnTo>
                  <a:pt x="1466112" y="0"/>
                </a:lnTo>
                <a:lnTo>
                  <a:pt x="1466112" y="327427"/>
                </a:lnTo>
                <a:lnTo>
                  <a:pt x="0" y="3274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8" name="Freeform 8"/>
          <p:cNvSpPr/>
          <p:nvPr/>
        </p:nvSpPr>
        <p:spPr>
          <a:xfrm>
            <a:off x="2593781" y="6386441"/>
            <a:ext cx="6988945" cy="2845356"/>
          </a:xfrm>
          <a:custGeom>
            <a:avLst/>
            <a:gdLst/>
            <a:ahLst/>
            <a:cxnLst/>
            <a:rect l="l" t="t" r="r" b="b"/>
            <a:pathLst>
              <a:path w="6988945" h="2845356">
                <a:moveTo>
                  <a:pt x="0" y="0"/>
                </a:moveTo>
                <a:lnTo>
                  <a:pt x="6988945" y="0"/>
                </a:lnTo>
                <a:lnTo>
                  <a:pt x="6988945" y="2845356"/>
                </a:lnTo>
                <a:lnTo>
                  <a:pt x="0" y="2845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3100" b="-622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9" name="Freeform 9"/>
          <p:cNvSpPr/>
          <p:nvPr/>
        </p:nvSpPr>
        <p:spPr>
          <a:xfrm>
            <a:off x="9716800" y="6386441"/>
            <a:ext cx="5977419" cy="2845356"/>
          </a:xfrm>
          <a:custGeom>
            <a:avLst/>
            <a:gdLst/>
            <a:ahLst/>
            <a:cxnLst/>
            <a:rect l="l" t="t" r="r" b="b"/>
            <a:pathLst>
              <a:path w="5977419" h="2845356">
                <a:moveTo>
                  <a:pt x="0" y="0"/>
                </a:moveTo>
                <a:lnTo>
                  <a:pt x="5977419" y="0"/>
                </a:lnTo>
                <a:lnTo>
                  <a:pt x="5977419" y="2845356"/>
                </a:lnTo>
                <a:lnTo>
                  <a:pt x="0" y="28453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3126" b="-16873"/>
            </a:stretch>
          </a:blipFill>
        </p:spPr>
        <p:txBody>
          <a:bodyPr/>
          <a:lstStyle/>
          <a:p>
            <a:endParaRPr lang="en-UA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22803" y="9227039"/>
            <a:ext cx="15042380" cy="9530"/>
            <a:chOff x="0" y="0"/>
            <a:chExt cx="10028250" cy="6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28301" cy="6350"/>
            </a:xfrm>
            <a:custGeom>
              <a:avLst/>
              <a:gdLst/>
              <a:ahLst/>
              <a:cxnLst/>
              <a:rect l="l" t="t" r="r" b="b"/>
              <a:pathLst>
                <a:path w="10028301" h="6350">
                  <a:moveTo>
                    <a:pt x="0" y="0"/>
                  </a:moveTo>
                  <a:lnTo>
                    <a:pt x="10028301" y="0"/>
                  </a:lnTo>
                  <a:lnTo>
                    <a:pt x="10028301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en-UA"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0" y="0"/>
            <a:ext cx="2655818" cy="10287000"/>
          </a:xfrm>
          <a:custGeom>
            <a:avLst/>
            <a:gdLst/>
            <a:ahLst/>
            <a:cxnLst/>
            <a:rect l="l" t="t" r="r" b="b"/>
            <a:pathLst>
              <a:path w="2655818" h="10287000">
                <a:moveTo>
                  <a:pt x="2655818" y="0"/>
                </a:moveTo>
                <a:lnTo>
                  <a:pt x="0" y="0"/>
                </a:lnTo>
                <a:lnTo>
                  <a:pt x="0" y="10287000"/>
                </a:lnTo>
                <a:lnTo>
                  <a:pt x="2655818" y="10287000"/>
                </a:lnTo>
                <a:lnTo>
                  <a:pt x="2655818" y="0"/>
                </a:lnTo>
                <a:close/>
              </a:path>
            </a:pathLst>
          </a:custGeom>
          <a:blipFill>
            <a:blip r:embed="rId12"/>
            <a:stretch>
              <a:fillRect l="-217783" t="-9790" b="-8042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3" name="Freeform 13"/>
          <p:cNvSpPr/>
          <p:nvPr/>
        </p:nvSpPr>
        <p:spPr>
          <a:xfrm>
            <a:off x="14547747" y="0"/>
            <a:ext cx="3740253" cy="10287000"/>
          </a:xfrm>
          <a:custGeom>
            <a:avLst/>
            <a:gdLst/>
            <a:ahLst/>
            <a:cxnLst/>
            <a:rect l="l" t="t" r="r" b="b"/>
            <a:pathLst>
              <a:path w="3740253" h="10287000">
                <a:moveTo>
                  <a:pt x="0" y="0"/>
                </a:moveTo>
                <a:lnTo>
                  <a:pt x="3740253" y="0"/>
                </a:lnTo>
                <a:lnTo>
                  <a:pt x="37402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7720" r="-83354" b="-4228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4" name="TextBox 14"/>
          <p:cNvSpPr txBox="1"/>
          <p:nvPr/>
        </p:nvSpPr>
        <p:spPr>
          <a:xfrm>
            <a:off x="4862936" y="4647257"/>
            <a:ext cx="2895576" cy="84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1800" spc="-5">
                <a:solidFill>
                  <a:srgbClr val="A6A6A6"/>
                </a:solidFill>
                <a:latin typeface="IBM Plex Sans"/>
                <a:ea typeface="IBM Plex Sans"/>
                <a:cs typeface="IBM Plex Sans"/>
                <a:sym typeface="IBM Plex Sans"/>
              </a:rPr>
              <a:t>Sent to general conference fund for aid for ISPs from </a:t>
            </a:r>
          </a:p>
          <a:p>
            <a:pPr algn="l">
              <a:lnSpc>
                <a:spcPts val="1908"/>
              </a:lnSpc>
            </a:pPr>
            <a:r>
              <a:rPr lang="en-US" sz="1800" spc="-5">
                <a:solidFill>
                  <a:srgbClr val="A6A6A6"/>
                </a:solidFill>
                <a:latin typeface="IBM Plex Sans"/>
                <a:ea typeface="IBM Plex Sans"/>
                <a:cs typeface="IBM Plex Sans"/>
                <a:sym typeface="IBM Plex Sans"/>
              </a:rPr>
              <a:t>frontline areas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62936" y="2795978"/>
            <a:ext cx="3577561" cy="8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-5">
                <a:solidFill>
                  <a:srgbClr val="A6A6A6"/>
                </a:solidFill>
                <a:latin typeface="IBM Plex Sans"/>
                <a:ea typeface="IBM Plex Sans"/>
                <a:cs typeface="IBM Plex Sans"/>
                <a:sym typeface="IBM Plex Sans"/>
              </a:rPr>
              <a:t>Free participation for visiting all conference official part and social events, hotel accommodation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77081" y="4647257"/>
            <a:ext cx="3097287" cy="84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1800" spc="-5">
                <a:solidFill>
                  <a:srgbClr val="A6A6A6"/>
                </a:solidFill>
                <a:latin typeface="IBM Plex Sans"/>
                <a:ea typeface="IBM Plex Sans"/>
                <a:cs typeface="IBM Plex Sans"/>
                <a:sym typeface="IBM Plex Sans"/>
              </a:rPr>
              <a:t>7 certificates from Canadian donor each of 6,5 km of fiber </a:t>
            </a:r>
          </a:p>
          <a:p>
            <a:pPr algn="l">
              <a:lnSpc>
                <a:spcPts val="1908"/>
              </a:lnSpc>
            </a:pPr>
            <a:r>
              <a:rPr lang="en-US" sz="1800" spc="-5">
                <a:solidFill>
                  <a:srgbClr val="A6A6A6"/>
                </a:solidFill>
                <a:latin typeface="IBM Plex Sans"/>
                <a:ea typeface="IBM Plex Sans"/>
                <a:cs typeface="IBM Plex Sans"/>
                <a:sym typeface="IBM Plex Sans"/>
              </a:rPr>
              <a:t>optic cable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77081" y="2795978"/>
            <a:ext cx="3685375" cy="8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-5">
                <a:solidFill>
                  <a:srgbClr val="A6A6A6"/>
                </a:solidFill>
                <a:latin typeface="IBM Plex Sans"/>
                <a:ea typeface="IBM Plex Sans"/>
                <a:cs typeface="IBM Plex Sans"/>
                <a:sym typeface="IBM Plex Sans"/>
              </a:rPr>
              <a:t>5 Grants of 2,500 EUR each from both General Sponsor and general conference fund for ISPs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20322" y="2543956"/>
            <a:ext cx="1178519" cy="141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-1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ISP</a:t>
            </a:r>
          </a:p>
          <a:p>
            <a:pPr algn="ctr">
              <a:lnSpc>
                <a:spcPts val="2088"/>
              </a:lnSpc>
            </a:pPr>
            <a:r>
              <a:rPr lang="en-US" sz="1800" spc="-50">
                <a:solidFill>
                  <a:srgbClr val="A6A6A6"/>
                </a:solidFill>
                <a:latin typeface="Open Sans"/>
                <a:ea typeface="Open Sans"/>
                <a:cs typeface="Open Sans"/>
                <a:sym typeface="Open Sans"/>
              </a:rPr>
              <a:t>FROM FRONTLINE</a:t>
            </a:r>
          </a:p>
          <a:p>
            <a:pPr algn="ctr">
              <a:lnSpc>
                <a:spcPts val="2448"/>
              </a:lnSpc>
            </a:pPr>
            <a:r>
              <a:rPr lang="en-US" sz="1800" spc="-50">
                <a:solidFill>
                  <a:srgbClr val="A6A6A6"/>
                </a:solidFill>
                <a:latin typeface="Open Sans"/>
                <a:ea typeface="Open Sans"/>
                <a:cs typeface="Open Sans"/>
                <a:sym typeface="Open Sans"/>
              </a:rPr>
              <a:t>AREAS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71329" y="4620406"/>
            <a:ext cx="1153287" cy="77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600" b="1" spc="-7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10% </a:t>
            </a:r>
          </a:p>
          <a:p>
            <a:pPr algn="just">
              <a:lnSpc>
                <a:spcPts val="3312"/>
              </a:lnSpc>
            </a:pPr>
            <a:r>
              <a:rPr lang="en-US" sz="1800" spc="-7">
                <a:solidFill>
                  <a:srgbClr val="A6A6A6"/>
                </a:solidFill>
                <a:latin typeface="IBM Plex Sans"/>
                <a:ea typeface="IBM Plex Sans"/>
                <a:cs typeface="IBM Plex Sans"/>
                <a:sym typeface="IBM Plex Sans"/>
              </a:rPr>
              <a:t>FROM ALL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86872" y="5501840"/>
            <a:ext cx="838676" cy="18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2"/>
              </a:lnSpc>
            </a:pPr>
            <a:r>
              <a:rPr lang="en-US" sz="1800" spc="-7">
                <a:solidFill>
                  <a:srgbClr val="A6A6A6"/>
                </a:solidFill>
                <a:latin typeface="IBM Plex Sans"/>
                <a:ea typeface="IBM Plex Sans"/>
                <a:cs typeface="IBM Plex Sans"/>
                <a:sym typeface="IBM Plex Sans"/>
              </a:rPr>
              <a:t>TICKETS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03404" y="1451248"/>
            <a:ext cx="9179862" cy="64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-14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MAIN GOALS: </a:t>
            </a:r>
            <a:r>
              <a:rPr lang="en-US" sz="3600" b="1" spc="-1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CHARITY AND AID FOR ISPs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50527" y="9307063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8147197" y="9186600"/>
            <a:ext cx="1913596" cy="335728"/>
            <a:chOff x="0" y="0"/>
            <a:chExt cx="1275728" cy="223812"/>
          </a:xfrm>
        </p:grpSpPr>
        <p:sp>
          <p:nvSpPr>
            <p:cNvPr id="24" name="Freeform 24"/>
            <p:cNvSpPr/>
            <p:nvPr/>
          </p:nvSpPr>
          <p:spPr>
            <a:xfrm>
              <a:off x="63500" y="63500"/>
              <a:ext cx="573532" cy="96774"/>
            </a:xfrm>
            <a:custGeom>
              <a:avLst/>
              <a:gdLst/>
              <a:ahLst/>
              <a:cxnLst/>
              <a:rect l="l" t="t" r="r" b="b"/>
              <a:pathLst>
                <a:path w="573532" h="96774">
                  <a:moveTo>
                    <a:pt x="0" y="96774"/>
                  </a:moveTo>
                  <a:lnTo>
                    <a:pt x="573532" y="96774"/>
                  </a:lnTo>
                  <a:lnTo>
                    <a:pt x="5735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638683" y="63500"/>
              <a:ext cx="573532" cy="96774"/>
            </a:xfrm>
            <a:custGeom>
              <a:avLst/>
              <a:gdLst/>
              <a:ahLst/>
              <a:cxnLst/>
              <a:rect l="l" t="t" r="r" b="b"/>
              <a:pathLst>
                <a:path w="573532" h="96774">
                  <a:moveTo>
                    <a:pt x="0" y="96774"/>
                  </a:moveTo>
                  <a:lnTo>
                    <a:pt x="573532" y="96774"/>
                  </a:lnTo>
                  <a:lnTo>
                    <a:pt x="5735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C0F"/>
            </a:solidFill>
          </p:spPr>
          <p:txBody>
            <a:bodyPr/>
            <a:lstStyle/>
            <a:p>
              <a:endParaRPr lang="en-UA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40466" y="408308"/>
            <a:ext cx="936217" cy="520937"/>
          </a:xfrm>
          <a:custGeom>
            <a:avLst/>
            <a:gdLst/>
            <a:ahLst/>
            <a:cxnLst/>
            <a:rect l="l" t="t" r="r" b="b"/>
            <a:pathLst>
              <a:path w="936217" h="520937">
                <a:moveTo>
                  <a:pt x="0" y="0"/>
                </a:moveTo>
                <a:lnTo>
                  <a:pt x="936217" y="0"/>
                </a:lnTo>
                <a:lnTo>
                  <a:pt x="936217" y="520937"/>
                </a:lnTo>
                <a:lnTo>
                  <a:pt x="0" y="520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273" t="-70900" r="-39763" b="-147264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14332779" y="7009276"/>
            <a:ext cx="2706624" cy="2702052"/>
          </a:xfrm>
          <a:custGeom>
            <a:avLst/>
            <a:gdLst/>
            <a:ahLst/>
            <a:cxnLst/>
            <a:rect l="l" t="t" r="r" b="b"/>
            <a:pathLst>
              <a:path w="2706624" h="2702052">
                <a:moveTo>
                  <a:pt x="0" y="0"/>
                </a:moveTo>
                <a:lnTo>
                  <a:pt x="2706624" y="0"/>
                </a:lnTo>
                <a:lnTo>
                  <a:pt x="2706624" y="2702052"/>
                </a:lnTo>
                <a:lnTo>
                  <a:pt x="0" y="2702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1818170" y="2864601"/>
            <a:ext cx="14651660" cy="3758513"/>
          </a:xfrm>
          <a:custGeom>
            <a:avLst/>
            <a:gdLst/>
            <a:ahLst/>
            <a:cxnLst/>
            <a:rect l="l" t="t" r="r" b="b"/>
            <a:pathLst>
              <a:path w="14651660" h="3758513">
                <a:moveTo>
                  <a:pt x="0" y="0"/>
                </a:moveTo>
                <a:lnTo>
                  <a:pt x="14651660" y="0"/>
                </a:lnTo>
                <a:lnTo>
                  <a:pt x="14651660" y="3758513"/>
                </a:lnTo>
                <a:lnTo>
                  <a:pt x="0" y="3758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424928" y="2864601"/>
            <a:ext cx="108056" cy="3874141"/>
            <a:chOff x="0" y="0"/>
            <a:chExt cx="72034" cy="25827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009" cy="2582799"/>
            </a:xfrm>
            <a:custGeom>
              <a:avLst/>
              <a:gdLst/>
              <a:ahLst/>
              <a:cxnLst/>
              <a:rect l="l" t="t" r="r" b="b"/>
              <a:pathLst>
                <a:path w="72009" h="2582799">
                  <a:moveTo>
                    <a:pt x="0" y="0"/>
                  </a:moveTo>
                  <a:lnTo>
                    <a:pt x="72009" y="0"/>
                  </a:lnTo>
                  <a:lnTo>
                    <a:pt x="72009" y="2582799"/>
                  </a:lnTo>
                  <a:lnTo>
                    <a:pt x="0" y="2582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031400" y="2864601"/>
            <a:ext cx="108056" cy="3874141"/>
            <a:chOff x="0" y="0"/>
            <a:chExt cx="72034" cy="25827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009" cy="2582799"/>
            </a:xfrm>
            <a:custGeom>
              <a:avLst/>
              <a:gdLst/>
              <a:ahLst/>
              <a:cxnLst/>
              <a:rect l="l" t="t" r="r" b="b"/>
              <a:pathLst>
                <a:path w="72009" h="2582799">
                  <a:moveTo>
                    <a:pt x="0" y="0"/>
                  </a:moveTo>
                  <a:lnTo>
                    <a:pt x="72009" y="0"/>
                  </a:lnTo>
                  <a:lnTo>
                    <a:pt x="72009" y="2582799"/>
                  </a:lnTo>
                  <a:lnTo>
                    <a:pt x="0" y="2582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676663" y="2799293"/>
            <a:ext cx="108056" cy="3874141"/>
            <a:chOff x="0" y="0"/>
            <a:chExt cx="72034" cy="25827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009" cy="2582799"/>
            </a:xfrm>
            <a:custGeom>
              <a:avLst/>
              <a:gdLst/>
              <a:ahLst/>
              <a:cxnLst/>
              <a:rect l="l" t="t" r="r" b="b"/>
              <a:pathLst>
                <a:path w="72009" h="2582799">
                  <a:moveTo>
                    <a:pt x="0" y="0"/>
                  </a:moveTo>
                  <a:lnTo>
                    <a:pt x="72009" y="0"/>
                  </a:lnTo>
                  <a:lnTo>
                    <a:pt x="72009" y="2582799"/>
                  </a:lnTo>
                  <a:lnTo>
                    <a:pt x="0" y="2582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283121" y="2799293"/>
            <a:ext cx="108056" cy="3874141"/>
            <a:chOff x="0" y="0"/>
            <a:chExt cx="72034" cy="25827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009" cy="2582799"/>
            </a:xfrm>
            <a:custGeom>
              <a:avLst/>
              <a:gdLst/>
              <a:ahLst/>
              <a:cxnLst/>
              <a:rect l="l" t="t" r="r" b="b"/>
              <a:pathLst>
                <a:path w="72009" h="2582799">
                  <a:moveTo>
                    <a:pt x="0" y="0"/>
                  </a:moveTo>
                  <a:lnTo>
                    <a:pt x="72009" y="0"/>
                  </a:lnTo>
                  <a:lnTo>
                    <a:pt x="72009" y="2582799"/>
                  </a:lnTo>
                  <a:lnTo>
                    <a:pt x="0" y="2582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917768" y="2799293"/>
            <a:ext cx="108056" cy="3874141"/>
            <a:chOff x="0" y="0"/>
            <a:chExt cx="72034" cy="25827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009" cy="2582799"/>
            </a:xfrm>
            <a:custGeom>
              <a:avLst/>
              <a:gdLst/>
              <a:ahLst/>
              <a:cxnLst/>
              <a:rect l="l" t="t" r="r" b="b"/>
              <a:pathLst>
                <a:path w="72009" h="2582799">
                  <a:moveTo>
                    <a:pt x="0" y="0"/>
                  </a:moveTo>
                  <a:lnTo>
                    <a:pt x="72009" y="0"/>
                  </a:lnTo>
                  <a:lnTo>
                    <a:pt x="72009" y="2582799"/>
                  </a:lnTo>
                  <a:lnTo>
                    <a:pt x="0" y="2582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683932" y="2799293"/>
            <a:ext cx="108056" cy="3874141"/>
            <a:chOff x="0" y="0"/>
            <a:chExt cx="72034" cy="25827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2009" cy="2582799"/>
            </a:xfrm>
            <a:custGeom>
              <a:avLst/>
              <a:gdLst/>
              <a:ahLst/>
              <a:cxnLst/>
              <a:rect l="l" t="t" r="r" b="b"/>
              <a:pathLst>
                <a:path w="72009" h="2582799">
                  <a:moveTo>
                    <a:pt x="0" y="0"/>
                  </a:moveTo>
                  <a:lnTo>
                    <a:pt x="72009" y="0"/>
                  </a:lnTo>
                  <a:lnTo>
                    <a:pt x="72009" y="2582799"/>
                  </a:lnTo>
                  <a:lnTo>
                    <a:pt x="0" y="2582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3290404" y="2799293"/>
            <a:ext cx="108056" cy="3874141"/>
            <a:chOff x="0" y="0"/>
            <a:chExt cx="72034" cy="258276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09" cy="2582799"/>
            </a:xfrm>
            <a:custGeom>
              <a:avLst/>
              <a:gdLst/>
              <a:ahLst/>
              <a:cxnLst/>
              <a:rect l="l" t="t" r="r" b="b"/>
              <a:pathLst>
                <a:path w="72009" h="2582799">
                  <a:moveTo>
                    <a:pt x="0" y="0"/>
                  </a:moveTo>
                  <a:lnTo>
                    <a:pt x="72009" y="0"/>
                  </a:lnTo>
                  <a:lnTo>
                    <a:pt x="72009" y="2582799"/>
                  </a:lnTo>
                  <a:lnTo>
                    <a:pt x="0" y="2582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4925051" y="2799293"/>
            <a:ext cx="108056" cy="3874141"/>
            <a:chOff x="0" y="0"/>
            <a:chExt cx="72034" cy="258276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2009" cy="2582799"/>
            </a:xfrm>
            <a:custGeom>
              <a:avLst/>
              <a:gdLst/>
              <a:ahLst/>
              <a:cxnLst/>
              <a:rect l="l" t="t" r="r" b="b"/>
              <a:pathLst>
                <a:path w="72009" h="2582799">
                  <a:moveTo>
                    <a:pt x="0" y="0"/>
                  </a:moveTo>
                  <a:lnTo>
                    <a:pt x="72009" y="0"/>
                  </a:lnTo>
                  <a:lnTo>
                    <a:pt x="72009" y="2582799"/>
                  </a:lnTo>
                  <a:lnTo>
                    <a:pt x="0" y="2582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A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873463" y="6933076"/>
            <a:ext cx="12240241" cy="100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6"/>
              </a:lnSpc>
            </a:pPr>
            <a:r>
              <a:rPr lang="en-US" sz="377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8 unique interviews </a:t>
            </a:r>
          </a:p>
          <a:p>
            <a:pPr algn="l">
              <a:lnSpc>
                <a:spcPts val="2643"/>
              </a:lnSpc>
            </a:pPr>
            <a:r>
              <a:rPr lang="en-US" sz="1887">
                <a:solidFill>
                  <a:srgbClr val="A6A6A6"/>
                </a:solidFill>
                <a:latin typeface="Inter"/>
                <a:ea typeface="Inter"/>
                <a:cs typeface="Inter"/>
                <a:sym typeface="Inter"/>
              </a:rPr>
              <a:t>wererecordedduringNOGUAwithISPsfromfrontline areas: Kherson, Symu, Donetsk, Dnipro and Kyiv regions.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49669" y="1451248"/>
            <a:ext cx="1048343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DOCUMENTING </a:t>
            </a:r>
            <a:r>
              <a:rPr lang="en-US" sz="36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OPERATORs’EXPERIENCE</a:t>
            </a:r>
          </a:p>
        </p:txBody>
      </p:sp>
      <p:sp>
        <p:nvSpPr>
          <p:cNvPr id="23" name="TextBox 23"/>
          <p:cNvSpPr txBox="1"/>
          <p:nvPr/>
        </p:nvSpPr>
        <p:spPr>
          <a:xfrm rot="5400000">
            <a:off x="16731718" y="7668668"/>
            <a:ext cx="1634004" cy="57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800" spc="451">
                <a:solidFill>
                  <a:srgbClr val="FFFFFF"/>
                </a:solidFill>
                <a:latin typeface="Open Dyslexic"/>
                <a:ea typeface="Open Dyslexic"/>
                <a:cs typeface="Open Dyslexic"/>
                <a:sym typeface="Open Dyslexic"/>
              </a:rPr>
              <a:t>watch video here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07927" y="9210870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8113615" y="8875142"/>
            <a:ext cx="1913596" cy="335728"/>
            <a:chOff x="0" y="0"/>
            <a:chExt cx="1275728" cy="223812"/>
          </a:xfrm>
        </p:grpSpPr>
        <p:sp>
          <p:nvSpPr>
            <p:cNvPr id="26" name="Freeform 26"/>
            <p:cNvSpPr/>
            <p:nvPr/>
          </p:nvSpPr>
          <p:spPr>
            <a:xfrm>
              <a:off x="63500" y="63500"/>
              <a:ext cx="573532" cy="96774"/>
            </a:xfrm>
            <a:custGeom>
              <a:avLst/>
              <a:gdLst/>
              <a:ahLst/>
              <a:cxnLst/>
              <a:rect l="l" t="t" r="r" b="b"/>
              <a:pathLst>
                <a:path w="573532" h="96774">
                  <a:moveTo>
                    <a:pt x="0" y="96774"/>
                  </a:moveTo>
                  <a:lnTo>
                    <a:pt x="573532" y="96774"/>
                  </a:lnTo>
                  <a:lnTo>
                    <a:pt x="5735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638683" y="63500"/>
              <a:ext cx="573532" cy="96774"/>
            </a:xfrm>
            <a:custGeom>
              <a:avLst/>
              <a:gdLst/>
              <a:ahLst/>
              <a:cxnLst/>
              <a:rect l="l" t="t" r="r" b="b"/>
              <a:pathLst>
                <a:path w="573532" h="96774">
                  <a:moveTo>
                    <a:pt x="0" y="96774"/>
                  </a:moveTo>
                  <a:lnTo>
                    <a:pt x="573532" y="96774"/>
                  </a:lnTo>
                  <a:lnTo>
                    <a:pt x="5735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C0F"/>
            </a:solidFill>
          </p:spPr>
          <p:txBody>
            <a:bodyPr/>
            <a:lstStyle/>
            <a:p>
              <a:endParaRPr lang="en-UA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2655818" cy="10287000"/>
          </a:xfrm>
          <a:custGeom>
            <a:avLst/>
            <a:gdLst/>
            <a:ahLst/>
            <a:cxnLst/>
            <a:rect l="l" t="t" r="r" b="b"/>
            <a:pathLst>
              <a:path w="2655818" h="10287000">
                <a:moveTo>
                  <a:pt x="2655818" y="0"/>
                </a:moveTo>
                <a:lnTo>
                  <a:pt x="0" y="0"/>
                </a:lnTo>
                <a:lnTo>
                  <a:pt x="0" y="10287000"/>
                </a:lnTo>
                <a:lnTo>
                  <a:pt x="2655818" y="10287000"/>
                </a:lnTo>
                <a:lnTo>
                  <a:pt x="2655818" y="0"/>
                </a:lnTo>
                <a:close/>
              </a:path>
            </a:pathLst>
          </a:custGeom>
          <a:blipFill>
            <a:blip r:embed="rId2"/>
            <a:stretch>
              <a:fillRect l="-217783" t="-9790" b="-80423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14690036" y="0"/>
            <a:ext cx="3597964" cy="10287000"/>
          </a:xfrm>
          <a:custGeom>
            <a:avLst/>
            <a:gdLst/>
            <a:ahLst/>
            <a:cxnLst/>
            <a:rect l="l" t="t" r="r" b="b"/>
            <a:pathLst>
              <a:path w="3597964" h="10287000">
                <a:moveTo>
                  <a:pt x="0" y="0"/>
                </a:moveTo>
                <a:lnTo>
                  <a:pt x="3597964" y="0"/>
                </a:lnTo>
                <a:lnTo>
                  <a:pt x="35979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20" r="-90607" b="-42280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8640466" y="408308"/>
            <a:ext cx="936217" cy="520937"/>
          </a:xfrm>
          <a:custGeom>
            <a:avLst/>
            <a:gdLst/>
            <a:ahLst/>
            <a:cxnLst/>
            <a:rect l="l" t="t" r="r" b="b"/>
            <a:pathLst>
              <a:path w="936217" h="520937">
                <a:moveTo>
                  <a:pt x="0" y="0"/>
                </a:moveTo>
                <a:lnTo>
                  <a:pt x="936217" y="0"/>
                </a:lnTo>
                <a:lnTo>
                  <a:pt x="936217" y="520937"/>
                </a:lnTo>
                <a:lnTo>
                  <a:pt x="0" y="520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273" t="-70900" r="-39763" b="-147264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5" name="Freeform 5"/>
          <p:cNvSpPr/>
          <p:nvPr/>
        </p:nvSpPr>
        <p:spPr>
          <a:xfrm>
            <a:off x="6851385" y="5918854"/>
            <a:ext cx="4585245" cy="3249435"/>
          </a:xfrm>
          <a:custGeom>
            <a:avLst/>
            <a:gdLst/>
            <a:ahLst/>
            <a:cxnLst/>
            <a:rect l="l" t="t" r="r" b="b"/>
            <a:pathLst>
              <a:path w="4585245" h="3249435">
                <a:moveTo>
                  <a:pt x="0" y="0"/>
                </a:moveTo>
                <a:lnTo>
                  <a:pt x="4585244" y="0"/>
                </a:lnTo>
                <a:lnTo>
                  <a:pt x="4585244" y="3249435"/>
                </a:lnTo>
                <a:lnTo>
                  <a:pt x="0" y="3249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6" name="Freeform 6"/>
          <p:cNvSpPr/>
          <p:nvPr/>
        </p:nvSpPr>
        <p:spPr>
          <a:xfrm>
            <a:off x="4481860" y="2889533"/>
            <a:ext cx="1775565" cy="865908"/>
          </a:xfrm>
          <a:custGeom>
            <a:avLst/>
            <a:gdLst/>
            <a:ahLst/>
            <a:cxnLst/>
            <a:rect l="l" t="t" r="r" b="b"/>
            <a:pathLst>
              <a:path w="1775565" h="865908">
                <a:moveTo>
                  <a:pt x="0" y="0"/>
                </a:moveTo>
                <a:lnTo>
                  <a:pt x="1775565" y="0"/>
                </a:lnTo>
                <a:lnTo>
                  <a:pt x="1775565" y="865908"/>
                </a:lnTo>
                <a:lnTo>
                  <a:pt x="0" y="865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7" name="Freeform 7"/>
          <p:cNvSpPr/>
          <p:nvPr/>
        </p:nvSpPr>
        <p:spPr>
          <a:xfrm>
            <a:off x="8850878" y="2777547"/>
            <a:ext cx="1280417" cy="1089865"/>
          </a:xfrm>
          <a:custGeom>
            <a:avLst/>
            <a:gdLst/>
            <a:ahLst/>
            <a:cxnLst/>
            <a:rect l="l" t="t" r="r" b="b"/>
            <a:pathLst>
              <a:path w="1280417" h="1089865">
                <a:moveTo>
                  <a:pt x="0" y="0"/>
                </a:moveTo>
                <a:lnTo>
                  <a:pt x="1280417" y="0"/>
                </a:lnTo>
                <a:lnTo>
                  <a:pt x="1280417" y="1089865"/>
                </a:lnTo>
                <a:lnTo>
                  <a:pt x="0" y="1089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8" name="Freeform 8"/>
          <p:cNvSpPr/>
          <p:nvPr/>
        </p:nvSpPr>
        <p:spPr>
          <a:xfrm>
            <a:off x="1931470" y="2889533"/>
            <a:ext cx="1837858" cy="865908"/>
          </a:xfrm>
          <a:custGeom>
            <a:avLst/>
            <a:gdLst/>
            <a:ahLst/>
            <a:cxnLst/>
            <a:rect l="l" t="t" r="r" b="b"/>
            <a:pathLst>
              <a:path w="1837858" h="865908">
                <a:moveTo>
                  <a:pt x="0" y="0"/>
                </a:moveTo>
                <a:lnTo>
                  <a:pt x="1837858" y="0"/>
                </a:lnTo>
                <a:lnTo>
                  <a:pt x="1837858" y="865908"/>
                </a:lnTo>
                <a:lnTo>
                  <a:pt x="0" y="8659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9" name="Freeform 9"/>
          <p:cNvSpPr/>
          <p:nvPr/>
        </p:nvSpPr>
        <p:spPr>
          <a:xfrm>
            <a:off x="10843812" y="3028621"/>
            <a:ext cx="1533234" cy="587731"/>
          </a:xfrm>
          <a:custGeom>
            <a:avLst/>
            <a:gdLst/>
            <a:ahLst/>
            <a:cxnLst/>
            <a:rect l="l" t="t" r="r" b="b"/>
            <a:pathLst>
              <a:path w="1533234" h="587731">
                <a:moveTo>
                  <a:pt x="0" y="0"/>
                </a:moveTo>
                <a:lnTo>
                  <a:pt x="1533235" y="0"/>
                </a:lnTo>
                <a:lnTo>
                  <a:pt x="1533235" y="587731"/>
                </a:lnTo>
                <a:lnTo>
                  <a:pt x="0" y="587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0" name="Freeform 10"/>
          <p:cNvSpPr/>
          <p:nvPr/>
        </p:nvSpPr>
        <p:spPr>
          <a:xfrm>
            <a:off x="12128844" y="7243205"/>
            <a:ext cx="733992" cy="897098"/>
          </a:xfrm>
          <a:custGeom>
            <a:avLst/>
            <a:gdLst/>
            <a:ahLst/>
            <a:cxnLst/>
            <a:rect l="l" t="t" r="r" b="b"/>
            <a:pathLst>
              <a:path w="733992" h="897098">
                <a:moveTo>
                  <a:pt x="0" y="0"/>
                </a:moveTo>
                <a:lnTo>
                  <a:pt x="733992" y="0"/>
                </a:lnTo>
                <a:lnTo>
                  <a:pt x="733992" y="897098"/>
                </a:lnTo>
                <a:lnTo>
                  <a:pt x="0" y="8970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1" name="Freeform 11"/>
          <p:cNvSpPr/>
          <p:nvPr/>
        </p:nvSpPr>
        <p:spPr>
          <a:xfrm>
            <a:off x="6969957" y="3017491"/>
            <a:ext cx="1168389" cy="610005"/>
          </a:xfrm>
          <a:custGeom>
            <a:avLst/>
            <a:gdLst/>
            <a:ahLst/>
            <a:cxnLst/>
            <a:rect l="l" t="t" r="r" b="b"/>
            <a:pathLst>
              <a:path w="1168389" h="610005">
                <a:moveTo>
                  <a:pt x="0" y="0"/>
                </a:moveTo>
                <a:lnTo>
                  <a:pt x="1168389" y="0"/>
                </a:lnTo>
                <a:lnTo>
                  <a:pt x="1168389" y="610005"/>
                </a:lnTo>
                <a:lnTo>
                  <a:pt x="0" y="610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2" name="Freeform 12"/>
          <p:cNvSpPr/>
          <p:nvPr/>
        </p:nvSpPr>
        <p:spPr>
          <a:xfrm>
            <a:off x="14745514" y="3008262"/>
            <a:ext cx="1604972" cy="628450"/>
          </a:xfrm>
          <a:custGeom>
            <a:avLst/>
            <a:gdLst/>
            <a:ahLst/>
            <a:cxnLst/>
            <a:rect l="l" t="t" r="r" b="b"/>
            <a:pathLst>
              <a:path w="1604972" h="628450">
                <a:moveTo>
                  <a:pt x="0" y="0"/>
                </a:moveTo>
                <a:lnTo>
                  <a:pt x="1604972" y="0"/>
                </a:lnTo>
                <a:lnTo>
                  <a:pt x="1604972" y="628450"/>
                </a:lnTo>
                <a:lnTo>
                  <a:pt x="0" y="628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3" name="Freeform 13"/>
          <p:cNvSpPr/>
          <p:nvPr/>
        </p:nvSpPr>
        <p:spPr>
          <a:xfrm>
            <a:off x="13089579" y="2902006"/>
            <a:ext cx="943389" cy="840977"/>
          </a:xfrm>
          <a:custGeom>
            <a:avLst/>
            <a:gdLst/>
            <a:ahLst/>
            <a:cxnLst/>
            <a:rect l="l" t="t" r="r" b="b"/>
            <a:pathLst>
              <a:path w="943389" h="840977">
                <a:moveTo>
                  <a:pt x="0" y="0"/>
                </a:moveTo>
                <a:lnTo>
                  <a:pt x="943389" y="0"/>
                </a:lnTo>
                <a:lnTo>
                  <a:pt x="943389" y="840976"/>
                </a:lnTo>
                <a:lnTo>
                  <a:pt x="0" y="8409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4" name="Freeform 14"/>
          <p:cNvSpPr/>
          <p:nvPr/>
        </p:nvSpPr>
        <p:spPr>
          <a:xfrm>
            <a:off x="5294147" y="4192367"/>
            <a:ext cx="1652392" cy="421196"/>
          </a:xfrm>
          <a:custGeom>
            <a:avLst/>
            <a:gdLst/>
            <a:ahLst/>
            <a:cxnLst/>
            <a:rect l="l" t="t" r="r" b="b"/>
            <a:pathLst>
              <a:path w="1652392" h="421196">
                <a:moveTo>
                  <a:pt x="0" y="0"/>
                </a:moveTo>
                <a:lnTo>
                  <a:pt x="1652393" y="0"/>
                </a:lnTo>
                <a:lnTo>
                  <a:pt x="1652393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5" name="Freeform 15"/>
          <p:cNvSpPr/>
          <p:nvPr/>
        </p:nvSpPr>
        <p:spPr>
          <a:xfrm>
            <a:off x="10529045" y="5009698"/>
            <a:ext cx="2541646" cy="947490"/>
          </a:xfrm>
          <a:custGeom>
            <a:avLst/>
            <a:gdLst/>
            <a:ahLst/>
            <a:cxnLst/>
            <a:rect l="l" t="t" r="r" b="b"/>
            <a:pathLst>
              <a:path w="2541646" h="947490">
                <a:moveTo>
                  <a:pt x="0" y="0"/>
                </a:moveTo>
                <a:lnTo>
                  <a:pt x="2541646" y="0"/>
                </a:lnTo>
                <a:lnTo>
                  <a:pt x="2541646" y="947489"/>
                </a:lnTo>
                <a:lnTo>
                  <a:pt x="0" y="9474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6" name="Freeform 16"/>
          <p:cNvSpPr/>
          <p:nvPr/>
        </p:nvSpPr>
        <p:spPr>
          <a:xfrm>
            <a:off x="5185548" y="6515657"/>
            <a:ext cx="1385645" cy="198596"/>
          </a:xfrm>
          <a:custGeom>
            <a:avLst/>
            <a:gdLst/>
            <a:ahLst/>
            <a:cxnLst/>
            <a:rect l="l" t="t" r="r" b="b"/>
            <a:pathLst>
              <a:path w="1385645" h="198596">
                <a:moveTo>
                  <a:pt x="0" y="0"/>
                </a:moveTo>
                <a:lnTo>
                  <a:pt x="1385645" y="0"/>
                </a:lnTo>
                <a:lnTo>
                  <a:pt x="1385645" y="198596"/>
                </a:lnTo>
                <a:lnTo>
                  <a:pt x="0" y="1985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7" name="Freeform 17"/>
          <p:cNvSpPr/>
          <p:nvPr/>
        </p:nvSpPr>
        <p:spPr>
          <a:xfrm>
            <a:off x="7859739" y="4208297"/>
            <a:ext cx="2173314" cy="389363"/>
          </a:xfrm>
          <a:custGeom>
            <a:avLst/>
            <a:gdLst/>
            <a:ahLst/>
            <a:cxnLst/>
            <a:rect l="l" t="t" r="r" b="b"/>
            <a:pathLst>
              <a:path w="2173314" h="389363">
                <a:moveTo>
                  <a:pt x="0" y="0"/>
                </a:moveTo>
                <a:lnTo>
                  <a:pt x="2173315" y="0"/>
                </a:lnTo>
                <a:lnTo>
                  <a:pt x="2173315" y="389363"/>
                </a:lnTo>
                <a:lnTo>
                  <a:pt x="0" y="3893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8" name="Freeform 18"/>
          <p:cNvSpPr/>
          <p:nvPr/>
        </p:nvSpPr>
        <p:spPr>
          <a:xfrm>
            <a:off x="2810508" y="4158634"/>
            <a:ext cx="1570453" cy="488661"/>
          </a:xfrm>
          <a:custGeom>
            <a:avLst/>
            <a:gdLst/>
            <a:ahLst/>
            <a:cxnLst/>
            <a:rect l="l" t="t" r="r" b="b"/>
            <a:pathLst>
              <a:path w="1570453" h="488661">
                <a:moveTo>
                  <a:pt x="0" y="0"/>
                </a:moveTo>
                <a:lnTo>
                  <a:pt x="1570454" y="0"/>
                </a:lnTo>
                <a:lnTo>
                  <a:pt x="1570454" y="488661"/>
                </a:lnTo>
                <a:lnTo>
                  <a:pt x="0" y="48866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9" name="Freeform 19"/>
          <p:cNvSpPr/>
          <p:nvPr/>
        </p:nvSpPr>
        <p:spPr>
          <a:xfrm>
            <a:off x="13454167" y="4929688"/>
            <a:ext cx="1511846" cy="1107524"/>
          </a:xfrm>
          <a:custGeom>
            <a:avLst/>
            <a:gdLst/>
            <a:ahLst/>
            <a:cxnLst/>
            <a:rect l="l" t="t" r="r" b="b"/>
            <a:pathLst>
              <a:path w="1511846" h="1107524">
                <a:moveTo>
                  <a:pt x="0" y="0"/>
                </a:moveTo>
                <a:lnTo>
                  <a:pt x="1511846" y="0"/>
                </a:lnTo>
                <a:lnTo>
                  <a:pt x="1511846" y="1107524"/>
                </a:lnTo>
                <a:lnTo>
                  <a:pt x="0" y="110752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20" name="Freeform 20"/>
          <p:cNvSpPr/>
          <p:nvPr/>
        </p:nvSpPr>
        <p:spPr>
          <a:xfrm>
            <a:off x="12683442" y="4072966"/>
            <a:ext cx="1885693" cy="659997"/>
          </a:xfrm>
          <a:custGeom>
            <a:avLst/>
            <a:gdLst/>
            <a:ahLst/>
            <a:cxnLst/>
            <a:rect l="l" t="t" r="r" b="b"/>
            <a:pathLst>
              <a:path w="1885693" h="659997">
                <a:moveTo>
                  <a:pt x="0" y="0"/>
                </a:moveTo>
                <a:lnTo>
                  <a:pt x="1885693" y="0"/>
                </a:lnTo>
                <a:lnTo>
                  <a:pt x="1885693" y="659997"/>
                </a:lnTo>
                <a:lnTo>
                  <a:pt x="0" y="65999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21" name="Freeform 21"/>
          <p:cNvSpPr/>
          <p:nvPr/>
        </p:nvSpPr>
        <p:spPr>
          <a:xfrm>
            <a:off x="10946254" y="3914946"/>
            <a:ext cx="824003" cy="976051"/>
          </a:xfrm>
          <a:custGeom>
            <a:avLst/>
            <a:gdLst/>
            <a:ahLst/>
            <a:cxnLst/>
            <a:rect l="l" t="t" r="r" b="b"/>
            <a:pathLst>
              <a:path w="824003" h="976051">
                <a:moveTo>
                  <a:pt x="0" y="0"/>
                </a:moveTo>
                <a:lnTo>
                  <a:pt x="824003" y="0"/>
                </a:lnTo>
                <a:lnTo>
                  <a:pt x="824003" y="976051"/>
                </a:lnTo>
                <a:lnTo>
                  <a:pt x="0" y="976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22" name="Freeform 22"/>
          <p:cNvSpPr/>
          <p:nvPr/>
        </p:nvSpPr>
        <p:spPr>
          <a:xfrm>
            <a:off x="5567182" y="5213866"/>
            <a:ext cx="2091590" cy="539153"/>
          </a:xfrm>
          <a:custGeom>
            <a:avLst/>
            <a:gdLst/>
            <a:ahLst/>
            <a:cxnLst/>
            <a:rect l="l" t="t" r="r" b="b"/>
            <a:pathLst>
              <a:path w="2091590" h="539153">
                <a:moveTo>
                  <a:pt x="0" y="0"/>
                </a:moveTo>
                <a:lnTo>
                  <a:pt x="2091590" y="0"/>
                </a:lnTo>
                <a:lnTo>
                  <a:pt x="2091590" y="539153"/>
                </a:lnTo>
                <a:lnTo>
                  <a:pt x="0" y="53915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23" name="Freeform 23"/>
          <p:cNvSpPr/>
          <p:nvPr/>
        </p:nvSpPr>
        <p:spPr>
          <a:xfrm>
            <a:off x="4077895" y="5034901"/>
            <a:ext cx="897098" cy="897098"/>
          </a:xfrm>
          <a:custGeom>
            <a:avLst/>
            <a:gdLst/>
            <a:ahLst/>
            <a:cxnLst/>
            <a:rect l="l" t="t" r="r" b="b"/>
            <a:pathLst>
              <a:path w="897098" h="897098">
                <a:moveTo>
                  <a:pt x="0" y="0"/>
                </a:moveTo>
                <a:lnTo>
                  <a:pt x="897098" y="0"/>
                </a:lnTo>
                <a:lnTo>
                  <a:pt x="897098" y="897098"/>
                </a:lnTo>
                <a:lnTo>
                  <a:pt x="0" y="89709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24" name="Freeform 24"/>
          <p:cNvSpPr/>
          <p:nvPr/>
        </p:nvSpPr>
        <p:spPr>
          <a:xfrm>
            <a:off x="11610437" y="6492726"/>
            <a:ext cx="2103191" cy="259947"/>
          </a:xfrm>
          <a:custGeom>
            <a:avLst/>
            <a:gdLst/>
            <a:ahLst/>
            <a:cxnLst/>
            <a:rect l="l" t="t" r="r" b="b"/>
            <a:pathLst>
              <a:path w="2103191" h="259947">
                <a:moveTo>
                  <a:pt x="0" y="0"/>
                </a:moveTo>
                <a:lnTo>
                  <a:pt x="2103191" y="0"/>
                </a:lnTo>
                <a:lnTo>
                  <a:pt x="2103191" y="259947"/>
                </a:lnTo>
                <a:lnTo>
                  <a:pt x="0" y="25994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25" name="Freeform 25"/>
          <p:cNvSpPr/>
          <p:nvPr/>
        </p:nvSpPr>
        <p:spPr>
          <a:xfrm>
            <a:off x="1484128" y="5328523"/>
            <a:ext cx="1837858" cy="355716"/>
          </a:xfrm>
          <a:custGeom>
            <a:avLst/>
            <a:gdLst/>
            <a:ahLst/>
            <a:cxnLst/>
            <a:rect l="l" t="t" r="r" b="b"/>
            <a:pathLst>
              <a:path w="1837858" h="355716">
                <a:moveTo>
                  <a:pt x="0" y="0"/>
                </a:moveTo>
                <a:lnTo>
                  <a:pt x="1837859" y="0"/>
                </a:lnTo>
                <a:lnTo>
                  <a:pt x="1837859" y="355716"/>
                </a:lnTo>
                <a:lnTo>
                  <a:pt x="0" y="35571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26" name="Freeform 26"/>
          <p:cNvSpPr/>
          <p:nvPr/>
        </p:nvSpPr>
        <p:spPr>
          <a:xfrm>
            <a:off x="2999232" y="6387084"/>
            <a:ext cx="1389888" cy="461772"/>
          </a:xfrm>
          <a:custGeom>
            <a:avLst/>
            <a:gdLst/>
            <a:ahLst/>
            <a:cxnLst/>
            <a:rect l="l" t="t" r="r" b="b"/>
            <a:pathLst>
              <a:path w="1389888" h="461772">
                <a:moveTo>
                  <a:pt x="0" y="0"/>
                </a:moveTo>
                <a:lnTo>
                  <a:pt x="1389888" y="0"/>
                </a:lnTo>
                <a:lnTo>
                  <a:pt x="1389888" y="461772"/>
                </a:lnTo>
                <a:lnTo>
                  <a:pt x="0" y="46177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27" name="Freeform 27"/>
          <p:cNvSpPr/>
          <p:nvPr/>
        </p:nvSpPr>
        <p:spPr>
          <a:xfrm>
            <a:off x="4005772" y="7450903"/>
            <a:ext cx="1720444" cy="481717"/>
          </a:xfrm>
          <a:custGeom>
            <a:avLst/>
            <a:gdLst/>
            <a:ahLst/>
            <a:cxnLst/>
            <a:rect l="l" t="t" r="r" b="b"/>
            <a:pathLst>
              <a:path w="1720444" h="481717">
                <a:moveTo>
                  <a:pt x="0" y="0"/>
                </a:moveTo>
                <a:lnTo>
                  <a:pt x="1720444" y="0"/>
                </a:lnTo>
                <a:lnTo>
                  <a:pt x="1720444" y="481717"/>
                </a:lnTo>
                <a:lnTo>
                  <a:pt x="0" y="48171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28" name="Freeform 28"/>
          <p:cNvSpPr/>
          <p:nvPr/>
        </p:nvSpPr>
        <p:spPr>
          <a:xfrm>
            <a:off x="14445063" y="6405101"/>
            <a:ext cx="943418" cy="838105"/>
          </a:xfrm>
          <a:custGeom>
            <a:avLst/>
            <a:gdLst/>
            <a:ahLst/>
            <a:cxnLst/>
            <a:rect l="l" t="t" r="r" b="b"/>
            <a:pathLst>
              <a:path w="943418" h="838105">
                <a:moveTo>
                  <a:pt x="0" y="0"/>
                </a:moveTo>
                <a:lnTo>
                  <a:pt x="943417" y="0"/>
                </a:lnTo>
                <a:lnTo>
                  <a:pt x="943417" y="838104"/>
                </a:lnTo>
                <a:lnTo>
                  <a:pt x="0" y="83810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29" name="Freeform 29"/>
          <p:cNvSpPr/>
          <p:nvPr/>
        </p:nvSpPr>
        <p:spPr>
          <a:xfrm>
            <a:off x="13591170" y="7452960"/>
            <a:ext cx="1325609" cy="687357"/>
          </a:xfrm>
          <a:custGeom>
            <a:avLst/>
            <a:gdLst/>
            <a:ahLst/>
            <a:cxnLst/>
            <a:rect l="l" t="t" r="r" b="b"/>
            <a:pathLst>
              <a:path w="1325609" h="687357">
                <a:moveTo>
                  <a:pt x="0" y="0"/>
                </a:moveTo>
                <a:lnTo>
                  <a:pt x="1325609" y="0"/>
                </a:lnTo>
                <a:lnTo>
                  <a:pt x="1325609" y="687357"/>
                </a:lnTo>
                <a:lnTo>
                  <a:pt x="0" y="68735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0" name="Freeform 30"/>
          <p:cNvSpPr/>
          <p:nvPr/>
        </p:nvSpPr>
        <p:spPr>
          <a:xfrm>
            <a:off x="2203704" y="7356348"/>
            <a:ext cx="772668" cy="736092"/>
          </a:xfrm>
          <a:custGeom>
            <a:avLst/>
            <a:gdLst/>
            <a:ahLst/>
            <a:cxnLst/>
            <a:rect l="l" t="t" r="r" b="b"/>
            <a:pathLst>
              <a:path w="772668" h="736092">
                <a:moveTo>
                  <a:pt x="0" y="0"/>
                </a:moveTo>
                <a:lnTo>
                  <a:pt x="772668" y="0"/>
                </a:lnTo>
                <a:lnTo>
                  <a:pt x="772668" y="736092"/>
                </a:lnTo>
                <a:lnTo>
                  <a:pt x="0" y="73609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1" name="Freeform 31"/>
          <p:cNvSpPr/>
          <p:nvPr/>
        </p:nvSpPr>
        <p:spPr>
          <a:xfrm>
            <a:off x="8558355" y="5130870"/>
            <a:ext cx="1534735" cy="655668"/>
          </a:xfrm>
          <a:custGeom>
            <a:avLst/>
            <a:gdLst/>
            <a:ahLst/>
            <a:cxnLst/>
            <a:rect l="l" t="t" r="r" b="b"/>
            <a:pathLst>
              <a:path w="1534735" h="655668">
                <a:moveTo>
                  <a:pt x="0" y="0"/>
                </a:moveTo>
                <a:lnTo>
                  <a:pt x="1534735" y="0"/>
                </a:lnTo>
                <a:lnTo>
                  <a:pt x="1534735" y="655668"/>
                </a:lnTo>
                <a:lnTo>
                  <a:pt x="0" y="65566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2" name="TextBox 32"/>
          <p:cNvSpPr txBox="1"/>
          <p:nvPr/>
        </p:nvSpPr>
        <p:spPr>
          <a:xfrm>
            <a:off x="7510753" y="1652416"/>
            <a:ext cx="363681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SUPPORTED BY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42105" y="9281555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8187202" y="9014855"/>
            <a:ext cx="1913596" cy="335728"/>
            <a:chOff x="0" y="0"/>
            <a:chExt cx="1275728" cy="223812"/>
          </a:xfrm>
        </p:grpSpPr>
        <p:sp>
          <p:nvSpPr>
            <p:cNvPr id="35" name="Freeform 35"/>
            <p:cNvSpPr/>
            <p:nvPr/>
          </p:nvSpPr>
          <p:spPr>
            <a:xfrm>
              <a:off x="63500" y="63500"/>
              <a:ext cx="573532" cy="96774"/>
            </a:xfrm>
            <a:custGeom>
              <a:avLst/>
              <a:gdLst/>
              <a:ahLst/>
              <a:cxnLst/>
              <a:rect l="l" t="t" r="r" b="b"/>
              <a:pathLst>
                <a:path w="573532" h="96774">
                  <a:moveTo>
                    <a:pt x="0" y="96774"/>
                  </a:moveTo>
                  <a:lnTo>
                    <a:pt x="573532" y="96774"/>
                  </a:lnTo>
                  <a:lnTo>
                    <a:pt x="5735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638683" y="63500"/>
              <a:ext cx="573532" cy="96774"/>
            </a:xfrm>
            <a:custGeom>
              <a:avLst/>
              <a:gdLst/>
              <a:ahLst/>
              <a:cxnLst/>
              <a:rect l="l" t="t" r="r" b="b"/>
              <a:pathLst>
                <a:path w="573532" h="96774">
                  <a:moveTo>
                    <a:pt x="0" y="96774"/>
                  </a:moveTo>
                  <a:lnTo>
                    <a:pt x="573532" y="96774"/>
                  </a:lnTo>
                  <a:lnTo>
                    <a:pt x="5735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C0F"/>
            </a:solidFill>
          </p:spPr>
          <p:txBody>
            <a:bodyPr/>
            <a:lstStyle/>
            <a:p>
              <a:endParaRPr lang="en-UA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82130" y="-2400300"/>
            <a:ext cx="24621263" cy="12949761"/>
          </a:xfrm>
          <a:custGeom>
            <a:avLst/>
            <a:gdLst/>
            <a:ahLst/>
            <a:cxnLst/>
            <a:rect l="l" t="t" r="r" b="b"/>
            <a:pathLst>
              <a:path w="24621263" h="24620663">
                <a:moveTo>
                  <a:pt x="0" y="0"/>
                </a:moveTo>
                <a:lnTo>
                  <a:pt x="24621263" y="0"/>
                </a:lnTo>
                <a:lnTo>
                  <a:pt x="24621263" y="24620663"/>
                </a:lnTo>
                <a:lnTo>
                  <a:pt x="0" y="24620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124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3" name="Freeform 3"/>
          <p:cNvSpPr/>
          <p:nvPr/>
        </p:nvSpPr>
        <p:spPr>
          <a:xfrm>
            <a:off x="2494026" y="4830149"/>
            <a:ext cx="2404872" cy="2404872"/>
          </a:xfrm>
          <a:custGeom>
            <a:avLst/>
            <a:gdLst/>
            <a:ahLst/>
            <a:cxnLst/>
            <a:rect l="l" t="t" r="r" b="b"/>
            <a:pathLst>
              <a:path w="2404872" h="2404872">
                <a:moveTo>
                  <a:pt x="0" y="0"/>
                </a:moveTo>
                <a:lnTo>
                  <a:pt x="2404872" y="0"/>
                </a:lnTo>
                <a:lnTo>
                  <a:pt x="2404872" y="2404872"/>
                </a:lnTo>
                <a:lnTo>
                  <a:pt x="0" y="2404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5228082" y="4830149"/>
            <a:ext cx="2377440" cy="2377440"/>
          </a:xfrm>
          <a:custGeom>
            <a:avLst/>
            <a:gdLst/>
            <a:ahLst/>
            <a:cxnLst/>
            <a:rect l="l" t="t" r="r" b="b"/>
            <a:pathLst>
              <a:path w="2377440" h="2377440">
                <a:moveTo>
                  <a:pt x="0" y="0"/>
                </a:moveTo>
                <a:lnTo>
                  <a:pt x="2377440" y="0"/>
                </a:lnTo>
                <a:lnTo>
                  <a:pt x="237744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5" name="Freeform 5"/>
          <p:cNvSpPr/>
          <p:nvPr/>
        </p:nvSpPr>
        <p:spPr>
          <a:xfrm>
            <a:off x="10677906" y="4830149"/>
            <a:ext cx="2404872" cy="2404872"/>
          </a:xfrm>
          <a:custGeom>
            <a:avLst/>
            <a:gdLst/>
            <a:ahLst/>
            <a:cxnLst/>
            <a:rect l="l" t="t" r="r" b="b"/>
            <a:pathLst>
              <a:path w="2404872" h="2404872">
                <a:moveTo>
                  <a:pt x="0" y="0"/>
                </a:moveTo>
                <a:lnTo>
                  <a:pt x="2404872" y="0"/>
                </a:lnTo>
                <a:lnTo>
                  <a:pt x="2404872" y="2404872"/>
                </a:lnTo>
                <a:lnTo>
                  <a:pt x="0" y="2404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6" name="Freeform 6"/>
          <p:cNvSpPr/>
          <p:nvPr/>
        </p:nvSpPr>
        <p:spPr>
          <a:xfrm>
            <a:off x="13416534" y="4830149"/>
            <a:ext cx="2377440" cy="2377440"/>
          </a:xfrm>
          <a:custGeom>
            <a:avLst/>
            <a:gdLst/>
            <a:ahLst/>
            <a:cxnLst/>
            <a:rect l="l" t="t" r="r" b="b"/>
            <a:pathLst>
              <a:path w="2377440" h="2377440">
                <a:moveTo>
                  <a:pt x="0" y="0"/>
                </a:moveTo>
                <a:lnTo>
                  <a:pt x="2377440" y="0"/>
                </a:lnTo>
                <a:lnTo>
                  <a:pt x="237744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7" name="Freeform 7"/>
          <p:cNvSpPr/>
          <p:nvPr/>
        </p:nvSpPr>
        <p:spPr>
          <a:xfrm>
            <a:off x="7939278" y="4830149"/>
            <a:ext cx="2404872" cy="2404872"/>
          </a:xfrm>
          <a:custGeom>
            <a:avLst/>
            <a:gdLst/>
            <a:ahLst/>
            <a:cxnLst/>
            <a:rect l="l" t="t" r="r" b="b"/>
            <a:pathLst>
              <a:path w="2404872" h="2404872">
                <a:moveTo>
                  <a:pt x="0" y="0"/>
                </a:moveTo>
                <a:lnTo>
                  <a:pt x="2404872" y="0"/>
                </a:lnTo>
                <a:lnTo>
                  <a:pt x="2404872" y="2404872"/>
                </a:lnTo>
                <a:lnTo>
                  <a:pt x="0" y="24048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8" name="Freeform 8"/>
          <p:cNvSpPr/>
          <p:nvPr/>
        </p:nvSpPr>
        <p:spPr>
          <a:xfrm>
            <a:off x="8640466" y="665469"/>
            <a:ext cx="936217" cy="520937"/>
          </a:xfrm>
          <a:custGeom>
            <a:avLst/>
            <a:gdLst/>
            <a:ahLst/>
            <a:cxnLst/>
            <a:rect l="l" t="t" r="r" b="b"/>
            <a:pathLst>
              <a:path w="936217" h="520937">
                <a:moveTo>
                  <a:pt x="0" y="0"/>
                </a:moveTo>
                <a:lnTo>
                  <a:pt x="936217" y="0"/>
                </a:lnTo>
                <a:lnTo>
                  <a:pt x="936217" y="520936"/>
                </a:lnTo>
                <a:lnTo>
                  <a:pt x="0" y="5209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273" t="-70900" r="-39763" b="-147264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9" name="TextBox 9"/>
          <p:cNvSpPr txBox="1"/>
          <p:nvPr/>
        </p:nvSpPr>
        <p:spPr>
          <a:xfrm>
            <a:off x="4353903" y="4048081"/>
            <a:ext cx="9509342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DABC0F"/>
                </a:solidFill>
                <a:latin typeface="Inter"/>
                <a:ea typeface="Inter"/>
                <a:cs typeface="Inter"/>
                <a:sym typeface="Inter"/>
              </a:rPr>
              <a:t>THANKS EVERYONE FOR YOUR SUPPORT!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02161" y="9004054"/>
            <a:ext cx="3365671" cy="70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44"/>
              </a:lnSpc>
            </a:pPr>
            <a:r>
              <a:rPr lang="en-US" sz="2400" spc="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www.nogua.com.ua </a:t>
            </a:r>
            <a:r>
              <a:rPr lang="en-US" sz="2400" spc="7">
                <a:solidFill>
                  <a:srgbClr val="A6A6A6"/>
                </a:solidFill>
                <a:latin typeface="Inter"/>
                <a:ea typeface="Inter"/>
                <a:cs typeface="Inter"/>
                <a:sym typeface="Inter"/>
              </a:rPr>
              <a:t>org@nogua.com.ua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32109" y="1371556"/>
            <a:ext cx="6823781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RESILIENCE IS UKRAINE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31937" y="7183483"/>
            <a:ext cx="11224125" cy="168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68"/>
              </a:lnSpc>
            </a:pPr>
            <a:r>
              <a:rPr lang="en-US" sz="9834" b="1" spc="354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QUESTIONS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350043" y="2932298"/>
            <a:ext cx="938074" cy="0"/>
          </a:xfrm>
          <a:prstGeom prst="line">
            <a:avLst/>
          </a:prstGeom>
          <a:ln w="28575" cap="flat">
            <a:solidFill>
              <a:srgbClr val="FBD8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12073643" y="0"/>
            <a:ext cx="6214357" cy="10287000"/>
          </a:xfrm>
          <a:custGeom>
            <a:avLst/>
            <a:gdLst/>
            <a:ahLst/>
            <a:cxnLst/>
            <a:rect l="l" t="t" r="r" b="b"/>
            <a:pathLst>
              <a:path w="6214357" h="10598396">
                <a:moveTo>
                  <a:pt x="0" y="0"/>
                </a:moveTo>
                <a:lnTo>
                  <a:pt x="6214357" y="0"/>
                </a:lnTo>
                <a:lnTo>
                  <a:pt x="6214357" y="10598396"/>
                </a:lnTo>
                <a:lnTo>
                  <a:pt x="0" y="10598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" b="1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4" name="Freeform 4"/>
          <p:cNvSpPr/>
          <p:nvPr/>
        </p:nvSpPr>
        <p:spPr>
          <a:xfrm>
            <a:off x="12978095" y="3520295"/>
            <a:ext cx="5111553" cy="4114800"/>
          </a:xfrm>
          <a:custGeom>
            <a:avLst/>
            <a:gdLst/>
            <a:ahLst/>
            <a:cxnLst/>
            <a:rect l="l" t="t" r="r" b="b"/>
            <a:pathLst>
              <a:path w="5111553" h="4114800">
                <a:moveTo>
                  <a:pt x="0" y="0"/>
                </a:moveTo>
                <a:lnTo>
                  <a:pt x="5111553" y="0"/>
                </a:lnTo>
                <a:lnTo>
                  <a:pt x="51115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5" name="Freeform 5"/>
          <p:cNvSpPr/>
          <p:nvPr/>
        </p:nvSpPr>
        <p:spPr>
          <a:xfrm rot="1449514">
            <a:off x="15266661" y="736383"/>
            <a:ext cx="1635261" cy="2198670"/>
          </a:xfrm>
          <a:custGeom>
            <a:avLst/>
            <a:gdLst/>
            <a:ahLst/>
            <a:cxnLst/>
            <a:rect l="l" t="t" r="r" b="b"/>
            <a:pathLst>
              <a:path w="1635261" h="2198670">
                <a:moveTo>
                  <a:pt x="0" y="0"/>
                </a:moveTo>
                <a:lnTo>
                  <a:pt x="1635261" y="0"/>
                </a:lnTo>
                <a:lnTo>
                  <a:pt x="1635261" y="2198670"/>
                </a:lnTo>
                <a:lnTo>
                  <a:pt x="0" y="219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6" name="TextBox 6"/>
          <p:cNvSpPr txBox="1"/>
          <p:nvPr/>
        </p:nvSpPr>
        <p:spPr>
          <a:xfrm>
            <a:off x="1167433" y="560705"/>
            <a:ext cx="9717606" cy="127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2"/>
              </a:lnSpc>
            </a:pPr>
            <a:r>
              <a:rPr lang="en-US" sz="4341" b="1" spc="416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The main challenges </a:t>
            </a:r>
          </a:p>
          <a:p>
            <a:pPr algn="l">
              <a:lnSpc>
                <a:spcPts val="4992"/>
              </a:lnSpc>
            </a:pPr>
            <a:r>
              <a:rPr lang="en-US" sz="4341" b="1" spc="416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ISPs face every day: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705879"/>
            <a:ext cx="8560891" cy="474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5090" lvl="1" indent="-327545" algn="l">
              <a:lnSpc>
                <a:spcPts val="5461"/>
              </a:lnSpc>
              <a:buFont typeface="Arial"/>
              <a:buChar char="•"/>
            </a:pPr>
            <a:r>
              <a:rPr lang="en-US" sz="3034" spc="12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MISSILE</a:t>
            </a:r>
            <a:r>
              <a:rPr lang="en-US" sz="3034" b="1" spc="12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ATTACKS</a:t>
            </a:r>
          </a:p>
          <a:p>
            <a:pPr marL="655090" lvl="1" indent="-327545" algn="l">
              <a:lnSpc>
                <a:spcPts val="5461"/>
              </a:lnSpc>
              <a:buFont typeface="Arial"/>
              <a:buChar char="•"/>
            </a:pPr>
            <a:r>
              <a:rPr lang="en-US" sz="3034" b="1" spc="12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DANGEROUS WORKING CONDITIONS</a:t>
            </a:r>
          </a:p>
          <a:p>
            <a:pPr marL="655090" lvl="1" indent="-327545" algn="l">
              <a:lnSpc>
                <a:spcPts val="5461"/>
              </a:lnSpc>
              <a:buFont typeface="Arial"/>
              <a:buChar char="•"/>
            </a:pPr>
            <a:r>
              <a:rPr lang="en-US" sz="3034" b="1" spc="12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BLACKOUTS</a:t>
            </a:r>
          </a:p>
          <a:p>
            <a:pPr marL="655090" lvl="1" indent="-327545" algn="l">
              <a:lnSpc>
                <a:spcPts val="5461"/>
              </a:lnSpc>
              <a:buFont typeface="Arial"/>
              <a:buChar char="•"/>
            </a:pPr>
            <a:r>
              <a:rPr lang="en-US" sz="3034" b="1" spc="12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DESTROYED INFRASTRUCTURE</a:t>
            </a:r>
          </a:p>
          <a:p>
            <a:pPr marL="655090" lvl="1" indent="-327545" algn="l">
              <a:lnSpc>
                <a:spcPts val="5461"/>
              </a:lnSpc>
              <a:buFont typeface="Arial"/>
              <a:buChar char="•"/>
            </a:pPr>
            <a:r>
              <a:rPr lang="en-US" sz="3034" b="1" spc="12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CYBER ATTACKS</a:t>
            </a:r>
          </a:p>
          <a:p>
            <a:pPr marL="655090" lvl="1" indent="-327545" algn="l">
              <a:lnSpc>
                <a:spcPts val="5461"/>
              </a:lnSpc>
              <a:buFont typeface="Arial"/>
              <a:buChar char="•"/>
            </a:pPr>
            <a:r>
              <a:rPr lang="en-US" sz="3034" b="1" spc="12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MOBILIZATION OF EMPLOYEES</a:t>
            </a:r>
          </a:p>
          <a:p>
            <a:pPr marL="655090" lvl="1" indent="-327545" algn="l">
              <a:lnSpc>
                <a:spcPts val="5461"/>
              </a:lnSpc>
              <a:buFont typeface="Arial"/>
              <a:buChar char="•"/>
            </a:pPr>
            <a:r>
              <a:rPr lang="en-US" sz="3034" b="1" spc="12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THEFT OF  UA RESOURCES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86707" y="8920530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85488" cy="10287000"/>
          </a:xfrm>
          <a:custGeom>
            <a:avLst/>
            <a:gdLst/>
            <a:ahLst/>
            <a:cxnLst/>
            <a:rect l="l" t="t" r="r" b="b"/>
            <a:pathLst>
              <a:path w="16285488" h="10287000">
                <a:moveTo>
                  <a:pt x="0" y="0"/>
                </a:moveTo>
                <a:lnTo>
                  <a:pt x="16285488" y="0"/>
                </a:lnTo>
                <a:lnTo>
                  <a:pt x="162854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" b="-32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0" y="58837"/>
            <a:ext cx="18195204" cy="10228163"/>
          </a:xfrm>
          <a:custGeom>
            <a:avLst/>
            <a:gdLst/>
            <a:ahLst/>
            <a:cxnLst/>
            <a:rect l="l" t="t" r="r" b="b"/>
            <a:pathLst>
              <a:path w="18195204" h="10228163">
                <a:moveTo>
                  <a:pt x="0" y="0"/>
                </a:moveTo>
                <a:lnTo>
                  <a:pt x="18195204" y="0"/>
                </a:lnTo>
                <a:lnTo>
                  <a:pt x="18195204" y="10228163"/>
                </a:lnTo>
                <a:lnTo>
                  <a:pt x="0" y="10228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TextBox 4"/>
          <p:cNvSpPr txBox="1"/>
          <p:nvPr/>
        </p:nvSpPr>
        <p:spPr>
          <a:xfrm>
            <a:off x="14942291" y="8953500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95923" y="4215626"/>
            <a:ext cx="7790104" cy="334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en-US" sz="2128" b="1" u="sng" spc="85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WHO HOLDS THE MOST POWER?</a:t>
            </a:r>
          </a:p>
          <a:p>
            <a:pPr algn="ctr">
              <a:lnSpc>
                <a:spcPts val="3832"/>
              </a:lnSpc>
            </a:pPr>
            <a:endParaRPr lang="en-US" sz="2128" b="1" u="sng" spc="85">
              <a:solidFill>
                <a:srgbClr val="FFFFFF"/>
              </a:solidFill>
              <a:latin typeface="Montserrat Semi-Bold Bold"/>
              <a:ea typeface="Montserrat Semi-Bold Bold"/>
              <a:cs typeface="Montserrat Semi-Bold Bold"/>
              <a:sym typeface="Montserrat Semi-Bold Bold"/>
            </a:endParaRPr>
          </a:p>
          <a:p>
            <a:pPr algn="just">
              <a:lnSpc>
                <a:spcPts val="3832"/>
              </a:lnSpc>
            </a:pPr>
            <a:r>
              <a:rPr lang="en-US" sz="2128" b="1" spc="85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• </a:t>
            </a:r>
            <a:r>
              <a:rPr lang="en-US" sz="2128" b="1" spc="85">
                <a:solidFill>
                  <a:srgbClr val="38B6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Wikipedia</a:t>
            </a:r>
            <a:r>
              <a:rPr lang="en-US" sz="2128" b="1" spc="85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: </a:t>
            </a:r>
            <a:r>
              <a:rPr lang="en-US" sz="2128" spc="85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“I know everything.”</a:t>
            </a:r>
          </a:p>
          <a:p>
            <a:pPr algn="just">
              <a:lnSpc>
                <a:spcPts val="3832"/>
              </a:lnSpc>
            </a:pPr>
            <a:r>
              <a:rPr lang="en-US" sz="2128" b="1" spc="85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• </a:t>
            </a:r>
            <a:r>
              <a:rPr lang="en-US" sz="2128" b="1" spc="85">
                <a:solidFill>
                  <a:srgbClr val="38B6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Google</a:t>
            </a:r>
            <a:r>
              <a:rPr lang="en-US" sz="2128" b="1" spc="85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:</a:t>
            </a:r>
            <a:r>
              <a:rPr lang="en-US" sz="2128" spc="85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“I can find anything and anyone.”</a:t>
            </a:r>
          </a:p>
          <a:p>
            <a:pPr algn="just">
              <a:lnSpc>
                <a:spcPts val="3832"/>
              </a:lnSpc>
            </a:pPr>
            <a:r>
              <a:rPr lang="en-US" sz="2128" b="1" spc="85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• </a:t>
            </a:r>
            <a:r>
              <a:rPr lang="en-US" sz="2128" b="1" spc="85">
                <a:solidFill>
                  <a:srgbClr val="38B6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Social media</a:t>
            </a:r>
            <a:r>
              <a:rPr lang="en-US" sz="2128" b="1" spc="85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: </a:t>
            </a:r>
            <a:r>
              <a:rPr lang="en-US" sz="2128" spc="85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“I know everyone.”</a:t>
            </a:r>
          </a:p>
          <a:p>
            <a:pPr algn="just">
              <a:lnSpc>
                <a:spcPts val="3832"/>
              </a:lnSpc>
              <a:spcBef>
                <a:spcPct val="0"/>
              </a:spcBef>
            </a:pPr>
            <a:r>
              <a:rPr lang="en-US" sz="2128" spc="85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• </a:t>
            </a:r>
            <a:r>
              <a:rPr lang="en-US" sz="2128" b="1" spc="85">
                <a:solidFill>
                  <a:srgbClr val="38B6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The INTERNET</a:t>
            </a:r>
            <a:r>
              <a:rPr lang="en-US" sz="2128" b="1" spc="85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: </a:t>
            </a:r>
            <a:r>
              <a:rPr lang="en-US" sz="2128" b="1" spc="85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“WITHOUT ME, YOU'RE NOTHING.”</a:t>
            </a:r>
          </a:p>
          <a:p>
            <a:pPr algn="just">
              <a:lnSpc>
                <a:spcPts val="3832"/>
              </a:lnSpc>
              <a:spcBef>
                <a:spcPct val="0"/>
              </a:spcBef>
            </a:pPr>
            <a:r>
              <a:rPr lang="en-US" sz="2128" b="1" spc="85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• </a:t>
            </a:r>
            <a:r>
              <a:rPr lang="en-US" sz="2128" b="1" spc="85">
                <a:solidFill>
                  <a:srgbClr val="38B6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ELECTRICITY</a:t>
            </a:r>
            <a:r>
              <a:rPr lang="en-US" sz="2128" b="1" spc="85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: </a:t>
            </a:r>
            <a:r>
              <a:rPr lang="en-US" sz="2128" b="1" spc="85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[LAUGHS] “NICE TRY”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886435" cy="10287000"/>
          </a:xfrm>
          <a:custGeom>
            <a:avLst/>
            <a:gdLst/>
            <a:ahLst/>
            <a:cxnLst/>
            <a:rect l="l" t="t" r="r" b="b"/>
            <a:pathLst>
              <a:path w="12886435" h="10287000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4" b="-264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12886435" y="0"/>
            <a:ext cx="5401565" cy="10287000"/>
          </a:xfrm>
          <a:custGeom>
            <a:avLst/>
            <a:gdLst/>
            <a:ahLst/>
            <a:cxnLst/>
            <a:rect l="l" t="t" r="r" b="b"/>
            <a:pathLst>
              <a:path w="5401565" h="10287000">
                <a:moveTo>
                  <a:pt x="0" y="0"/>
                </a:moveTo>
                <a:lnTo>
                  <a:pt x="5401565" y="0"/>
                </a:lnTo>
                <a:lnTo>
                  <a:pt x="54015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" b="-8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883963" cy="10287000"/>
          </a:xfrm>
          <a:custGeom>
            <a:avLst/>
            <a:gdLst/>
            <a:ahLst/>
            <a:cxnLst/>
            <a:rect l="l" t="t" r="r" b="b"/>
            <a:pathLst>
              <a:path w="6627928" h="10287000">
                <a:moveTo>
                  <a:pt x="0" y="0"/>
                </a:moveTo>
                <a:lnTo>
                  <a:pt x="6627928" y="0"/>
                </a:lnTo>
                <a:lnTo>
                  <a:pt x="66279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708" t="1111" r="-6704" b="-1111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5" name="Freeform 5"/>
          <p:cNvSpPr/>
          <p:nvPr/>
        </p:nvSpPr>
        <p:spPr>
          <a:xfrm>
            <a:off x="13414198" y="811602"/>
            <a:ext cx="4346039" cy="4673160"/>
          </a:xfrm>
          <a:custGeom>
            <a:avLst/>
            <a:gdLst/>
            <a:ahLst/>
            <a:cxnLst/>
            <a:rect l="l" t="t" r="r" b="b"/>
            <a:pathLst>
              <a:path w="4346039" h="4673160">
                <a:moveTo>
                  <a:pt x="0" y="0"/>
                </a:moveTo>
                <a:lnTo>
                  <a:pt x="4346039" y="0"/>
                </a:lnTo>
                <a:lnTo>
                  <a:pt x="4346039" y="4673160"/>
                </a:lnTo>
                <a:lnTo>
                  <a:pt x="0" y="46731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6" name="TextBox 6"/>
          <p:cNvSpPr txBox="1"/>
          <p:nvPr/>
        </p:nvSpPr>
        <p:spPr>
          <a:xfrm>
            <a:off x="14782800" y="9025818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sp>
        <p:nvSpPr>
          <p:cNvPr id="7" name="Freeform 7"/>
          <p:cNvSpPr/>
          <p:nvPr/>
        </p:nvSpPr>
        <p:spPr>
          <a:xfrm>
            <a:off x="2075751" y="1531227"/>
            <a:ext cx="10810684" cy="6115975"/>
          </a:xfrm>
          <a:custGeom>
            <a:avLst/>
            <a:gdLst/>
            <a:ahLst/>
            <a:cxnLst/>
            <a:rect l="l" t="t" r="r" b="b"/>
            <a:pathLst>
              <a:path w="10810684" h="6115975">
                <a:moveTo>
                  <a:pt x="0" y="0"/>
                </a:moveTo>
                <a:lnTo>
                  <a:pt x="10810684" y="0"/>
                </a:lnTo>
                <a:lnTo>
                  <a:pt x="10810684" y="6115975"/>
                </a:lnTo>
                <a:lnTo>
                  <a:pt x="0" y="61159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0"/>
            <a:ext cx="13230868" cy="10287000"/>
          </a:xfrm>
          <a:custGeom>
            <a:avLst/>
            <a:gdLst/>
            <a:ahLst/>
            <a:cxnLst/>
            <a:rect l="l" t="t" r="r" b="b"/>
            <a:pathLst>
              <a:path w="13230868" h="10287000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4778730" y="0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5"/>
                </a:lnTo>
                <a:lnTo>
                  <a:pt x="0" y="5827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868093" cy="5827635"/>
          </a:xfrm>
          <a:custGeom>
            <a:avLst/>
            <a:gdLst/>
            <a:ahLst/>
            <a:cxnLst/>
            <a:rect l="l" t="t" r="r" b="b"/>
            <a:pathLst>
              <a:path w="3868093" h="5827635">
                <a:moveTo>
                  <a:pt x="0" y="0"/>
                </a:moveTo>
                <a:lnTo>
                  <a:pt x="3868093" y="0"/>
                </a:lnTo>
                <a:lnTo>
                  <a:pt x="3868093" y="5827635"/>
                </a:lnTo>
                <a:lnTo>
                  <a:pt x="0" y="5827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5" name="Freeform 5"/>
          <p:cNvSpPr/>
          <p:nvPr/>
        </p:nvSpPr>
        <p:spPr>
          <a:xfrm>
            <a:off x="3868093" y="0"/>
            <a:ext cx="5099888" cy="5827635"/>
          </a:xfrm>
          <a:custGeom>
            <a:avLst/>
            <a:gdLst/>
            <a:ahLst/>
            <a:cxnLst/>
            <a:rect l="l" t="t" r="r" b="b"/>
            <a:pathLst>
              <a:path w="5099888" h="5827635">
                <a:moveTo>
                  <a:pt x="0" y="0"/>
                </a:moveTo>
                <a:lnTo>
                  <a:pt x="5099888" y="0"/>
                </a:lnTo>
                <a:lnTo>
                  <a:pt x="5099888" y="5827635"/>
                </a:lnTo>
                <a:lnTo>
                  <a:pt x="0" y="5827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8861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6" name="Freeform 6"/>
          <p:cNvSpPr/>
          <p:nvPr/>
        </p:nvSpPr>
        <p:spPr>
          <a:xfrm>
            <a:off x="13509270" y="-1"/>
            <a:ext cx="4778730" cy="5827635"/>
          </a:xfrm>
          <a:custGeom>
            <a:avLst/>
            <a:gdLst/>
            <a:ahLst/>
            <a:cxnLst/>
            <a:rect l="l" t="t" r="r" b="b"/>
            <a:pathLst>
              <a:path w="4778730" h="6371640">
                <a:moveTo>
                  <a:pt x="0" y="0"/>
                </a:moveTo>
                <a:lnTo>
                  <a:pt x="4778730" y="0"/>
                </a:lnTo>
                <a:lnTo>
                  <a:pt x="4778730" y="6371640"/>
                </a:lnTo>
                <a:lnTo>
                  <a:pt x="0" y="6371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335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7" name="AutoShape 7"/>
          <p:cNvSpPr/>
          <p:nvPr/>
        </p:nvSpPr>
        <p:spPr>
          <a:xfrm>
            <a:off x="19050" y="7318809"/>
            <a:ext cx="18268950" cy="0"/>
          </a:xfrm>
          <a:prstGeom prst="line">
            <a:avLst/>
          </a:prstGeom>
          <a:ln w="276225" cap="flat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grpSp>
        <p:nvGrpSpPr>
          <p:cNvPr id="8" name="Group 8"/>
          <p:cNvGrpSpPr/>
          <p:nvPr/>
        </p:nvGrpSpPr>
        <p:grpSpPr>
          <a:xfrm>
            <a:off x="1700480" y="6937012"/>
            <a:ext cx="763593" cy="7635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9700" y="25400"/>
              <a:ext cx="5334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679784" y="9079586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7694359"/>
            <a:ext cx="4928146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spc="8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PON</a:t>
            </a:r>
            <a:r>
              <a:rPr lang="en-US" sz="2100" b="1" spc="8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NETWORKS AND STARLINKS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13272" y="5961067"/>
            <a:ext cx="4809530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spc="84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ALTERNATIVE</a:t>
            </a:r>
            <a:r>
              <a:rPr lang="en-US" sz="2100" b="1" spc="84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ENERGY SOURCES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67981" y="7694359"/>
            <a:ext cx="3824288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spc="84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UNBREAKABLE</a:t>
            </a:r>
            <a:r>
              <a:rPr lang="en-US" sz="2100" b="1" spc="84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SHELTERS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22919" y="5986007"/>
            <a:ext cx="6365081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spc="84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TRAINING COURSES FOR THE</a:t>
            </a:r>
            <a:r>
              <a:rPr lang="en-US" sz="2100" b="1" spc="84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POPULATION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036241" y="6937012"/>
            <a:ext cx="763593" cy="76359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9700" y="25400"/>
              <a:ext cx="5334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98329" y="6937012"/>
            <a:ext cx="763593" cy="76359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9700" y="25400"/>
              <a:ext cx="5334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898635" y="6937012"/>
            <a:ext cx="763593" cy="76359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39700" y="25400"/>
              <a:ext cx="5334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971" t="-18985" b="-18985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7502716" y="8980138"/>
            <a:ext cx="4247927" cy="1476155"/>
          </a:xfrm>
          <a:custGeom>
            <a:avLst/>
            <a:gdLst/>
            <a:ahLst/>
            <a:cxnLst/>
            <a:rect l="l" t="t" r="r" b="b"/>
            <a:pathLst>
              <a:path w="4247927" h="1476155">
                <a:moveTo>
                  <a:pt x="0" y="0"/>
                </a:moveTo>
                <a:lnTo>
                  <a:pt x="4247927" y="0"/>
                </a:lnTo>
                <a:lnTo>
                  <a:pt x="4247927" y="1476155"/>
                </a:lnTo>
                <a:lnTo>
                  <a:pt x="0" y="147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4" name="Freeform 4"/>
          <p:cNvSpPr/>
          <p:nvPr/>
        </p:nvSpPr>
        <p:spPr>
          <a:xfrm>
            <a:off x="97335" y="0"/>
            <a:ext cx="1742229" cy="1742229"/>
          </a:xfrm>
          <a:custGeom>
            <a:avLst/>
            <a:gdLst/>
            <a:ahLst/>
            <a:cxnLst/>
            <a:rect l="l" t="t" r="r" b="b"/>
            <a:pathLst>
              <a:path w="1742229" h="1742229">
                <a:moveTo>
                  <a:pt x="0" y="0"/>
                </a:moveTo>
                <a:lnTo>
                  <a:pt x="1742230" y="0"/>
                </a:lnTo>
                <a:lnTo>
                  <a:pt x="1742230" y="1742229"/>
                </a:lnTo>
                <a:lnTo>
                  <a:pt x="0" y="174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5" name="Freeform 5"/>
          <p:cNvSpPr/>
          <p:nvPr/>
        </p:nvSpPr>
        <p:spPr>
          <a:xfrm>
            <a:off x="114947" y="4609254"/>
            <a:ext cx="5421607" cy="1212468"/>
          </a:xfrm>
          <a:custGeom>
            <a:avLst/>
            <a:gdLst/>
            <a:ahLst/>
            <a:cxnLst/>
            <a:rect l="l" t="t" r="r" b="b"/>
            <a:pathLst>
              <a:path w="5421607" h="1212468">
                <a:moveTo>
                  <a:pt x="0" y="0"/>
                </a:moveTo>
                <a:lnTo>
                  <a:pt x="5421606" y="0"/>
                </a:lnTo>
                <a:lnTo>
                  <a:pt x="5421606" y="1212468"/>
                </a:lnTo>
                <a:lnTo>
                  <a:pt x="0" y="1212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grpSp>
        <p:nvGrpSpPr>
          <p:cNvPr id="6" name="Group 6"/>
          <p:cNvGrpSpPr/>
          <p:nvPr/>
        </p:nvGrpSpPr>
        <p:grpSpPr>
          <a:xfrm>
            <a:off x="10829824" y="1325456"/>
            <a:ext cx="763593" cy="76359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9700" y="25400"/>
              <a:ext cx="5334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829824" y="4213014"/>
            <a:ext cx="763593" cy="76359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9700" y="25400"/>
              <a:ext cx="5334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462933" y="5821722"/>
            <a:ext cx="968004" cy="552972"/>
          </a:xfrm>
          <a:custGeom>
            <a:avLst/>
            <a:gdLst/>
            <a:ahLst/>
            <a:cxnLst/>
            <a:rect l="l" t="t" r="r" b="b"/>
            <a:pathLst>
              <a:path w="968004" h="552972">
                <a:moveTo>
                  <a:pt x="0" y="0"/>
                </a:moveTo>
                <a:lnTo>
                  <a:pt x="968004" y="0"/>
                </a:lnTo>
                <a:lnTo>
                  <a:pt x="968004" y="552973"/>
                </a:lnTo>
                <a:lnTo>
                  <a:pt x="0" y="552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3" name="Freeform 13"/>
          <p:cNvSpPr/>
          <p:nvPr/>
        </p:nvSpPr>
        <p:spPr>
          <a:xfrm>
            <a:off x="14680533" y="0"/>
            <a:ext cx="3626443" cy="4976607"/>
          </a:xfrm>
          <a:custGeom>
            <a:avLst/>
            <a:gdLst/>
            <a:ahLst/>
            <a:cxnLst/>
            <a:rect l="l" t="t" r="r" b="b"/>
            <a:pathLst>
              <a:path w="3626443" h="5432873">
                <a:moveTo>
                  <a:pt x="0" y="0"/>
                </a:moveTo>
                <a:lnTo>
                  <a:pt x="3626442" y="0"/>
                </a:lnTo>
                <a:lnTo>
                  <a:pt x="3626442" y="5432872"/>
                </a:lnTo>
                <a:lnTo>
                  <a:pt x="0" y="5432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9168"/>
            </a:stretch>
          </a:blipFill>
        </p:spPr>
        <p:txBody>
          <a:bodyPr/>
          <a:lstStyle/>
          <a:p>
            <a:endParaRPr lang="en-UA" dirty="0"/>
          </a:p>
        </p:txBody>
      </p:sp>
      <p:grpSp>
        <p:nvGrpSpPr>
          <p:cNvPr id="14" name="Group 14"/>
          <p:cNvGrpSpPr/>
          <p:nvPr/>
        </p:nvGrpSpPr>
        <p:grpSpPr>
          <a:xfrm>
            <a:off x="10829824" y="7387220"/>
            <a:ext cx="763593" cy="76359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694CD"/>
            </a:solidFill>
          </p:spPr>
          <p:txBody>
            <a:bodyPr/>
            <a:lstStyle/>
            <a:p>
              <a:endParaRPr lang="en-U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9700" y="25400"/>
              <a:ext cx="5334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690312" y="4317362"/>
            <a:ext cx="3654764" cy="5969638"/>
          </a:xfrm>
          <a:custGeom>
            <a:avLst/>
            <a:gdLst/>
            <a:ahLst/>
            <a:cxnLst/>
            <a:rect l="l" t="t" r="r" b="b"/>
            <a:pathLst>
              <a:path w="3905610" h="6187439">
                <a:moveTo>
                  <a:pt x="0" y="0"/>
                </a:moveTo>
                <a:lnTo>
                  <a:pt x="3905610" y="0"/>
                </a:lnTo>
                <a:lnTo>
                  <a:pt x="3905610" y="6187440"/>
                </a:lnTo>
                <a:lnTo>
                  <a:pt x="0" y="61874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7567" r="-151651" b="-3648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18" name="TextBox 18"/>
          <p:cNvSpPr txBox="1"/>
          <p:nvPr/>
        </p:nvSpPr>
        <p:spPr>
          <a:xfrm>
            <a:off x="11707568" y="4069827"/>
            <a:ext cx="2707035" cy="90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100" b="1" spc="8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NATIONAL 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100" b="1" spc="8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MOBILE ROAMING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25701" y="5975721"/>
            <a:ext cx="1868813" cy="88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3"/>
              </a:lnSpc>
            </a:pPr>
            <a:r>
              <a:rPr lang="en-US" sz="5095" spc="27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NEW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9287" y="6915192"/>
            <a:ext cx="5196965" cy="161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6"/>
              </a:lnSpc>
            </a:pPr>
            <a:r>
              <a:rPr lang="en-US" sz="4619" b="1" spc="572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TECHNOLOGIES</a:t>
            </a:r>
          </a:p>
          <a:p>
            <a:pPr algn="ctr">
              <a:lnSpc>
                <a:spcPts val="6466"/>
              </a:lnSpc>
            </a:pPr>
            <a:r>
              <a:rPr lang="en-US" sz="4619" b="1" spc="572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&amp;PROGRAMS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50643" y="1196712"/>
            <a:ext cx="2401639" cy="90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100" b="1" spc="8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STARLINK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100" b="1" spc="8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DIRECT TO CELL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4171" y="8854376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07568" y="7272920"/>
            <a:ext cx="2478732" cy="1383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100" b="1" spc="8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ROAM LIKE 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100" b="1" spc="8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AT HOME (RLAH)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100" b="1" spc="8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1.01.2026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230868" cy="10287000"/>
          </a:xfrm>
          <a:custGeom>
            <a:avLst/>
            <a:gdLst/>
            <a:ahLst/>
            <a:cxnLst/>
            <a:rect l="l" t="t" r="r" b="b"/>
            <a:pathLst>
              <a:path w="13230868" h="10287000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TextBox 3"/>
          <p:cNvSpPr txBox="1"/>
          <p:nvPr/>
        </p:nvSpPr>
        <p:spPr>
          <a:xfrm>
            <a:off x="14859000" y="9105900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sp>
        <p:nvSpPr>
          <p:cNvPr id="4" name="Freeform 4"/>
          <p:cNvSpPr/>
          <p:nvPr/>
        </p:nvSpPr>
        <p:spPr>
          <a:xfrm>
            <a:off x="-691731" y="0"/>
            <a:ext cx="6627928" cy="10287000"/>
          </a:xfrm>
          <a:custGeom>
            <a:avLst/>
            <a:gdLst/>
            <a:ahLst/>
            <a:cxnLst/>
            <a:rect l="l" t="t" r="r" b="b"/>
            <a:pathLst>
              <a:path w="6627928" h="10287000">
                <a:moveTo>
                  <a:pt x="0" y="0"/>
                </a:moveTo>
                <a:lnTo>
                  <a:pt x="6627928" y="0"/>
                </a:lnTo>
                <a:lnTo>
                  <a:pt x="66279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30" r="-4940" b="-44301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5" name="Freeform 5"/>
          <p:cNvSpPr/>
          <p:nvPr/>
        </p:nvSpPr>
        <p:spPr>
          <a:xfrm>
            <a:off x="3060991" y="134071"/>
            <a:ext cx="14445963" cy="9804047"/>
          </a:xfrm>
          <a:custGeom>
            <a:avLst/>
            <a:gdLst/>
            <a:ahLst/>
            <a:cxnLst/>
            <a:rect l="l" t="t" r="r" b="b"/>
            <a:pathLst>
              <a:path w="14445963" h="9804047">
                <a:moveTo>
                  <a:pt x="0" y="0"/>
                </a:moveTo>
                <a:lnTo>
                  <a:pt x="14445963" y="0"/>
                </a:lnTo>
                <a:lnTo>
                  <a:pt x="14445963" y="9804047"/>
                </a:lnTo>
                <a:lnTo>
                  <a:pt x="0" y="980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230868" cy="10287000"/>
          </a:xfrm>
          <a:custGeom>
            <a:avLst/>
            <a:gdLst/>
            <a:ahLst/>
            <a:cxnLst/>
            <a:rect l="l" t="t" r="r" b="b"/>
            <a:pathLst>
              <a:path w="13230868" h="10287000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Freeform 3"/>
          <p:cNvSpPr/>
          <p:nvPr/>
        </p:nvSpPr>
        <p:spPr>
          <a:xfrm>
            <a:off x="12373525" y="1"/>
            <a:ext cx="5914475" cy="10287000"/>
          </a:xfrm>
          <a:custGeom>
            <a:avLst/>
            <a:gdLst/>
            <a:ahLst/>
            <a:cxnLst/>
            <a:rect l="l" t="t" r="r" b="b"/>
            <a:pathLst>
              <a:path w="7476809" h="10577775">
                <a:moveTo>
                  <a:pt x="0" y="0"/>
                </a:moveTo>
                <a:lnTo>
                  <a:pt x="7476809" y="0"/>
                </a:lnTo>
                <a:lnTo>
                  <a:pt x="7476809" y="10577775"/>
                </a:lnTo>
                <a:lnTo>
                  <a:pt x="0" y="10577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58" t="-1" r="-30274" b="-2826"/>
            </a:stretch>
          </a:blipFill>
        </p:spPr>
        <p:txBody>
          <a:bodyPr/>
          <a:lstStyle/>
          <a:p>
            <a:endParaRPr lang="en-UA" dirty="0"/>
          </a:p>
        </p:txBody>
      </p:sp>
      <p:sp>
        <p:nvSpPr>
          <p:cNvPr id="4" name="Freeform 4"/>
          <p:cNvSpPr/>
          <p:nvPr/>
        </p:nvSpPr>
        <p:spPr>
          <a:xfrm>
            <a:off x="9882961" y="3504576"/>
            <a:ext cx="2463388" cy="2463388"/>
          </a:xfrm>
          <a:custGeom>
            <a:avLst/>
            <a:gdLst/>
            <a:ahLst/>
            <a:cxnLst/>
            <a:rect l="l" t="t" r="r" b="b"/>
            <a:pathLst>
              <a:path w="2463388" h="2463388">
                <a:moveTo>
                  <a:pt x="0" y="0"/>
                </a:moveTo>
                <a:lnTo>
                  <a:pt x="2463388" y="0"/>
                </a:lnTo>
                <a:lnTo>
                  <a:pt x="2463388" y="2463388"/>
                </a:lnTo>
                <a:lnTo>
                  <a:pt x="0" y="2463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5" name="Freeform 5"/>
          <p:cNvSpPr/>
          <p:nvPr/>
        </p:nvSpPr>
        <p:spPr>
          <a:xfrm>
            <a:off x="10430205" y="2099432"/>
            <a:ext cx="1900221" cy="1405144"/>
          </a:xfrm>
          <a:custGeom>
            <a:avLst/>
            <a:gdLst/>
            <a:ahLst/>
            <a:cxnLst/>
            <a:rect l="l" t="t" r="r" b="b"/>
            <a:pathLst>
              <a:path w="1900221" h="1405144">
                <a:moveTo>
                  <a:pt x="0" y="0"/>
                </a:moveTo>
                <a:lnTo>
                  <a:pt x="1900221" y="0"/>
                </a:lnTo>
                <a:lnTo>
                  <a:pt x="1900221" y="1405144"/>
                </a:lnTo>
                <a:lnTo>
                  <a:pt x="0" y="1405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6" name="Freeform 6"/>
          <p:cNvSpPr/>
          <p:nvPr/>
        </p:nvSpPr>
        <p:spPr>
          <a:xfrm>
            <a:off x="-1" y="0"/>
            <a:ext cx="7791677" cy="10287000"/>
          </a:xfrm>
          <a:custGeom>
            <a:avLst/>
            <a:gdLst/>
            <a:ahLst/>
            <a:cxnLst/>
            <a:rect l="l" t="t" r="r" b="b"/>
            <a:pathLst>
              <a:path w="8229600" h="102870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620"/>
            </a:stretch>
          </a:blipFill>
        </p:spPr>
        <p:txBody>
          <a:bodyPr/>
          <a:lstStyle/>
          <a:p>
            <a:endParaRPr lang="en-UA" dirty="0"/>
          </a:p>
        </p:txBody>
      </p:sp>
      <p:grpSp>
        <p:nvGrpSpPr>
          <p:cNvPr id="7" name="Group 7"/>
          <p:cNvGrpSpPr/>
          <p:nvPr/>
        </p:nvGrpSpPr>
        <p:grpSpPr>
          <a:xfrm>
            <a:off x="7791677" y="0"/>
            <a:ext cx="4606922" cy="5967964"/>
            <a:chOff x="0" y="0"/>
            <a:chExt cx="6142563" cy="7957286"/>
          </a:xfrm>
        </p:grpSpPr>
        <p:sp>
          <p:nvSpPr>
            <p:cNvPr id="8" name="Freeform 8"/>
            <p:cNvSpPr/>
            <p:nvPr/>
          </p:nvSpPr>
          <p:spPr>
            <a:xfrm>
              <a:off x="23677" y="4672768"/>
              <a:ext cx="2952465" cy="2216053"/>
            </a:xfrm>
            <a:custGeom>
              <a:avLst/>
              <a:gdLst/>
              <a:ahLst/>
              <a:cxnLst/>
              <a:rect l="l" t="t" r="r" b="b"/>
              <a:pathLst>
                <a:path w="2952465" h="2216053">
                  <a:moveTo>
                    <a:pt x="0" y="0"/>
                  </a:moveTo>
                  <a:lnTo>
                    <a:pt x="2952465" y="0"/>
                  </a:lnTo>
                  <a:lnTo>
                    <a:pt x="2952465" y="2216054"/>
                  </a:lnTo>
                  <a:lnTo>
                    <a:pt x="0" y="2216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96377" y="1828749"/>
              <a:ext cx="1832276" cy="1832276"/>
            </a:xfrm>
            <a:custGeom>
              <a:avLst/>
              <a:gdLst/>
              <a:ahLst/>
              <a:cxnLst/>
              <a:rect l="l" t="t" r="r" b="b"/>
              <a:pathLst>
                <a:path w="1832276" h="1832276">
                  <a:moveTo>
                    <a:pt x="0" y="0"/>
                  </a:moveTo>
                  <a:lnTo>
                    <a:pt x="1832275" y="0"/>
                  </a:lnTo>
                  <a:lnTo>
                    <a:pt x="1832275" y="1832275"/>
                  </a:lnTo>
                  <a:lnTo>
                    <a:pt x="0" y="1832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1828749"/>
              <a:ext cx="1776165" cy="1776165"/>
            </a:xfrm>
            <a:custGeom>
              <a:avLst/>
              <a:gdLst/>
              <a:ahLst/>
              <a:cxnLst/>
              <a:rect l="l" t="t" r="r" b="b"/>
              <a:pathLst>
                <a:path w="1776165" h="1776165">
                  <a:moveTo>
                    <a:pt x="0" y="0"/>
                  </a:moveTo>
                  <a:lnTo>
                    <a:pt x="1776165" y="0"/>
                  </a:lnTo>
                  <a:lnTo>
                    <a:pt x="1776165" y="1776165"/>
                  </a:lnTo>
                  <a:lnTo>
                    <a:pt x="0" y="177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50984" y="0"/>
              <a:ext cx="2991579" cy="2799243"/>
            </a:xfrm>
            <a:custGeom>
              <a:avLst/>
              <a:gdLst/>
              <a:ahLst/>
              <a:cxnLst/>
              <a:rect l="l" t="t" r="r" b="b"/>
              <a:pathLst>
                <a:path w="2991579" h="2799243">
                  <a:moveTo>
                    <a:pt x="0" y="0"/>
                  </a:moveTo>
                  <a:lnTo>
                    <a:pt x="2991579" y="0"/>
                  </a:lnTo>
                  <a:lnTo>
                    <a:pt x="2991579" y="2799243"/>
                  </a:lnTo>
                  <a:lnTo>
                    <a:pt x="0" y="2799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8787" r="-18787"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3677" y="3604914"/>
              <a:ext cx="3504975" cy="1067855"/>
            </a:xfrm>
            <a:custGeom>
              <a:avLst/>
              <a:gdLst/>
              <a:ahLst/>
              <a:cxnLst/>
              <a:rect l="l" t="t" r="r" b="b"/>
              <a:pathLst>
                <a:path w="3504975" h="1067855">
                  <a:moveTo>
                    <a:pt x="0" y="0"/>
                  </a:moveTo>
                  <a:lnTo>
                    <a:pt x="3504975" y="0"/>
                  </a:lnTo>
                  <a:lnTo>
                    <a:pt x="3504975" y="1067854"/>
                  </a:lnTo>
                  <a:lnTo>
                    <a:pt x="0" y="1067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3677" y="6736227"/>
              <a:ext cx="3346607" cy="1221059"/>
            </a:xfrm>
            <a:custGeom>
              <a:avLst/>
              <a:gdLst/>
              <a:ahLst/>
              <a:cxnLst/>
              <a:rect l="l" t="t" r="r" b="b"/>
              <a:pathLst>
                <a:path w="3346607" h="1221059">
                  <a:moveTo>
                    <a:pt x="0" y="0"/>
                  </a:moveTo>
                  <a:lnTo>
                    <a:pt x="3346607" y="0"/>
                  </a:lnTo>
                  <a:lnTo>
                    <a:pt x="3346607" y="1221059"/>
                  </a:lnTo>
                  <a:lnTo>
                    <a:pt x="0" y="1221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7441" t="-57319" r="-11766" b="-77247"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150984" cy="1868371"/>
            </a:xfrm>
            <a:custGeom>
              <a:avLst/>
              <a:gdLst/>
              <a:ahLst/>
              <a:cxnLst/>
              <a:rect l="l" t="t" r="r" b="b"/>
              <a:pathLst>
                <a:path w="3150984" h="1868371">
                  <a:moveTo>
                    <a:pt x="0" y="0"/>
                  </a:moveTo>
                  <a:lnTo>
                    <a:pt x="3150984" y="0"/>
                  </a:lnTo>
                  <a:lnTo>
                    <a:pt x="3150984" y="1868371"/>
                  </a:lnTo>
                  <a:lnTo>
                    <a:pt x="0" y="186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5781" t="-60943" r="-16472" b="-62100"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409640" y="9105900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886435" cy="10287000"/>
          </a:xfrm>
          <a:custGeom>
            <a:avLst/>
            <a:gdLst/>
            <a:ahLst/>
            <a:cxnLst/>
            <a:rect l="l" t="t" r="r" b="b"/>
            <a:pathLst>
              <a:path w="12886435" h="10287000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4" b="-264"/>
            </a:stretch>
          </a:blipFill>
        </p:spPr>
        <p:txBody>
          <a:bodyPr/>
          <a:lstStyle/>
          <a:p>
            <a:endParaRPr lang="en-UA"/>
          </a:p>
        </p:txBody>
      </p:sp>
      <p:sp>
        <p:nvSpPr>
          <p:cNvPr id="3" name="AutoShape 3"/>
          <p:cNvSpPr/>
          <p:nvPr/>
        </p:nvSpPr>
        <p:spPr>
          <a:xfrm flipH="1">
            <a:off x="5904340" y="1392185"/>
            <a:ext cx="938074" cy="0"/>
          </a:xfrm>
          <a:prstGeom prst="line">
            <a:avLst/>
          </a:prstGeom>
          <a:ln w="28575" cap="flat">
            <a:solidFill>
              <a:srgbClr val="F271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A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264217" y="1514198"/>
            <a:ext cx="4249528" cy="424951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84" y="1520276"/>
            <a:ext cx="4243449" cy="424343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24" r="-16624"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507667" y="1514198"/>
            <a:ext cx="4378768" cy="437875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6235" b="-16235"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233235" y="5995189"/>
            <a:ext cx="4156531" cy="4156514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58696" b="-58696"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5995189"/>
            <a:ext cx="4156531" cy="4156514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6646" r="-6646"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729904" y="6130486"/>
            <a:ext cx="4156531" cy="4156514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56982"/>
              </a:stretch>
            </a:blipFill>
          </p:spPr>
          <p:txBody>
            <a:bodyPr/>
            <a:lstStyle/>
            <a:p>
              <a:endParaRPr lang="en-UA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276832" y="488970"/>
            <a:ext cx="4375801" cy="4236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6"/>
              </a:lnSpc>
            </a:pPr>
            <a:r>
              <a:rPr lang="en-US" sz="1967" spc="60">
                <a:solidFill>
                  <a:srgbClr val="929292"/>
                </a:solidFill>
                <a:latin typeface="Inter"/>
                <a:ea typeface="Inter"/>
                <a:cs typeface="Inter"/>
                <a:sym typeface="Inter"/>
              </a:rPr>
              <a:t>In 2025, the Ukrainian telecom sector faces significant challenges and opportunities as it recovers from the war. While the sector has demonstrated resilience, with a large portion of pre-war capacity remaining operational, the cost of rebuilding and modernizing infrastructure is estimated at $4.7 billion over the next decade. </a:t>
            </a:r>
          </a:p>
          <a:p>
            <a:pPr algn="l">
              <a:lnSpc>
                <a:spcPts val="2616"/>
              </a:lnSpc>
            </a:pPr>
            <a:r>
              <a:rPr lang="en-US" sz="1967" spc="60">
                <a:solidFill>
                  <a:srgbClr val="929292"/>
                </a:solidFill>
                <a:latin typeface="Inter"/>
                <a:ea typeface="Inter"/>
                <a:cs typeface="Inter"/>
                <a:sym typeface="Inter"/>
              </a:rPr>
              <a:t>The digital sector’s indirect losses (lost revenues, etc.) are estimated over $19 billion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6121" y="101173"/>
            <a:ext cx="12214513" cy="106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5"/>
              </a:lnSpc>
              <a:spcBef>
                <a:spcPct val="0"/>
              </a:spcBef>
            </a:pPr>
            <a:r>
              <a:rPr lang="en-US" sz="2447" b="1" spc="97">
                <a:solidFill>
                  <a:srgbClr val="FFFFFF"/>
                </a:solidFill>
                <a:latin typeface="Montserrat Semi-Bold Bold"/>
                <a:ea typeface="Montserrat Semi-Bold Bold"/>
                <a:cs typeface="Montserrat Semi-Bold Bold"/>
                <a:sym typeface="Montserrat Semi-Bold Bold"/>
              </a:rPr>
              <a:t>ACCORDING TO THE WORLD BANK, THE LOSSES OF THE UKRAINIAN TELECOM SECTOR AMOUNT TO 2.5 BILLION DOLLARS IN 2023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64085" y="8801100"/>
            <a:ext cx="3201293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100" b="1" spc="84" dirty="0">
                <a:solidFill>
                  <a:srgbClr val="38B6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BALTICNOG 2025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280864" y="5295900"/>
            <a:ext cx="2367736" cy="2367736"/>
          </a:xfrm>
          <a:custGeom>
            <a:avLst/>
            <a:gdLst/>
            <a:ahLst/>
            <a:cxnLst/>
            <a:rect l="l" t="t" r="r" b="b"/>
            <a:pathLst>
              <a:path w="2367736" h="2367736">
                <a:moveTo>
                  <a:pt x="0" y="0"/>
                </a:moveTo>
                <a:lnTo>
                  <a:pt x="2367735" y="0"/>
                </a:lnTo>
                <a:lnTo>
                  <a:pt x="2367735" y="2367735"/>
                </a:lnTo>
                <a:lnTo>
                  <a:pt x="0" y="23677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550</Words>
  <Application>Microsoft Macintosh PowerPoint</Application>
  <PresentationFormat>Custom</PresentationFormat>
  <Paragraphs>111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IBM Plex Sans</vt:lpstr>
      <vt:lpstr>Glacial Indifference Bold</vt:lpstr>
      <vt:lpstr>IBM Plex Sans Bold</vt:lpstr>
      <vt:lpstr>Montserrat Classic</vt:lpstr>
      <vt:lpstr>Inter Bold</vt:lpstr>
      <vt:lpstr>Open Dyslexic</vt:lpstr>
      <vt:lpstr>Muli Heavy</vt:lpstr>
      <vt:lpstr>Montserrat Semi-Bold Bold</vt:lpstr>
      <vt:lpstr>Open Sans</vt:lpstr>
      <vt:lpstr>Glacial Indifference</vt:lpstr>
      <vt:lpstr>Agrandir Wide Medium Bold</vt:lpstr>
      <vt:lpstr>Open Sans Bold</vt:lpstr>
      <vt:lpstr>Inter</vt:lpstr>
      <vt:lpstr>Calibri</vt:lpstr>
      <vt:lpstr>Montserrat Semi-Bold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BalticNOG</dc:title>
  <cp:lastModifiedBy>Helen Kushnir</cp:lastModifiedBy>
  <cp:revision>3</cp:revision>
  <dcterms:created xsi:type="dcterms:W3CDTF">2006-08-16T00:00:00Z</dcterms:created>
  <dcterms:modified xsi:type="dcterms:W3CDTF">2025-09-18T14:01:17Z</dcterms:modified>
  <dc:identifier>DAFdE2olUeY</dc:identifier>
</cp:coreProperties>
</file>