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6.jpe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11111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11111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11111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11111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11111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11111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11111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11111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11111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ff">
        <a:fontRef idx="major">
          <a:srgbClr val="111111"/>
        </a:fontRef>
        <a:srgbClr val="11111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DE6CA"/>
          </a:solidFill>
        </a:fill>
      </a:tcStyle>
    </a:wholeTbl>
    <a:band2H>
      <a:tcTxStyle b="def" i="def"/>
      <a:tcStyle>
        <a:tcBdr/>
        <a:fill>
          <a:solidFill>
            <a:srgbClr val="FEF3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ajor">
          <a:srgbClr val="111111"/>
        </a:fontRef>
        <a:srgbClr val="11111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CCD"/>
          </a:solidFill>
        </a:fill>
      </a:tcStyle>
    </a:wholeTbl>
    <a:band2H>
      <a:tcTxStyle b="def" i="def"/>
      <a:tcStyle>
        <a:tcBdr/>
        <a:fill>
          <a:solidFill>
            <a:srgbClr val="F0F6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Ref idx="major">
          <a:srgbClr val="111111"/>
        </a:fontRef>
        <a:srgbClr val="11111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CACA"/>
          </a:solidFill>
        </a:fill>
      </a:tcStyle>
    </a:wholeTbl>
    <a:band2H>
      <a:tcTxStyle b="def" i="def"/>
      <a:tcStyle>
        <a:tcBdr/>
        <a:fill>
          <a:solidFill>
            <a:srgbClr val="E8E6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Ref idx="major">
          <a:srgbClr val="111111"/>
        </a:fontRef>
        <a:srgbClr val="11111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111111"/>
        </a:fontRef>
        <a:srgbClr val="11111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11111"/>
              </a:solidFill>
              <a:prstDash val="solid"/>
              <a:round/>
            </a:ln>
          </a:top>
          <a:bottom>
            <a:ln w="25400" cap="flat">
              <a:solidFill>
                <a:srgbClr val="11111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11111"/>
              </a:solidFill>
              <a:prstDash val="solid"/>
              <a:round/>
            </a:ln>
          </a:top>
          <a:bottom>
            <a:ln w="25400" cap="flat">
              <a:solidFill>
                <a:srgbClr val="11111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Ref idx="major">
          <a:srgbClr val="111111"/>
        </a:fontRef>
        <a:srgbClr val="11111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1111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1111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11111"/>
          </a:solidFill>
        </a:fill>
      </a:tcStyle>
    </a:firstRow>
  </a:tblStyle>
  <a:tblStyle styleId="{2708684C-4D16-4618-839F-0558EEFCDFE6}" styleName="">
    <a:tblBg/>
    <a:wholeTbl>
      <a:tcTxStyle b="on" i="off">
        <a:fontRef idx="major">
          <a:srgbClr val="111111"/>
        </a:fontRef>
        <a:srgbClr val="111111"/>
      </a:tcTxStyle>
      <a:tcStyle>
        <a:tcBdr>
          <a:left>
            <a:ln w="12700" cap="flat">
              <a:solidFill>
                <a:srgbClr val="111111"/>
              </a:solidFill>
              <a:prstDash val="solid"/>
              <a:round/>
            </a:ln>
          </a:left>
          <a:right>
            <a:ln w="12700" cap="flat">
              <a:solidFill>
                <a:srgbClr val="111111"/>
              </a:solidFill>
              <a:prstDash val="solid"/>
              <a:round/>
            </a:ln>
          </a:right>
          <a:top>
            <a:ln w="12700" cap="flat">
              <a:solidFill>
                <a:srgbClr val="111111"/>
              </a:solidFill>
              <a:prstDash val="solid"/>
              <a:round/>
            </a:ln>
          </a:top>
          <a:bottom>
            <a:ln w="12700" cap="flat">
              <a:solidFill>
                <a:srgbClr val="111111"/>
              </a:solidFill>
              <a:prstDash val="solid"/>
              <a:round/>
            </a:ln>
          </a:bottom>
          <a:insideH>
            <a:ln w="12700" cap="flat">
              <a:solidFill>
                <a:srgbClr val="111111"/>
              </a:solidFill>
              <a:prstDash val="solid"/>
              <a:round/>
            </a:ln>
          </a:insideH>
          <a:insideV>
            <a:ln w="12700" cap="flat">
              <a:solidFill>
                <a:srgbClr val="111111"/>
              </a:solidFill>
              <a:prstDash val="solid"/>
              <a:round/>
            </a:ln>
          </a:insideV>
        </a:tcBdr>
        <a:fill>
          <a:solidFill>
            <a:srgbClr val="111111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111111"/>
        </a:fontRef>
        <a:srgbClr val="111111"/>
      </a:tcTxStyle>
      <a:tcStyle>
        <a:tcBdr>
          <a:left>
            <a:ln w="12700" cap="flat">
              <a:solidFill>
                <a:srgbClr val="111111"/>
              </a:solidFill>
              <a:prstDash val="solid"/>
              <a:round/>
            </a:ln>
          </a:left>
          <a:right>
            <a:ln w="12700" cap="flat">
              <a:solidFill>
                <a:srgbClr val="111111"/>
              </a:solidFill>
              <a:prstDash val="solid"/>
              <a:round/>
            </a:ln>
          </a:right>
          <a:top>
            <a:ln w="12700" cap="flat">
              <a:solidFill>
                <a:srgbClr val="111111"/>
              </a:solidFill>
              <a:prstDash val="solid"/>
              <a:round/>
            </a:ln>
          </a:top>
          <a:bottom>
            <a:ln w="12700" cap="flat">
              <a:solidFill>
                <a:srgbClr val="111111"/>
              </a:solidFill>
              <a:prstDash val="solid"/>
              <a:round/>
            </a:ln>
          </a:bottom>
          <a:insideH>
            <a:ln w="12700" cap="flat">
              <a:solidFill>
                <a:srgbClr val="111111"/>
              </a:solidFill>
              <a:prstDash val="solid"/>
              <a:round/>
            </a:ln>
          </a:insideH>
          <a:insideV>
            <a:ln w="12700" cap="flat">
              <a:solidFill>
                <a:srgbClr val="111111"/>
              </a:solidFill>
              <a:prstDash val="solid"/>
              <a:round/>
            </a:ln>
          </a:insideV>
        </a:tcBdr>
        <a:fill>
          <a:solidFill>
            <a:srgbClr val="111111">
              <a:alpha val="20000"/>
            </a:srgbClr>
          </a:solidFill>
        </a:fill>
      </a:tcStyle>
    </a:firstCol>
    <a:lastRow>
      <a:tcTxStyle b="on" i="off">
        <a:fontRef idx="major">
          <a:srgbClr val="111111"/>
        </a:fontRef>
        <a:srgbClr val="111111"/>
      </a:tcTxStyle>
      <a:tcStyle>
        <a:tcBdr>
          <a:left>
            <a:ln w="12700" cap="flat">
              <a:solidFill>
                <a:srgbClr val="111111"/>
              </a:solidFill>
              <a:prstDash val="solid"/>
              <a:round/>
            </a:ln>
          </a:left>
          <a:right>
            <a:ln w="12700" cap="flat">
              <a:solidFill>
                <a:srgbClr val="111111"/>
              </a:solidFill>
              <a:prstDash val="solid"/>
              <a:round/>
            </a:ln>
          </a:right>
          <a:top>
            <a:ln w="50800" cap="flat">
              <a:solidFill>
                <a:srgbClr val="111111"/>
              </a:solidFill>
              <a:prstDash val="solid"/>
              <a:round/>
            </a:ln>
          </a:top>
          <a:bottom>
            <a:ln w="12700" cap="flat">
              <a:solidFill>
                <a:srgbClr val="111111"/>
              </a:solidFill>
              <a:prstDash val="solid"/>
              <a:round/>
            </a:ln>
          </a:bottom>
          <a:insideH>
            <a:ln w="12700" cap="flat">
              <a:solidFill>
                <a:srgbClr val="111111"/>
              </a:solidFill>
              <a:prstDash val="solid"/>
              <a:round/>
            </a:ln>
          </a:insideH>
          <a:insideV>
            <a:ln w="12700" cap="flat">
              <a:solidFill>
                <a:srgbClr val="111111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111111"/>
        </a:fontRef>
        <a:srgbClr val="111111"/>
      </a:tcTxStyle>
      <a:tcStyle>
        <a:tcBdr>
          <a:left>
            <a:ln w="12700" cap="flat">
              <a:solidFill>
                <a:srgbClr val="111111"/>
              </a:solidFill>
              <a:prstDash val="solid"/>
              <a:round/>
            </a:ln>
          </a:left>
          <a:right>
            <a:ln w="12700" cap="flat">
              <a:solidFill>
                <a:srgbClr val="111111"/>
              </a:solidFill>
              <a:prstDash val="solid"/>
              <a:round/>
            </a:ln>
          </a:right>
          <a:top>
            <a:ln w="12700" cap="flat">
              <a:solidFill>
                <a:srgbClr val="111111"/>
              </a:solidFill>
              <a:prstDash val="solid"/>
              <a:round/>
            </a:ln>
          </a:top>
          <a:bottom>
            <a:ln w="25400" cap="flat">
              <a:solidFill>
                <a:srgbClr val="111111"/>
              </a:solidFill>
              <a:prstDash val="solid"/>
              <a:round/>
            </a:ln>
          </a:bottom>
          <a:insideH>
            <a:ln w="12700" cap="flat">
              <a:solidFill>
                <a:srgbClr val="111111"/>
              </a:solidFill>
              <a:prstDash val="solid"/>
              <a:round/>
            </a:ln>
          </a:insideH>
          <a:insideV>
            <a:ln w="12700" cap="flat">
              <a:solidFill>
                <a:srgbClr val="111111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0" name="Shape 54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Shape 93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5" name="Shape 93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r>
              <a:t>Karin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Nämna att GNSS är lätt att störa ut etc, därför är det så viktigt att “alla börjar använda stadsnätens fiber istället för att få tillförligtlig tid.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Shape 94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1" name="Shape 94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r>
              <a:t>Karin</a:t>
            </a:r>
          </a:p>
          <a:p>
            <a:pPr>
              <a:defRPr sz="1100"/>
            </a:pPr>
            <a:r>
              <a:t>Last bullet = </a:t>
            </a:r>
            <a:r>
              <a:rPr i="1" sz="1400">
                <a:latin typeface="Roboto Medium"/>
                <a:ea typeface="Roboto Medium"/>
                <a:cs typeface="Roboto Medium"/>
                <a:sym typeface="Roboto Medium"/>
              </a:rPr>
              <a:t>This is a general requirement for the sector Electronic Communication in Sweden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Shape 94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9" name="Shape 94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/>
            <a:r>
              <a:t>Karin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Shape 95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5" name="Shape 95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/>
            <a:r>
              <a:t>Karin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Shape 9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7" name="Shape 9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r>
              <a:t>Christian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PTP- premiumtjänsten, dedikerad fiber, högsta precition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Netnod time direct, om du redan har en IX-port får man tjänsten över samma port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Netnod time remote, om man befinner sig på annan ort än där vi finns kan vi beställa en kvalitessäkrad fiberförbindelse till dig och placera lämplig hårdvara hos dig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Shape 97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6" name="Shape 97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defRPr sz="1500"/>
            </a:pPr>
            <a:r>
              <a:t>Christian</a:t>
            </a:r>
          </a:p>
          <a:p>
            <a:pPr>
              <a:lnSpc>
                <a:spcPct val="150000"/>
              </a:lnSpc>
              <a:spcBef>
                <a:spcPts val="1200"/>
              </a:spcBef>
              <a:defRPr sz="1500"/>
            </a:pPr>
            <a:r>
              <a:t>NTP- standardtjänsten, lätt smidig och gratis</a:t>
            </a:r>
          </a:p>
          <a:p>
            <a:pPr>
              <a:lnSpc>
                <a:spcPct val="150000"/>
              </a:lnSpc>
              <a:spcBef>
                <a:spcPts val="1200"/>
              </a:spcBef>
              <a:defRPr sz="1500"/>
            </a:pPr>
            <a:r>
              <a:t>NTS- om du vill vara säker att du får svar från rätt aktör</a:t>
            </a:r>
          </a:p>
          <a:p>
            <a:pPr>
              <a:lnSpc>
                <a:spcPct val="150000"/>
              </a:lnSpc>
              <a:spcBef>
                <a:spcPts val="1200"/>
              </a:spcBef>
              <a:defRPr sz="1500"/>
            </a:pPr>
          </a:p>
          <a:p>
            <a:pPr>
              <a:lnSpc>
                <a:spcPct val="150000"/>
              </a:lnSpc>
              <a:spcBef>
                <a:spcPts val="1200"/>
              </a:spcBef>
              <a:defRPr sz="1500"/>
            </a:pPr>
            <a:r>
              <a:t>Info om NTS</a:t>
            </a:r>
            <a:br/>
            <a:r>
              <a:t>Avoid a range of problems like:</a:t>
            </a:r>
          </a:p>
          <a:p>
            <a:pPr marL="457200" indent="-333375">
              <a:lnSpc>
                <a:spcPct val="150000"/>
              </a:lnSpc>
              <a:spcBef>
                <a:spcPts val="1200"/>
              </a:spcBef>
              <a:buClr>
                <a:srgbClr val="111111"/>
              </a:buClr>
              <a:buSzPts val="1500"/>
              <a:buFont typeface="Helvetica Neue"/>
              <a:buChar char="■"/>
              <a:defRPr sz="1500"/>
            </a:pPr>
            <a:r>
              <a:t>authentication problems, attacks and issues with authentication security measures</a:t>
            </a:r>
          </a:p>
          <a:p>
            <a:pPr marL="457200" indent="-333375">
              <a:lnSpc>
                <a:spcPct val="150000"/>
              </a:lnSpc>
              <a:buClr>
                <a:srgbClr val="111111"/>
              </a:buClr>
              <a:buSzPts val="1500"/>
              <a:buFont typeface="Helvetica Neue"/>
              <a:buChar char="■"/>
              <a:defRPr sz="1500"/>
            </a:pPr>
            <a:r>
              <a:t>issues with cryptographic signatures and establishing encrypted sessions such as Transport Layer Security (TLS)</a:t>
            </a:r>
          </a:p>
          <a:p>
            <a:pPr marL="457200" indent="-333375">
              <a:lnSpc>
                <a:spcPct val="150000"/>
              </a:lnSpc>
              <a:buClr>
                <a:srgbClr val="111111"/>
              </a:buClr>
              <a:buSzPts val="1500"/>
              <a:buFont typeface="Helvetica Neue"/>
              <a:buChar char="■"/>
              <a:defRPr sz="1500"/>
            </a:pPr>
            <a:r>
              <a:t>DNS Security (DNSSEC) failing to work if the client doesn’t have accurate time</a:t>
            </a:r>
          </a:p>
          <a:p>
            <a:pPr marL="457200" indent="-314325">
              <a:lnSpc>
                <a:spcPct val="150000"/>
              </a:lnSpc>
              <a:buClr>
                <a:srgbClr val="111111"/>
              </a:buClr>
              <a:buSzPts val="1500"/>
              <a:buFont typeface="Helvetica Neue"/>
              <a:buChar char="■"/>
              <a:defRPr sz="1500"/>
            </a:pPr>
            <a:r>
              <a:t>incorrect timestamps on logs and transactions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Shape 98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2" name="Shape 98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/>
            <a:r>
              <a:t>karin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Shape 108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0" name="Shape 109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/>
            <a:r>
              <a:t>karin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Shape 110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8" name="Shape 110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/>
            <a:r>
              <a:t>Karin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5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text"/>
          <p:cNvSpPr txBox="1"/>
          <p:nvPr>
            <p:ph type="title"/>
          </p:nvPr>
        </p:nvSpPr>
        <p:spPr>
          <a:xfrm>
            <a:off x="504000" y="521225"/>
            <a:ext cx="8136002" cy="572703"/>
          </a:xfrm>
          <a:prstGeom prst="rect">
            <a:avLst/>
          </a:prstGeom>
        </p:spPr>
        <p:txBody>
          <a:bodyPr lIns="91398" tIns="91398" rIns="91398" bIns="91398"/>
          <a:lstStyle>
            <a:lvl1pPr>
              <a:defRPr b="1" sz="32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13" name="Brödtext nivå ett…"/>
          <p:cNvSpPr txBox="1"/>
          <p:nvPr>
            <p:ph type="body" idx="1"/>
          </p:nvPr>
        </p:nvSpPr>
        <p:spPr>
          <a:xfrm>
            <a:off x="504000" y="1381075"/>
            <a:ext cx="5760000" cy="3416400"/>
          </a:xfrm>
          <a:prstGeom prst="rect">
            <a:avLst/>
          </a:prstGeom>
        </p:spPr>
        <p:txBody>
          <a:bodyPr lIns="91398" tIns="91398" rIns="91398" bIns="91398"/>
          <a:lstStyle>
            <a:lvl1pPr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■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●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■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●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■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4" name="Diabildsnummer"/>
          <p:cNvSpPr txBox="1"/>
          <p:nvPr>
            <p:ph type="sldNum" sz="quarter" idx="2"/>
          </p:nvPr>
        </p:nvSpPr>
        <p:spPr>
          <a:xfrm>
            <a:off x="6279590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53;p11"/>
          <p:cNvSpPr txBox="1"/>
          <p:nvPr/>
        </p:nvSpPr>
        <p:spPr>
          <a:xfrm>
            <a:off x="755637" y="4811840"/>
            <a:ext cx="179964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700">
                <a:solidFill>
                  <a:srgbClr val="001135"/>
                </a:solidFill>
              </a:defRPr>
            </a:lvl1pPr>
          </a:lstStyle>
          <a:p>
            <a:pPr/>
            <a:r>
              <a:t>© 2023 Nokia</a:t>
            </a:r>
          </a:p>
        </p:txBody>
      </p:sp>
      <p:pic>
        <p:nvPicPr>
          <p:cNvPr id="100" name="Google Shape;54;p11" descr="Google Shape;54;p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5558" y="4657678"/>
            <a:ext cx="1555927" cy="410047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Diabildsnummer"/>
          <p:cNvSpPr txBox="1"/>
          <p:nvPr>
            <p:ph type="sldNum" sz="quarter" idx="2"/>
          </p:nvPr>
        </p:nvSpPr>
        <p:spPr>
          <a:xfrm>
            <a:off x="419040" y="4811842"/>
            <a:ext cx="127001" cy="127001"/>
          </a:xfrm>
          <a:prstGeom prst="rect">
            <a:avLst/>
          </a:prstGeom>
        </p:spPr>
        <p:txBody>
          <a:bodyPr anchor="b"/>
          <a:lstStyle>
            <a:lvl1pPr>
              <a:defRPr b="0">
                <a:solidFill>
                  <a:srgbClr val="00113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57;p12"/>
          <p:cNvSpPr txBox="1"/>
          <p:nvPr/>
        </p:nvSpPr>
        <p:spPr>
          <a:xfrm>
            <a:off x="755637" y="4811840"/>
            <a:ext cx="179964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700">
                <a:solidFill>
                  <a:srgbClr val="001135"/>
                </a:solidFill>
              </a:defRPr>
            </a:lvl1pPr>
          </a:lstStyle>
          <a:p>
            <a:pPr/>
            <a:r>
              <a:t>© 2023 Nokia</a:t>
            </a:r>
          </a:p>
        </p:txBody>
      </p:sp>
      <p:pic>
        <p:nvPicPr>
          <p:cNvPr id="109" name="Google Shape;58;p12" descr="Google Shape;58;p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5558" y="4657678"/>
            <a:ext cx="1555927" cy="410047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Diabildsnummer"/>
          <p:cNvSpPr txBox="1"/>
          <p:nvPr>
            <p:ph type="sldNum" sz="quarter" idx="2"/>
          </p:nvPr>
        </p:nvSpPr>
        <p:spPr>
          <a:xfrm>
            <a:off x="419040" y="4811842"/>
            <a:ext cx="127001" cy="127001"/>
          </a:xfrm>
          <a:prstGeom prst="rect">
            <a:avLst/>
          </a:prstGeom>
        </p:spPr>
        <p:txBody>
          <a:bodyPr anchor="b"/>
          <a:lstStyle>
            <a:lvl1pPr>
              <a:defRPr b="0">
                <a:solidFill>
                  <a:srgbClr val="00113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61;p13"/>
          <p:cNvSpPr txBox="1"/>
          <p:nvPr/>
        </p:nvSpPr>
        <p:spPr>
          <a:xfrm>
            <a:off x="657360" y="4810759"/>
            <a:ext cx="179928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700">
                <a:solidFill>
                  <a:srgbClr val="001135"/>
                </a:solidFill>
              </a:defRPr>
            </a:lvl1pPr>
          </a:lstStyle>
          <a:p>
            <a:pPr/>
            <a:r>
              <a:t>© Nokia 2023</a:t>
            </a:r>
          </a:p>
        </p:txBody>
      </p:sp>
      <p:pic>
        <p:nvPicPr>
          <p:cNvPr id="118" name="Google Shape;62;p13" descr="Google Shape;62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8000" y="4875838"/>
            <a:ext cx="2286000" cy="267847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Titeltext"/>
          <p:cNvSpPr txBox="1"/>
          <p:nvPr>
            <p:ph type="title"/>
          </p:nvPr>
        </p:nvSpPr>
        <p:spPr>
          <a:xfrm>
            <a:off x="457200" y="205199"/>
            <a:ext cx="8229242" cy="85860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90000"/>
              </a:lnSpc>
              <a:defRPr sz="4200">
                <a:solidFill>
                  <a:srgbClr val="000000"/>
                </a:solidFill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120" name="Brödtext nivå ett…"/>
          <p:cNvSpPr txBox="1"/>
          <p:nvPr>
            <p:ph type="body" sz="half" idx="1"/>
          </p:nvPr>
        </p:nvSpPr>
        <p:spPr>
          <a:xfrm>
            <a:off x="457200" y="1203480"/>
            <a:ext cx="4015800" cy="2982961"/>
          </a:xfrm>
          <a:prstGeom prst="rect">
            <a:avLst/>
          </a:prstGeom>
        </p:spPr>
        <p:txBody>
          <a:bodyPr/>
          <a:lstStyle>
            <a:lvl1pPr marL="0" indent="228600">
              <a:lnSpc>
                <a:spcPct val="90000"/>
              </a:lnSpc>
              <a:spcBef>
                <a:spcPts val="1300"/>
              </a:spcBef>
              <a:buClrTx/>
              <a:buSzTx/>
              <a:buFontTx/>
              <a:buNone/>
              <a:defRPr sz="26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marL="1371600" indent="-393700">
              <a:lnSpc>
                <a:spcPct val="90000"/>
              </a:lnSpc>
              <a:spcBef>
                <a:spcPts val="1300"/>
              </a:spcBef>
              <a:buClrTx/>
              <a:buSzPts val="2600"/>
              <a:buFontTx/>
              <a:buChar char="•"/>
              <a:defRPr sz="26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2pPr>
            <a:lvl3pPr marL="1828800" indent="-393700">
              <a:lnSpc>
                <a:spcPct val="90000"/>
              </a:lnSpc>
              <a:spcBef>
                <a:spcPts val="1300"/>
              </a:spcBef>
              <a:buClrTx/>
              <a:buSzPts val="2600"/>
              <a:buFontTx/>
              <a:buChar char="•"/>
              <a:defRPr sz="26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3pPr>
            <a:lvl4pPr marL="2286000" indent="-393700">
              <a:lnSpc>
                <a:spcPct val="90000"/>
              </a:lnSpc>
              <a:spcBef>
                <a:spcPts val="1300"/>
              </a:spcBef>
              <a:buClrTx/>
              <a:buSzPts val="2600"/>
              <a:buFontTx/>
              <a:buChar char="•"/>
              <a:defRPr sz="26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4pPr>
            <a:lvl5pPr marL="2743200" indent="-393700">
              <a:lnSpc>
                <a:spcPct val="90000"/>
              </a:lnSpc>
              <a:spcBef>
                <a:spcPts val="1300"/>
              </a:spcBef>
              <a:buClrTx/>
              <a:buSzPts val="2600"/>
              <a:buFontTx/>
              <a:buChar char="•"/>
              <a:defRPr sz="26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21" name="Diabildsnummer"/>
          <p:cNvSpPr txBox="1"/>
          <p:nvPr>
            <p:ph type="sldNum" sz="quarter" idx="2"/>
          </p:nvPr>
        </p:nvSpPr>
        <p:spPr>
          <a:xfrm>
            <a:off x="419040" y="4810763"/>
            <a:ext cx="127001" cy="127001"/>
          </a:xfrm>
          <a:prstGeom prst="rect">
            <a:avLst/>
          </a:prstGeom>
        </p:spPr>
        <p:txBody>
          <a:bodyPr anchor="b"/>
          <a:lstStyle>
            <a:lvl1pPr>
              <a:defRPr b="0">
                <a:solidFill>
                  <a:srgbClr val="00113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eltext"/>
          <p:cNvSpPr txBox="1"/>
          <p:nvPr>
            <p:ph type="title"/>
          </p:nvPr>
        </p:nvSpPr>
        <p:spPr>
          <a:xfrm>
            <a:off x="504000" y="521225"/>
            <a:ext cx="8136002" cy="572703"/>
          </a:xfrm>
          <a:prstGeom prst="rect">
            <a:avLst/>
          </a:prstGeom>
        </p:spPr>
        <p:txBody>
          <a:bodyPr lIns="91398" tIns="91398" rIns="91398" bIns="91398"/>
          <a:lstStyle>
            <a:lvl1pPr>
              <a:defRPr b="1" sz="32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129" name="Brödtext nivå ett…"/>
          <p:cNvSpPr txBox="1"/>
          <p:nvPr>
            <p:ph type="body" idx="1"/>
          </p:nvPr>
        </p:nvSpPr>
        <p:spPr>
          <a:xfrm>
            <a:off x="504000" y="1381075"/>
            <a:ext cx="5760000" cy="3416400"/>
          </a:xfrm>
          <a:prstGeom prst="rect">
            <a:avLst/>
          </a:prstGeom>
        </p:spPr>
        <p:txBody>
          <a:bodyPr lIns="91398" tIns="91398" rIns="91398" bIns="91398"/>
          <a:lstStyle>
            <a:lvl1pPr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■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●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■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●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■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30" name="Diabildsnummer"/>
          <p:cNvSpPr txBox="1"/>
          <p:nvPr>
            <p:ph type="sldNum" sz="quarter" idx="2"/>
          </p:nvPr>
        </p:nvSpPr>
        <p:spPr>
          <a:xfrm>
            <a:off x="6279589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71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1111">
              <a:alpha val="70196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38" name="Google Shape;72;p15" descr="Google Shape;72;p15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8601712" y="125150"/>
            <a:ext cx="396008" cy="417602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Titeltext"/>
          <p:cNvSpPr txBox="1"/>
          <p:nvPr>
            <p:ph type="title"/>
          </p:nvPr>
        </p:nvSpPr>
        <p:spPr>
          <a:xfrm>
            <a:off x="504000" y="504000"/>
            <a:ext cx="8136002" cy="3492002"/>
          </a:xfrm>
          <a:prstGeom prst="rect">
            <a:avLst/>
          </a:prstGeom>
        </p:spPr>
        <p:txBody>
          <a:bodyPr lIns="91398" tIns="91398" rIns="91398" bIns="91398"/>
          <a:lstStyle>
            <a:lvl1pPr>
              <a:lnSpc>
                <a:spcPct val="90000"/>
              </a:lnSpc>
              <a:defRPr b="1" sz="6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140" name="Brödtext nivå ett…"/>
          <p:cNvSpPr txBox="1"/>
          <p:nvPr>
            <p:ph type="body" sz="quarter" idx="1"/>
          </p:nvPr>
        </p:nvSpPr>
        <p:spPr>
          <a:xfrm>
            <a:off x="504000" y="4116425"/>
            <a:ext cx="8136002" cy="792608"/>
          </a:xfrm>
          <a:prstGeom prst="rect">
            <a:avLst/>
          </a:prstGeom>
        </p:spPr>
        <p:txBody>
          <a:bodyPr lIns="91398" tIns="91398" rIns="91398" bIns="91398" anchor="b"/>
          <a:lstStyle>
            <a:lvl1pPr marL="0" indent="22860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indent="22860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indent="22860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indent="22860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41" name="Diabildsnummer"/>
          <p:cNvSpPr txBox="1"/>
          <p:nvPr>
            <p:ph type="sldNum" sz="quarter" idx="2"/>
          </p:nvPr>
        </p:nvSpPr>
        <p:spPr>
          <a:xfrm>
            <a:off x="6279590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77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1111">
              <a:alpha val="70196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49" name="Google Shape;78;p16" descr="Google Shape;78;p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84399" y="1211749"/>
            <a:ext cx="2575208" cy="2719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Google Shape;79;p16" descr="Google Shape;79;p16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8601712" y="125150"/>
            <a:ext cx="396008" cy="417602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Diabildsnummer"/>
          <p:cNvSpPr txBox="1"/>
          <p:nvPr>
            <p:ph type="sldNum" sz="quarter" idx="2"/>
          </p:nvPr>
        </p:nvSpPr>
        <p:spPr>
          <a:xfrm>
            <a:off x="6279590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82;p17"/>
          <p:cNvSpPr/>
          <p:nvPr>
            <p:ph type="pic" idx="21"/>
          </p:nvPr>
        </p:nvSpPr>
        <p:spPr>
          <a:xfrm>
            <a:off x="4600575" y="0"/>
            <a:ext cx="5817300" cy="5143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9" name="Titeltext"/>
          <p:cNvSpPr txBox="1"/>
          <p:nvPr>
            <p:ph type="title"/>
          </p:nvPr>
        </p:nvSpPr>
        <p:spPr>
          <a:xfrm>
            <a:off x="504000" y="504000"/>
            <a:ext cx="4680000" cy="3492002"/>
          </a:xfrm>
          <a:prstGeom prst="rect">
            <a:avLst/>
          </a:prstGeom>
        </p:spPr>
        <p:txBody>
          <a:bodyPr lIns="91398" tIns="91398" rIns="91398" bIns="91398"/>
          <a:lstStyle>
            <a:lvl1pPr>
              <a:lnSpc>
                <a:spcPct val="90000"/>
              </a:lnSpc>
              <a:defRPr b="1" sz="6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160" name="Brödtext nivå ett…"/>
          <p:cNvSpPr txBox="1"/>
          <p:nvPr>
            <p:ph type="body" sz="quarter" idx="1"/>
          </p:nvPr>
        </p:nvSpPr>
        <p:spPr>
          <a:xfrm>
            <a:off x="504000" y="4316850"/>
            <a:ext cx="8136002" cy="605108"/>
          </a:xfrm>
          <a:prstGeom prst="rect">
            <a:avLst/>
          </a:prstGeom>
        </p:spPr>
        <p:txBody>
          <a:bodyPr lIns="91398" tIns="91398" rIns="91398" bIns="91398"/>
          <a:lstStyle>
            <a:lvl1pPr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■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●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■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●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■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pic>
        <p:nvPicPr>
          <p:cNvPr id="161" name="Google Shape;85;p17" descr="Google Shape;85;p17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142862" y="125150"/>
            <a:ext cx="396002" cy="417602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Diabildsnummer"/>
          <p:cNvSpPr txBox="1"/>
          <p:nvPr>
            <p:ph type="sldNum" sz="quarter" idx="2"/>
          </p:nvPr>
        </p:nvSpPr>
        <p:spPr>
          <a:xfrm>
            <a:off x="6279590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88;p18" descr="Google Shape;88;p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84399" y="1211749"/>
            <a:ext cx="2575208" cy="2719992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Diabildsnummer"/>
          <p:cNvSpPr txBox="1"/>
          <p:nvPr>
            <p:ph type="sldNum" sz="quarter" idx="2"/>
          </p:nvPr>
        </p:nvSpPr>
        <p:spPr>
          <a:xfrm>
            <a:off x="6279590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teltext"/>
          <p:cNvSpPr txBox="1"/>
          <p:nvPr>
            <p:ph type="title"/>
          </p:nvPr>
        </p:nvSpPr>
        <p:spPr>
          <a:xfrm>
            <a:off x="971999" y="2285400"/>
            <a:ext cx="7200004" cy="572708"/>
          </a:xfrm>
          <a:prstGeom prst="rect">
            <a:avLst/>
          </a:prstGeom>
        </p:spPr>
        <p:txBody>
          <a:bodyPr lIns="91398" tIns="91398" rIns="91398" bIns="91398" anchor="ctr"/>
          <a:lstStyle>
            <a:lvl1pPr algn="ctr">
              <a:defRPr b="1" i="1" sz="32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178" name="Brödtext nivå ett…"/>
          <p:cNvSpPr txBox="1"/>
          <p:nvPr>
            <p:ph type="body" sz="quarter" idx="1"/>
          </p:nvPr>
        </p:nvSpPr>
        <p:spPr>
          <a:xfrm>
            <a:off x="971999" y="3877200"/>
            <a:ext cx="7200004" cy="844508"/>
          </a:xfrm>
          <a:prstGeom prst="rect">
            <a:avLst/>
          </a:prstGeom>
        </p:spPr>
        <p:txBody>
          <a:bodyPr lIns="91398" tIns="91398" rIns="91398" bIns="91398"/>
          <a:lstStyle>
            <a:lvl1pPr algn="ctr"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■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algn="ctr"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●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algn="ctr"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■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algn="ctr"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●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algn="ctr"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■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pic>
        <p:nvPicPr>
          <p:cNvPr id="179" name="Google Shape;93;p19" descr="Google Shape;93;p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1898" y="125800"/>
            <a:ext cx="395633" cy="4163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Diabildsnummer"/>
          <p:cNvSpPr txBox="1"/>
          <p:nvPr>
            <p:ph type="sldNum" sz="quarter" idx="2"/>
          </p:nvPr>
        </p:nvSpPr>
        <p:spPr>
          <a:xfrm>
            <a:off x="6279590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eltext"/>
          <p:cNvSpPr txBox="1"/>
          <p:nvPr>
            <p:ph type="title"/>
          </p:nvPr>
        </p:nvSpPr>
        <p:spPr>
          <a:xfrm>
            <a:off x="504000" y="521225"/>
            <a:ext cx="8136002" cy="572703"/>
          </a:xfrm>
          <a:prstGeom prst="rect">
            <a:avLst/>
          </a:prstGeom>
        </p:spPr>
        <p:txBody>
          <a:bodyPr lIns="91398" tIns="91398" rIns="91398" bIns="91398"/>
          <a:lstStyle>
            <a:lvl1pPr>
              <a:defRPr b="1" sz="32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188" name="Brödtext nivå ett…"/>
          <p:cNvSpPr txBox="1"/>
          <p:nvPr>
            <p:ph type="body" sz="half" idx="1"/>
          </p:nvPr>
        </p:nvSpPr>
        <p:spPr>
          <a:xfrm>
            <a:off x="504000" y="1381075"/>
            <a:ext cx="3699601" cy="3416400"/>
          </a:xfrm>
          <a:prstGeom prst="rect">
            <a:avLst/>
          </a:prstGeom>
        </p:spPr>
        <p:txBody>
          <a:bodyPr lIns="91398" tIns="91398" rIns="91398" bIns="91398"/>
          <a:lstStyle>
            <a:lvl1pPr indent="-317500"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Font typeface="Helvetica Neue"/>
              <a:buChar char="■"/>
              <a:defRPr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Font typeface="Helvetica Neue"/>
              <a:buChar char="●"/>
              <a:defRPr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Font typeface="Helvetica Neue"/>
              <a:buChar char="■"/>
              <a:defRPr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Font typeface="Helvetica Neue"/>
              <a:buChar char="●"/>
              <a:defRPr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Font typeface="Helvetica Neue"/>
              <a:buChar char="■"/>
              <a:defRPr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89" name="Google Shape;98;p20"/>
          <p:cNvSpPr txBox="1"/>
          <p:nvPr>
            <p:ph type="body" sz="half" idx="21"/>
          </p:nvPr>
        </p:nvSpPr>
        <p:spPr>
          <a:xfrm>
            <a:off x="4939198" y="1381075"/>
            <a:ext cx="3699603" cy="3416400"/>
          </a:xfrm>
          <a:prstGeom prst="rect">
            <a:avLst/>
          </a:prstGeom>
        </p:spPr>
        <p:txBody>
          <a:bodyPr lIns="91398" tIns="91398" rIns="91398" bIns="91398"/>
          <a:lstStyle/>
          <a:p>
            <a:pPr/>
          </a:p>
        </p:txBody>
      </p:sp>
      <p:pic>
        <p:nvPicPr>
          <p:cNvPr id="190" name="Google Shape;99;p20" descr="Google Shape;99;p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1898" y="125800"/>
            <a:ext cx="395633" cy="416300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Diabildsnummer"/>
          <p:cNvSpPr txBox="1"/>
          <p:nvPr>
            <p:ph type="sldNum" sz="quarter" idx="2"/>
          </p:nvPr>
        </p:nvSpPr>
        <p:spPr>
          <a:xfrm>
            <a:off x="6279590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rödtext nivå ett…"/>
          <p:cNvSpPr txBox="1"/>
          <p:nvPr>
            <p:ph type="body" sz="quarter" idx="1"/>
          </p:nvPr>
        </p:nvSpPr>
        <p:spPr>
          <a:xfrm>
            <a:off x="504000" y="3695700"/>
            <a:ext cx="2401200" cy="1158900"/>
          </a:xfrm>
          <a:prstGeom prst="rect">
            <a:avLst/>
          </a:prstGeom>
        </p:spPr>
        <p:txBody>
          <a:bodyPr lIns="91398" tIns="91398" rIns="91398" bIns="91398"/>
          <a:lstStyle>
            <a:lvl1pPr indent="-304800" algn="ctr"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200"/>
              <a:buFont typeface="Helvetica Neue"/>
              <a:buChar char="■"/>
              <a:defRPr sz="12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algn="ctr"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200"/>
              <a:buFont typeface="Helvetica Neue"/>
              <a:buChar char="●"/>
              <a:defRPr sz="12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algn="ctr"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200"/>
              <a:buFont typeface="Helvetica Neue"/>
              <a:buChar char="■"/>
              <a:defRPr sz="12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algn="ctr"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200"/>
              <a:buFont typeface="Helvetica Neue"/>
              <a:buChar char="●"/>
              <a:defRPr sz="12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algn="ctr"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200"/>
              <a:buFont typeface="Helvetica Neue"/>
              <a:buChar char="■"/>
              <a:defRPr sz="12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2" name="Google Shape;16;p3"/>
          <p:cNvSpPr/>
          <p:nvPr>
            <p:ph type="pic" sz="quarter" idx="21"/>
          </p:nvPr>
        </p:nvSpPr>
        <p:spPr>
          <a:xfrm>
            <a:off x="504000" y="884998"/>
            <a:ext cx="2401200" cy="2401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3" name="Google Shape;17;p3"/>
          <p:cNvSpPr txBox="1"/>
          <p:nvPr>
            <p:ph type="body" sz="quarter" idx="22"/>
          </p:nvPr>
        </p:nvSpPr>
        <p:spPr>
          <a:xfrm>
            <a:off x="6238799" y="3695700"/>
            <a:ext cx="2401201" cy="1158900"/>
          </a:xfrm>
          <a:prstGeom prst="rect">
            <a:avLst/>
          </a:prstGeom>
        </p:spPr>
        <p:txBody>
          <a:bodyPr lIns="91398" tIns="91398" rIns="91398" bIns="91398"/>
          <a:lstStyle/>
          <a:p>
            <a:pPr/>
          </a:p>
        </p:txBody>
      </p:sp>
      <p:sp>
        <p:nvSpPr>
          <p:cNvPr id="24" name="Google Shape;18;p3"/>
          <p:cNvSpPr/>
          <p:nvPr>
            <p:ph type="pic" sz="quarter" idx="23"/>
          </p:nvPr>
        </p:nvSpPr>
        <p:spPr>
          <a:xfrm>
            <a:off x="6238799" y="884998"/>
            <a:ext cx="2401201" cy="2401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5" name="Google Shape;19;p3"/>
          <p:cNvSpPr txBox="1"/>
          <p:nvPr>
            <p:ph type="body" sz="quarter" idx="24"/>
          </p:nvPr>
        </p:nvSpPr>
        <p:spPr>
          <a:xfrm>
            <a:off x="3370650" y="3695700"/>
            <a:ext cx="2401201" cy="1158900"/>
          </a:xfrm>
          <a:prstGeom prst="rect">
            <a:avLst/>
          </a:prstGeom>
        </p:spPr>
        <p:txBody>
          <a:bodyPr lIns="91398" tIns="91398" rIns="91398" bIns="91398"/>
          <a:lstStyle/>
          <a:p>
            <a:pPr/>
          </a:p>
        </p:txBody>
      </p:sp>
      <p:sp>
        <p:nvSpPr>
          <p:cNvPr id="26" name="Google Shape;20;p3"/>
          <p:cNvSpPr/>
          <p:nvPr>
            <p:ph type="pic" sz="quarter" idx="25"/>
          </p:nvPr>
        </p:nvSpPr>
        <p:spPr>
          <a:xfrm>
            <a:off x="3370650" y="884998"/>
            <a:ext cx="2401201" cy="2401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7" name="Diabildsnummer"/>
          <p:cNvSpPr txBox="1"/>
          <p:nvPr>
            <p:ph type="sldNum" sz="quarter" idx="2"/>
          </p:nvPr>
        </p:nvSpPr>
        <p:spPr>
          <a:xfrm>
            <a:off x="6279590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Brödtext nivå ett…"/>
          <p:cNvSpPr txBox="1"/>
          <p:nvPr>
            <p:ph type="body" sz="quarter" idx="1"/>
          </p:nvPr>
        </p:nvSpPr>
        <p:spPr>
          <a:xfrm>
            <a:off x="1785672" y="3695700"/>
            <a:ext cx="2401205" cy="1158900"/>
          </a:xfrm>
          <a:prstGeom prst="rect">
            <a:avLst/>
          </a:prstGeom>
        </p:spPr>
        <p:txBody>
          <a:bodyPr lIns="91398" tIns="91398" rIns="91398" bIns="91398"/>
          <a:lstStyle>
            <a:lvl1pPr indent="-304800" algn="ctr"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200"/>
              <a:buFont typeface="Helvetica Neue"/>
              <a:buChar char="■"/>
              <a:defRPr sz="12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algn="ctr"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200"/>
              <a:buFont typeface="Helvetica Neue"/>
              <a:buChar char="●"/>
              <a:defRPr sz="12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algn="ctr"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200"/>
              <a:buFont typeface="Helvetica Neue"/>
              <a:buChar char="■"/>
              <a:defRPr sz="12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algn="ctr"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200"/>
              <a:buFont typeface="Helvetica Neue"/>
              <a:buChar char="●"/>
              <a:defRPr sz="12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algn="ctr"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200"/>
              <a:buFont typeface="Helvetica Neue"/>
              <a:buChar char="■"/>
              <a:defRPr sz="12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99" name="Google Shape;103;p21"/>
          <p:cNvSpPr/>
          <p:nvPr>
            <p:ph type="pic" sz="quarter" idx="21"/>
          </p:nvPr>
        </p:nvSpPr>
        <p:spPr>
          <a:xfrm>
            <a:off x="1785672" y="884998"/>
            <a:ext cx="2401205" cy="2401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00" name="Google Shape;104;p21"/>
          <p:cNvSpPr txBox="1"/>
          <p:nvPr>
            <p:ph type="body" sz="quarter" idx="22"/>
          </p:nvPr>
        </p:nvSpPr>
        <p:spPr>
          <a:xfrm>
            <a:off x="4957124" y="3695700"/>
            <a:ext cx="2401208" cy="1158900"/>
          </a:xfrm>
          <a:prstGeom prst="rect">
            <a:avLst/>
          </a:prstGeom>
        </p:spPr>
        <p:txBody>
          <a:bodyPr lIns="91398" tIns="91398" rIns="91398" bIns="91398"/>
          <a:lstStyle/>
          <a:p>
            <a:pPr/>
          </a:p>
        </p:txBody>
      </p:sp>
      <p:sp>
        <p:nvSpPr>
          <p:cNvPr id="201" name="Google Shape;105;p21"/>
          <p:cNvSpPr/>
          <p:nvPr>
            <p:ph type="pic" sz="quarter" idx="23"/>
          </p:nvPr>
        </p:nvSpPr>
        <p:spPr>
          <a:xfrm>
            <a:off x="4957124" y="884998"/>
            <a:ext cx="2401208" cy="2401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pic>
        <p:nvPicPr>
          <p:cNvPr id="202" name="Google Shape;106;p21" descr="Google Shape;106;p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1898" y="125800"/>
            <a:ext cx="395633" cy="416300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Diabildsnummer"/>
          <p:cNvSpPr txBox="1"/>
          <p:nvPr>
            <p:ph type="sldNum" sz="quarter" idx="2"/>
          </p:nvPr>
        </p:nvSpPr>
        <p:spPr>
          <a:xfrm>
            <a:off x="6279590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109;p22"/>
          <p:cNvSpPr/>
          <p:nvPr/>
        </p:nvSpPr>
        <p:spPr>
          <a:xfrm>
            <a:off x="502498" y="1142550"/>
            <a:ext cx="2401205" cy="2401200"/>
          </a:xfrm>
          <a:prstGeom prst="roundRect">
            <a:avLst>
              <a:gd name="adj" fmla="val 3663"/>
            </a:avLst>
          </a:prstGeom>
          <a:solidFill>
            <a:srgbClr val="FFDC7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600"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sp>
        <p:nvSpPr>
          <p:cNvPr id="211" name="Brödtext nivå ett…"/>
          <p:cNvSpPr txBox="1"/>
          <p:nvPr>
            <p:ph type="body" sz="quarter" idx="1"/>
          </p:nvPr>
        </p:nvSpPr>
        <p:spPr>
          <a:xfrm>
            <a:off x="690275" y="1851848"/>
            <a:ext cx="2025601" cy="594304"/>
          </a:xfrm>
          <a:prstGeom prst="rect">
            <a:avLst/>
          </a:prstGeom>
        </p:spPr>
        <p:txBody>
          <a:bodyPr lIns="91398" tIns="91398" rIns="91398" bIns="91398" anchor="b"/>
          <a:lstStyle>
            <a:lvl1pPr marL="0" indent="228600" algn="ctr">
              <a:spcBef>
                <a:spcPts val="0"/>
              </a:spcBef>
              <a:buClrTx/>
              <a:buSzTx/>
              <a:buFontTx/>
              <a:buNone/>
              <a:defRPr b="1" sz="40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b="1" sz="40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indent="228600" algn="ctr">
              <a:spcBef>
                <a:spcPts val="0"/>
              </a:spcBef>
              <a:buClrTx/>
              <a:buSzTx/>
              <a:buFontTx/>
              <a:buNone/>
              <a:defRPr b="1" sz="40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indent="228600" algn="ctr">
              <a:spcBef>
                <a:spcPts val="0"/>
              </a:spcBef>
              <a:buClrTx/>
              <a:buSzTx/>
              <a:buFontTx/>
              <a:buNone/>
              <a:defRPr b="1" sz="40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indent="228600" algn="ctr">
              <a:spcBef>
                <a:spcPts val="0"/>
              </a:spcBef>
              <a:buClrTx/>
              <a:buSzTx/>
              <a:buFontTx/>
              <a:buNone/>
              <a:defRPr b="1" sz="40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12" name="Google Shape;111;p22"/>
          <p:cNvSpPr/>
          <p:nvPr/>
        </p:nvSpPr>
        <p:spPr>
          <a:xfrm>
            <a:off x="3371400" y="1142550"/>
            <a:ext cx="2401200" cy="2401200"/>
          </a:xfrm>
          <a:prstGeom prst="roundRect">
            <a:avLst>
              <a:gd name="adj" fmla="val 3663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600"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sp>
        <p:nvSpPr>
          <p:cNvPr id="213" name="Google Shape;112;p22"/>
          <p:cNvSpPr/>
          <p:nvPr/>
        </p:nvSpPr>
        <p:spPr>
          <a:xfrm>
            <a:off x="6240300" y="1142550"/>
            <a:ext cx="2401208" cy="2401200"/>
          </a:xfrm>
          <a:prstGeom prst="roundRect">
            <a:avLst>
              <a:gd name="adj" fmla="val 3663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600"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pic>
        <p:nvPicPr>
          <p:cNvPr id="214" name="Google Shape;113;p22" descr="Google Shape;113;p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1898" y="125800"/>
            <a:ext cx="395633" cy="41630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Diabildsnummer"/>
          <p:cNvSpPr txBox="1"/>
          <p:nvPr>
            <p:ph type="sldNum" sz="quarter" idx="2"/>
          </p:nvPr>
        </p:nvSpPr>
        <p:spPr>
          <a:xfrm>
            <a:off x="6279590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116;p23"/>
          <p:cNvSpPr/>
          <p:nvPr/>
        </p:nvSpPr>
        <p:spPr>
          <a:xfrm>
            <a:off x="1785597" y="1142550"/>
            <a:ext cx="2401206" cy="2401200"/>
          </a:xfrm>
          <a:prstGeom prst="roundRect">
            <a:avLst>
              <a:gd name="adj" fmla="val 3663"/>
            </a:avLst>
          </a:prstGeom>
          <a:solidFill>
            <a:srgbClr val="FFDC7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600"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sp>
        <p:nvSpPr>
          <p:cNvPr id="223" name="Brödtext nivå ett…"/>
          <p:cNvSpPr txBox="1"/>
          <p:nvPr>
            <p:ph type="body" sz="quarter" idx="1"/>
          </p:nvPr>
        </p:nvSpPr>
        <p:spPr>
          <a:xfrm>
            <a:off x="1973375" y="1851848"/>
            <a:ext cx="2025603" cy="594304"/>
          </a:xfrm>
          <a:prstGeom prst="rect">
            <a:avLst/>
          </a:prstGeom>
        </p:spPr>
        <p:txBody>
          <a:bodyPr lIns="91398" tIns="91398" rIns="91398" bIns="91398" anchor="b"/>
          <a:lstStyle>
            <a:lvl1pPr marL="0" indent="228600" algn="ctr">
              <a:spcBef>
                <a:spcPts val="0"/>
              </a:spcBef>
              <a:buClrTx/>
              <a:buSzTx/>
              <a:buFontTx/>
              <a:buNone/>
              <a:defRPr b="1" sz="40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b="1" sz="40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indent="228600" algn="ctr">
              <a:spcBef>
                <a:spcPts val="0"/>
              </a:spcBef>
              <a:buClrTx/>
              <a:buSzTx/>
              <a:buFontTx/>
              <a:buNone/>
              <a:defRPr b="1" sz="40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indent="228600" algn="ctr">
              <a:spcBef>
                <a:spcPts val="0"/>
              </a:spcBef>
              <a:buClrTx/>
              <a:buSzTx/>
              <a:buFontTx/>
              <a:buNone/>
              <a:defRPr b="1" sz="40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indent="228600" algn="ctr">
              <a:spcBef>
                <a:spcPts val="0"/>
              </a:spcBef>
              <a:buClrTx/>
              <a:buSzTx/>
              <a:buFontTx/>
              <a:buNone/>
              <a:defRPr b="1" sz="40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24" name="Google Shape;118;p23"/>
          <p:cNvSpPr/>
          <p:nvPr/>
        </p:nvSpPr>
        <p:spPr>
          <a:xfrm>
            <a:off x="4957200" y="1142550"/>
            <a:ext cx="2401208" cy="2401200"/>
          </a:xfrm>
          <a:prstGeom prst="roundRect">
            <a:avLst>
              <a:gd name="adj" fmla="val 3663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6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pic>
        <p:nvPicPr>
          <p:cNvPr id="225" name="Google Shape;119;p23" descr="Google Shape;119;p2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1898" y="125800"/>
            <a:ext cx="395633" cy="416300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Diabildsnummer"/>
          <p:cNvSpPr txBox="1"/>
          <p:nvPr>
            <p:ph type="sldNum" sz="quarter" idx="2"/>
          </p:nvPr>
        </p:nvSpPr>
        <p:spPr>
          <a:xfrm>
            <a:off x="6279590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_1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Brödtext nivå ett…"/>
          <p:cNvSpPr txBox="1"/>
          <p:nvPr>
            <p:ph type="body" sz="quarter" idx="1"/>
          </p:nvPr>
        </p:nvSpPr>
        <p:spPr>
          <a:xfrm>
            <a:off x="3559200" y="1674522"/>
            <a:ext cx="2025608" cy="594304"/>
          </a:xfrm>
          <a:prstGeom prst="rect">
            <a:avLst/>
          </a:prstGeom>
          <a:solidFill>
            <a:schemeClr val="accent1"/>
          </a:solidFill>
          <a:ln w="19050">
            <a:solidFill>
              <a:srgbClr val="111111"/>
            </a:solidFill>
            <a:round/>
          </a:ln>
          <a:effectLst>
            <a:outerShdw sx="100000" sy="100000" kx="0" ky="0" algn="b" rotWithShape="0" blurRad="0" dist="57150" dir="2760000">
              <a:srgbClr val="000000"/>
            </a:outerShdw>
          </a:effectLst>
        </p:spPr>
        <p:txBody>
          <a:bodyPr lIns="91398" tIns="91398" rIns="91398" bIns="91398" anchor="ctr"/>
          <a:lstStyle>
            <a:lvl1pPr marL="0" indent="228600" algn="ctr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defRPr sz="16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indent="228600" algn="ctr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defRPr sz="16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indent="228600" algn="ctr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defRPr sz="16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indent="228600" algn="ctr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defRPr sz="16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indent="228600" algn="ctr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defRPr sz="16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34" name="Titeltext"/>
          <p:cNvSpPr txBox="1"/>
          <p:nvPr>
            <p:ph type="title"/>
          </p:nvPr>
        </p:nvSpPr>
        <p:spPr>
          <a:xfrm>
            <a:off x="504000" y="521225"/>
            <a:ext cx="8136002" cy="572703"/>
          </a:xfrm>
          <a:prstGeom prst="rect">
            <a:avLst/>
          </a:prstGeom>
        </p:spPr>
        <p:txBody>
          <a:bodyPr lIns="91398" tIns="91398" rIns="91398" bIns="91398"/>
          <a:lstStyle>
            <a:lvl1pPr>
              <a:defRPr b="1" sz="32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Titeltext</a:t>
            </a:r>
          </a:p>
        </p:txBody>
      </p:sp>
      <p:pic>
        <p:nvPicPr>
          <p:cNvPr id="235" name="Google Shape;124;p24" descr="Google Shape;124;p2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1898" y="125800"/>
            <a:ext cx="395633" cy="416300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Diabildsnummer"/>
          <p:cNvSpPr txBox="1"/>
          <p:nvPr>
            <p:ph type="sldNum" sz="quarter" idx="2"/>
          </p:nvPr>
        </p:nvSpPr>
        <p:spPr>
          <a:xfrm>
            <a:off x="6279590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eltext"/>
          <p:cNvSpPr txBox="1"/>
          <p:nvPr>
            <p:ph type="title"/>
          </p:nvPr>
        </p:nvSpPr>
        <p:spPr>
          <a:xfrm>
            <a:off x="504000" y="692399"/>
            <a:ext cx="8136002" cy="2564104"/>
          </a:xfrm>
          <a:prstGeom prst="rect">
            <a:avLst/>
          </a:prstGeom>
        </p:spPr>
        <p:txBody>
          <a:bodyPr lIns="91398" tIns="91398" rIns="91398" bIns="91398" anchor="b"/>
          <a:lstStyle>
            <a:lvl1pPr algn="ctr">
              <a:lnSpc>
                <a:spcPct val="80000"/>
              </a:lnSpc>
              <a:defRPr b="1" sz="12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244" name="Brödtext nivå ett…"/>
          <p:cNvSpPr txBox="1"/>
          <p:nvPr>
            <p:ph type="body" sz="quarter" idx="1"/>
          </p:nvPr>
        </p:nvSpPr>
        <p:spPr>
          <a:xfrm>
            <a:off x="504000" y="3011372"/>
            <a:ext cx="8136002" cy="605103"/>
          </a:xfrm>
          <a:prstGeom prst="rect">
            <a:avLst/>
          </a:prstGeom>
        </p:spPr>
        <p:txBody>
          <a:bodyPr lIns="91398" tIns="91398" rIns="91398" bIns="91398"/>
          <a:lstStyle>
            <a:lvl1pPr algn="ctr"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■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algn="ctr"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●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algn="ctr"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■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algn="ctr"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●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algn="ctr"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■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pic>
        <p:nvPicPr>
          <p:cNvPr id="245" name="Google Shape;129;p25" descr="Google Shape;129;p2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1898" y="125800"/>
            <a:ext cx="395633" cy="416300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Diabildsnummer"/>
          <p:cNvSpPr txBox="1"/>
          <p:nvPr>
            <p:ph type="sldNum" sz="quarter" idx="2"/>
          </p:nvPr>
        </p:nvSpPr>
        <p:spPr>
          <a:xfrm>
            <a:off x="6279590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iteltext"/>
          <p:cNvSpPr txBox="1"/>
          <p:nvPr>
            <p:ph type="title"/>
          </p:nvPr>
        </p:nvSpPr>
        <p:spPr>
          <a:xfrm>
            <a:off x="504000" y="504000"/>
            <a:ext cx="8136002" cy="3492002"/>
          </a:xfrm>
          <a:prstGeom prst="rect">
            <a:avLst/>
          </a:prstGeom>
        </p:spPr>
        <p:txBody>
          <a:bodyPr lIns="91398" tIns="91398" rIns="91398" bIns="91398"/>
          <a:lstStyle>
            <a:lvl1pPr>
              <a:lnSpc>
                <a:spcPct val="90000"/>
              </a:lnSpc>
              <a:defRPr b="1" sz="6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254" name="Brödtext nivå ett…"/>
          <p:cNvSpPr txBox="1"/>
          <p:nvPr>
            <p:ph type="body" sz="quarter" idx="1"/>
          </p:nvPr>
        </p:nvSpPr>
        <p:spPr>
          <a:xfrm>
            <a:off x="504000" y="4316850"/>
            <a:ext cx="8136002" cy="605108"/>
          </a:xfrm>
          <a:prstGeom prst="rect">
            <a:avLst/>
          </a:prstGeom>
        </p:spPr>
        <p:txBody>
          <a:bodyPr lIns="91398" tIns="91398" rIns="91398" bIns="91398"/>
          <a:lstStyle>
            <a:lvl1pPr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■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●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■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●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■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pic>
        <p:nvPicPr>
          <p:cNvPr id="255" name="Google Shape;134;p26" descr="Google Shape;134;p26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8601712" y="125150"/>
            <a:ext cx="396008" cy="417602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Diabildsnummer"/>
          <p:cNvSpPr txBox="1"/>
          <p:nvPr>
            <p:ph type="sldNum" sz="quarter" idx="2"/>
          </p:nvPr>
        </p:nvSpPr>
        <p:spPr>
          <a:xfrm>
            <a:off x="6279590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_1"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eltext"/>
          <p:cNvSpPr txBox="1"/>
          <p:nvPr>
            <p:ph type="title"/>
          </p:nvPr>
        </p:nvSpPr>
        <p:spPr>
          <a:xfrm>
            <a:off x="504000" y="674249"/>
            <a:ext cx="8136002" cy="3490203"/>
          </a:xfrm>
          <a:prstGeom prst="rect">
            <a:avLst/>
          </a:prstGeom>
        </p:spPr>
        <p:txBody>
          <a:bodyPr lIns="91398" tIns="91398" rIns="91398" bIns="91398" anchor="ctr"/>
          <a:lstStyle>
            <a:lvl1pPr algn="ctr">
              <a:lnSpc>
                <a:spcPct val="90000"/>
              </a:lnSpc>
              <a:defRPr b="1" sz="6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264" name="Brödtext nivå ett…"/>
          <p:cNvSpPr txBox="1"/>
          <p:nvPr>
            <p:ph type="body" sz="quarter" idx="1"/>
          </p:nvPr>
        </p:nvSpPr>
        <p:spPr>
          <a:xfrm>
            <a:off x="504000" y="4316850"/>
            <a:ext cx="8136002" cy="605108"/>
          </a:xfrm>
          <a:prstGeom prst="rect">
            <a:avLst/>
          </a:prstGeom>
        </p:spPr>
        <p:txBody>
          <a:bodyPr lIns="91398" tIns="91398" rIns="91398" bIns="91398"/>
          <a:lstStyle>
            <a:lvl1pPr algn="ctr"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■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algn="ctr"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●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algn="ctr"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■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algn="ctr"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●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algn="ctr"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■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pic>
        <p:nvPicPr>
          <p:cNvPr id="265" name="Google Shape;139;p27" descr="Google Shape;139;p27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8601712" y="125150"/>
            <a:ext cx="396008" cy="417602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Diabildsnummer"/>
          <p:cNvSpPr txBox="1"/>
          <p:nvPr>
            <p:ph type="sldNum" sz="quarter" idx="2"/>
          </p:nvPr>
        </p:nvSpPr>
        <p:spPr>
          <a:xfrm>
            <a:off x="6279590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142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1111">
              <a:alpha val="70196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274" name="Google Shape;143;p28" descr="Google Shape;143;p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1712" y="125150"/>
            <a:ext cx="396008" cy="417602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Titeltext"/>
          <p:cNvSpPr txBox="1"/>
          <p:nvPr>
            <p:ph type="title"/>
          </p:nvPr>
        </p:nvSpPr>
        <p:spPr>
          <a:xfrm>
            <a:off x="504000" y="674249"/>
            <a:ext cx="8136002" cy="3490203"/>
          </a:xfrm>
          <a:prstGeom prst="rect">
            <a:avLst/>
          </a:prstGeom>
        </p:spPr>
        <p:txBody>
          <a:bodyPr lIns="91398" tIns="91398" rIns="91398" bIns="91398" anchor="ctr"/>
          <a:lstStyle>
            <a:lvl1pPr algn="ctr">
              <a:lnSpc>
                <a:spcPct val="90000"/>
              </a:lnSpc>
              <a:defRPr b="1" sz="6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276" name="Brödtext nivå ett…"/>
          <p:cNvSpPr txBox="1"/>
          <p:nvPr>
            <p:ph type="body" sz="quarter" idx="1"/>
          </p:nvPr>
        </p:nvSpPr>
        <p:spPr>
          <a:xfrm>
            <a:off x="504000" y="4316850"/>
            <a:ext cx="8136002" cy="605108"/>
          </a:xfrm>
          <a:prstGeom prst="rect">
            <a:avLst/>
          </a:prstGeom>
        </p:spPr>
        <p:txBody>
          <a:bodyPr lIns="91398" tIns="91398" rIns="91398" bIns="91398"/>
          <a:lstStyle>
            <a:lvl1pPr algn="ctr"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■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algn="ctr"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●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algn="ctr"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■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algn="ctr"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●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algn="ctr"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■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77" name="Diabildsnummer"/>
          <p:cNvSpPr txBox="1"/>
          <p:nvPr>
            <p:ph type="sldNum" sz="quarter" idx="2"/>
          </p:nvPr>
        </p:nvSpPr>
        <p:spPr>
          <a:xfrm>
            <a:off x="6279590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Brödtext nivå ett…"/>
          <p:cNvSpPr txBox="1"/>
          <p:nvPr>
            <p:ph type="body" sz="quarter" idx="1"/>
          </p:nvPr>
        </p:nvSpPr>
        <p:spPr>
          <a:xfrm>
            <a:off x="542925" y="4230575"/>
            <a:ext cx="8058302" cy="605108"/>
          </a:xfrm>
          <a:prstGeom prst="rect">
            <a:avLst/>
          </a:prstGeom>
        </p:spPr>
        <p:txBody>
          <a:bodyPr lIns="91398" tIns="91398" rIns="91398" bIns="91398" anchor="ctr"/>
          <a:lstStyle>
            <a:lvl1pPr marL="0" indent="228600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462314" indent="-408213">
              <a:spcBef>
                <a:spcPts val="0"/>
              </a:spcBef>
              <a:buClrTx/>
              <a:buSzPts val="1800"/>
              <a:buFontTx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919514" indent="-408214">
              <a:spcBef>
                <a:spcPts val="0"/>
              </a:spcBef>
              <a:buClrTx/>
              <a:buSzPts val="1800"/>
              <a:buFontTx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376714" indent="-408214">
              <a:spcBef>
                <a:spcPts val="0"/>
              </a:spcBef>
              <a:buClrTx/>
              <a:buSzPts val="1800"/>
              <a:buFontTx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833914" indent="-408214">
              <a:spcBef>
                <a:spcPts val="0"/>
              </a:spcBef>
              <a:buClrTx/>
              <a:buSzPts val="1800"/>
              <a:buFontTx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85" name="Google Shape;149;p29"/>
          <p:cNvSpPr/>
          <p:nvPr>
            <p:ph type="pic" idx="21"/>
          </p:nvPr>
        </p:nvSpPr>
        <p:spPr>
          <a:xfrm>
            <a:off x="619125" y="504823"/>
            <a:ext cx="7904399" cy="3725704"/>
          </a:xfrm>
          <a:prstGeom prst="rect">
            <a:avLst/>
          </a:prstGeom>
          <a:effectLst>
            <a:outerShdw sx="100000" sy="100000" kx="0" ky="0" algn="b" rotWithShape="0" blurRad="228600" dist="19050" dir="5400000">
              <a:srgbClr val="000000">
                <a:alpha val="13725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pic>
        <p:nvPicPr>
          <p:cNvPr id="286" name="Google Shape;150;p29" descr="Google Shape;150;p2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1898" y="125800"/>
            <a:ext cx="395633" cy="416300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Diabildsnummer"/>
          <p:cNvSpPr txBox="1"/>
          <p:nvPr>
            <p:ph type="sldNum" sz="quarter" idx="2"/>
          </p:nvPr>
        </p:nvSpPr>
        <p:spPr>
          <a:xfrm>
            <a:off x="6279590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153;p30" descr="Google Shape;153;p3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1898" y="125800"/>
            <a:ext cx="395633" cy="416300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Diabildsnummer"/>
          <p:cNvSpPr txBox="1"/>
          <p:nvPr>
            <p:ph type="sldNum" sz="quarter" idx="2"/>
          </p:nvPr>
        </p:nvSpPr>
        <p:spPr>
          <a:xfrm>
            <a:off x="6279590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35" name="Google Shape;24;p4"/>
          <p:cNvSpPr/>
          <p:nvPr/>
        </p:nvSpPr>
        <p:spPr>
          <a:xfrm>
            <a:off x="-1" y="1405582"/>
            <a:ext cx="5706430" cy="79191"/>
          </a:xfrm>
          <a:prstGeom prst="rect">
            <a:avLst/>
          </a:prstGeom>
          <a:solidFill>
            <a:srgbClr val="BEBD00">
              <a:alpha val="69803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200">
                <a:solidFill>
                  <a:srgbClr val="FFFFFF"/>
                </a:solidFill>
              </a:defRPr>
            </a:pPr>
          </a:p>
        </p:txBody>
      </p:sp>
      <p:sp>
        <p:nvSpPr>
          <p:cNvPr id="36" name="Brödtext nivå ett…"/>
          <p:cNvSpPr txBox="1"/>
          <p:nvPr>
            <p:ph type="body" idx="1"/>
          </p:nvPr>
        </p:nvSpPr>
        <p:spPr>
          <a:xfrm>
            <a:off x="1079502" y="1563637"/>
            <a:ext cx="7813679" cy="3060757"/>
          </a:xfrm>
          <a:prstGeom prst="rect">
            <a:avLst/>
          </a:prstGeom>
        </p:spPr>
        <p:txBody>
          <a:bodyPr/>
          <a:lstStyle/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37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bg>
      <p:bgPr>
        <a:solidFill>
          <a:srgbClr val="595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156;p31"/>
          <p:cNvSpPr/>
          <p:nvPr/>
        </p:nvSpPr>
        <p:spPr>
          <a:xfrm>
            <a:off x="0" y="5053500"/>
            <a:ext cx="9144000" cy="9000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303" name="Google Shape;157;p31" descr="Google Shape;157;p31"/>
          <p:cNvPicPr>
            <a:picLocks noChangeAspect="1"/>
          </p:cNvPicPr>
          <p:nvPr/>
        </p:nvPicPr>
        <p:blipFill>
          <a:blip r:embed="rId2">
            <a:extLst/>
          </a:blip>
          <a:srcRect l="25788" t="0" r="31230" b="0"/>
          <a:stretch>
            <a:fillRect/>
          </a:stretch>
        </p:blipFill>
        <p:spPr>
          <a:xfrm>
            <a:off x="-3" y="-125"/>
            <a:ext cx="4572007" cy="5143502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Google Shape;158;p31"/>
          <p:cNvSpPr/>
          <p:nvPr/>
        </p:nvSpPr>
        <p:spPr>
          <a:xfrm>
            <a:off x="2096" y="-128"/>
            <a:ext cx="4572007" cy="5143507"/>
          </a:xfrm>
          <a:prstGeom prst="rect">
            <a:avLst/>
          </a:prstGeom>
          <a:solidFill>
            <a:srgbClr val="000000">
              <a:alpha val="45098"/>
            </a:srgbClr>
          </a:solidFill>
          <a:ln>
            <a:solidFill>
              <a:srgbClr val="595959"/>
            </a:solidFill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05" name="Google Shape;159;p31"/>
          <p:cNvSpPr/>
          <p:nvPr/>
        </p:nvSpPr>
        <p:spPr>
          <a:xfrm>
            <a:off x="4572000" y="-128"/>
            <a:ext cx="4572000" cy="5143507"/>
          </a:xfrm>
          <a:prstGeom prst="rect">
            <a:avLst/>
          </a:prstGeom>
          <a:solidFill>
            <a:srgbClr val="FFDC7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06" name="Titeltext"/>
          <p:cNvSpPr txBox="1"/>
          <p:nvPr>
            <p:ph type="title"/>
          </p:nvPr>
        </p:nvSpPr>
        <p:spPr>
          <a:xfrm>
            <a:off x="265500" y="1233175"/>
            <a:ext cx="4045200" cy="1482302"/>
          </a:xfrm>
          <a:prstGeom prst="rect">
            <a:avLst/>
          </a:prstGeom>
        </p:spPr>
        <p:txBody>
          <a:bodyPr lIns="91398" tIns="91398" rIns="91398" bIns="91398" anchor="b"/>
          <a:lstStyle>
            <a:lvl1pPr algn="ctr">
              <a:defRPr b="1" sz="4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307" name="Brödtext nivå ett…"/>
          <p:cNvSpPr txBox="1"/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 lIns="91398" tIns="91398" rIns="91398" bIns="91398"/>
          <a:lstStyle>
            <a:lvl1pPr marL="0" indent="228600" algn="ctr">
              <a:spcBef>
                <a:spcPts val="0"/>
              </a:spcBef>
              <a:buClrTx/>
              <a:buSzTx/>
              <a:buFontTx/>
              <a:buNone/>
              <a:defRPr sz="2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sz="2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indent="228600" algn="ctr">
              <a:spcBef>
                <a:spcPts val="0"/>
              </a:spcBef>
              <a:buClrTx/>
              <a:buSzTx/>
              <a:buFontTx/>
              <a:buNone/>
              <a:defRPr sz="2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indent="228600" algn="ctr">
              <a:spcBef>
                <a:spcPts val="0"/>
              </a:spcBef>
              <a:buClrTx/>
              <a:buSzTx/>
              <a:buFontTx/>
              <a:buNone/>
              <a:defRPr sz="2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indent="228600" algn="ctr">
              <a:spcBef>
                <a:spcPts val="0"/>
              </a:spcBef>
              <a:buClrTx/>
              <a:buSzTx/>
              <a:buFontTx/>
              <a:buNone/>
              <a:defRPr sz="2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308" name="Google Shape;162;p31"/>
          <p:cNvSpPr txBox="1"/>
          <p:nvPr>
            <p:ph type="body" sz="half" idx="21"/>
          </p:nvPr>
        </p:nvSpPr>
        <p:spPr>
          <a:xfrm>
            <a:off x="4939500" y="724068"/>
            <a:ext cx="3837000" cy="3695114"/>
          </a:xfrm>
          <a:prstGeom prst="rect">
            <a:avLst/>
          </a:prstGeom>
        </p:spPr>
        <p:txBody>
          <a:bodyPr lIns="91398" tIns="91398" rIns="91398" bIns="91398" anchor="ctr"/>
          <a:lstStyle/>
          <a:p>
            <a:pPr/>
          </a:p>
        </p:txBody>
      </p:sp>
      <p:pic>
        <p:nvPicPr>
          <p:cNvPr id="309" name="Google Shape;163;p31" descr="Google Shape;163;p3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06776" y="75200"/>
            <a:ext cx="462434" cy="487982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Diabildsnummer"/>
          <p:cNvSpPr txBox="1"/>
          <p:nvPr>
            <p:ph type="sldNum" sz="quarter" idx="2"/>
          </p:nvPr>
        </p:nvSpPr>
        <p:spPr>
          <a:xfrm>
            <a:off x="8472458" y="4669927"/>
            <a:ext cx="393264" cy="380180"/>
          </a:xfrm>
          <a:prstGeom prst="rect">
            <a:avLst/>
          </a:prstGeom>
        </p:spPr>
        <p:txBody>
          <a:bodyPr lIns="91398" tIns="91398" rIns="91398" bIns="91398"/>
          <a:lstStyle>
            <a:lvl1pPr>
              <a:defRPr b="0" sz="14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iteltext"/>
          <p:cNvSpPr txBox="1"/>
          <p:nvPr>
            <p:ph type="title"/>
          </p:nvPr>
        </p:nvSpPr>
        <p:spPr>
          <a:xfrm>
            <a:off x="311698" y="749825"/>
            <a:ext cx="8520604" cy="572703"/>
          </a:xfrm>
          <a:prstGeom prst="rect">
            <a:avLst/>
          </a:prstGeom>
        </p:spPr>
        <p:txBody>
          <a:bodyPr lIns="91398" tIns="91398" rIns="91398" bIns="91398"/>
          <a:lstStyle>
            <a:lvl1pPr>
              <a:defRPr b="1" sz="30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318" name="Google Shape;167;p32"/>
          <p:cNvSpPr/>
          <p:nvPr/>
        </p:nvSpPr>
        <p:spPr>
          <a:xfrm>
            <a:off x="-150" y="0"/>
            <a:ext cx="9144001" cy="638400"/>
          </a:xfrm>
          <a:prstGeom prst="rect">
            <a:avLst/>
          </a:pr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319" name="Google Shape;168;p32" descr="Google Shape;168;p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6780" y="75208"/>
            <a:ext cx="462426" cy="487982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Diabildsnummer"/>
          <p:cNvSpPr txBox="1"/>
          <p:nvPr>
            <p:ph type="sldNum" sz="quarter" idx="2"/>
          </p:nvPr>
        </p:nvSpPr>
        <p:spPr>
          <a:xfrm>
            <a:off x="8472458" y="4669927"/>
            <a:ext cx="393264" cy="380180"/>
          </a:xfrm>
          <a:prstGeom prst="rect">
            <a:avLst/>
          </a:prstGeom>
        </p:spPr>
        <p:txBody>
          <a:bodyPr lIns="91398" tIns="91398" rIns="91398" bIns="91398"/>
          <a:lstStyle>
            <a:lvl1pPr>
              <a:defRPr b="0" sz="14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iteltext"/>
          <p:cNvSpPr txBox="1"/>
          <p:nvPr>
            <p:ph type="title"/>
          </p:nvPr>
        </p:nvSpPr>
        <p:spPr>
          <a:xfrm>
            <a:off x="1143000" y="841771"/>
            <a:ext cx="6858000" cy="1790701"/>
          </a:xfrm>
          <a:prstGeom prst="rect">
            <a:avLst/>
          </a:prstGeom>
        </p:spPr>
        <p:txBody>
          <a:bodyPr lIns="34275" tIns="34275" rIns="34275" bIns="34275" anchor="b"/>
          <a:lstStyle>
            <a:lvl1pPr algn="ctr">
              <a:lnSpc>
                <a:spcPct val="90000"/>
              </a:lnSpc>
              <a:defRPr b="1" sz="45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328" name="Brödtext nivå ett…"/>
          <p:cNvSpPr txBox="1"/>
          <p:nvPr>
            <p:ph type="body" sz="quarter" idx="1"/>
          </p:nvPr>
        </p:nvSpPr>
        <p:spPr>
          <a:xfrm>
            <a:off x="1143000" y="2701525"/>
            <a:ext cx="6858000" cy="1241704"/>
          </a:xfrm>
          <a:prstGeom prst="rect">
            <a:avLst/>
          </a:prstGeom>
        </p:spPr>
        <p:txBody>
          <a:bodyPr lIns="34275" tIns="34275" rIns="34275" bIns="34275"/>
          <a:lstStyle>
            <a:lvl1pPr marL="0" indent="228600" algn="ctr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indent="228600" algn="ctr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indent="228600" algn="ctr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indent="228600" algn="ctr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indent="228600" algn="ctr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329" name="Diabildsnummer"/>
          <p:cNvSpPr txBox="1"/>
          <p:nvPr>
            <p:ph type="sldNum" sz="quarter" idx="2"/>
          </p:nvPr>
        </p:nvSpPr>
        <p:spPr>
          <a:xfrm>
            <a:off x="8306922" y="4811263"/>
            <a:ext cx="208387" cy="191812"/>
          </a:xfrm>
          <a:prstGeom prst="rect">
            <a:avLst/>
          </a:prstGeom>
        </p:spPr>
        <p:txBody>
          <a:bodyPr lIns="34275" tIns="34275" rIns="34275" bIns="34275"/>
          <a:lstStyle>
            <a:lvl1pPr algn="r">
              <a:defRPr b="0" sz="9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9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ubrikbild K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177;p35"/>
          <p:cNvSpPr/>
          <p:nvPr>
            <p:ph type="pic" sz="quarter" idx="21"/>
          </p:nvPr>
        </p:nvSpPr>
        <p:spPr>
          <a:xfrm>
            <a:off x="4571100" y="0"/>
            <a:ext cx="2286901" cy="2555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4" name="Google Shape;178;p35"/>
          <p:cNvSpPr/>
          <p:nvPr>
            <p:ph type="pic" sz="quarter" idx="22"/>
          </p:nvPr>
        </p:nvSpPr>
        <p:spPr>
          <a:xfrm>
            <a:off x="6857100" y="0"/>
            <a:ext cx="2286901" cy="2555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5" name="Google Shape;179;p35"/>
          <p:cNvSpPr/>
          <p:nvPr>
            <p:ph type="pic" sz="quarter" idx="23"/>
          </p:nvPr>
        </p:nvSpPr>
        <p:spPr>
          <a:xfrm>
            <a:off x="4586849" y="2585628"/>
            <a:ext cx="2256308" cy="255787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6" name="Google Shape;180;p35"/>
          <p:cNvSpPr/>
          <p:nvPr>
            <p:ph type="pic" sz="quarter" idx="24"/>
          </p:nvPr>
        </p:nvSpPr>
        <p:spPr>
          <a:xfrm>
            <a:off x="6872850" y="2585628"/>
            <a:ext cx="2271156" cy="255787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7" name="Titeltext"/>
          <p:cNvSpPr txBox="1"/>
          <p:nvPr>
            <p:ph type="title"/>
          </p:nvPr>
        </p:nvSpPr>
        <p:spPr>
          <a:xfrm>
            <a:off x="521493" y="911106"/>
            <a:ext cx="3786190" cy="1661998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pPr/>
            <a:r>
              <a:t>Titeltext</a:t>
            </a:r>
          </a:p>
        </p:txBody>
      </p:sp>
      <p:sp>
        <p:nvSpPr>
          <p:cNvPr id="348" name="Brödtext nivå ett…"/>
          <p:cNvSpPr txBox="1"/>
          <p:nvPr>
            <p:ph type="body" sz="quarter" idx="1"/>
          </p:nvPr>
        </p:nvSpPr>
        <p:spPr>
          <a:xfrm>
            <a:off x="521493" y="2642154"/>
            <a:ext cx="3786190" cy="1555420"/>
          </a:xfrm>
          <a:prstGeom prst="rect">
            <a:avLst/>
          </a:prstGeom>
        </p:spPr>
        <p:txBody>
          <a:bodyPr/>
          <a:lstStyle>
            <a:lvl1pPr marL="0" indent="228600">
              <a:buClrTx/>
              <a:buSzTx/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228600">
              <a:buClrTx/>
              <a:buSzTx/>
              <a:buFontTx/>
              <a:buNone/>
              <a:defRPr sz="1200">
                <a:solidFill>
                  <a:srgbClr val="7F7F7F"/>
                </a:solidFill>
              </a:defRPr>
            </a:lvl2pPr>
            <a:lvl3pPr marL="0" indent="228600">
              <a:buClrTx/>
              <a:buSzTx/>
              <a:buFontTx/>
              <a:buNone/>
              <a:defRPr sz="1200">
                <a:solidFill>
                  <a:srgbClr val="7F7F7F"/>
                </a:solidFill>
              </a:defRPr>
            </a:lvl3pPr>
            <a:lvl4pPr marL="0" indent="228600">
              <a:buClrTx/>
              <a:buSzTx/>
              <a:buFontTx/>
              <a:buNone/>
              <a:defRPr sz="1200">
                <a:solidFill>
                  <a:srgbClr val="7F7F7F"/>
                </a:solidFill>
              </a:defRPr>
            </a:lvl4pPr>
            <a:lvl5pPr marL="0" indent="228600">
              <a:buClrTx/>
              <a:buSzTx/>
              <a:buFontTx/>
              <a:buNone/>
              <a:defRPr sz="1200">
                <a:solidFill>
                  <a:srgbClr val="7F7F7F"/>
                </a:solidFill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349" name="Google Shape;183;p35"/>
          <p:cNvSpPr txBox="1"/>
          <p:nvPr>
            <p:ph type="body" sz="quarter" idx="25"/>
          </p:nvPr>
        </p:nvSpPr>
        <p:spPr>
          <a:xfrm>
            <a:off x="521493" y="4443412"/>
            <a:ext cx="3942161" cy="68580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0" name="Google Shape;184;p35" descr="Google Shape;184;p3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917" y="250031"/>
            <a:ext cx="643434" cy="827170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Google Shape;185;p35"/>
          <p:cNvSpPr txBox="1"/>
          <p:nvPr/>
        </p:nvSpPr>
        <p:spPr>
          <a:xfrm>
            <a:off x="521490" y="4263387"/>
            <a:ext cx="16705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900">
                <a:solidFill>
                  <a:srgbClr val="7F7F7F"/>
                </a:solidFill>
              </a:defRPr>
            </a:lvl1pPr>
          </a:lstStyle>
          <a:p>
            <a:pPr/>
            <a:r>
              <a:t>Research Institutes of Sweden</a:t>
            </a:r>
          </a:p>
        </p:txBody>
      </p:sp>
      <p:sp>
        <p:nvSpPr>
          <p:cNvPr id="352" name="Diabildsnummer"/>
          <p:cNvSpPr txBox="1"/>
          <p:nvPr>
            <p:ph type="sldNum" sz="quarter" idx="2"/>
          </p:nvPr>
        </p:nvSpPr>
        <p:spPr>
          <a:xfrm>
            <a:off x="6553200" y="4703762"/>
            <a:ext cx="127000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iteltext"/>
          <p:cNvSpPr txBox="1"/>
          <p:nvPr>
            <p:ph type="title"/>
          </p:nvPr>
        </p:nvSpPr>
        <p:spPr>
          <a:xfrm>
            <a:off x="628650" y="273842"/>
            <a:ext cx="7886700" cy="994203"/>
          </a:xfrm>
          <a:prstGeom prst="rect">
            <a:avLst/>
          </a:prstGeom>
        </p:spPr>
        <p:txBody>
          <a:bodyPr lIns="34275" tIns="34275" rIns="34275" bIns="34275" anchor="ctr"/>
          <a:lstStyle>
            <a:lvl1pPr>
              <a:lnSpc>
                <a:spcPct val="90000"/>
              </a:lnSpc>
            </a:lvl1pPr>
          </a:lstStyle>
          <a:p>
            <a:pPr/>
            <a:r>
              <a:t>Titeltext</a:t>
            </a:r>
          </a:p>
        </p:txBody>
      </p:sp>
      <p:sp>
        <p:nvSpPr>
          <p:cNvPr id="360" name="Brödtext nivå ett…"/>
          <p:cNvSpPr txBox="1"/>
          <p:nvPr>
            <p:ph type="body" sz="half" idx="1"/>
          </p:nvPr>
        </p:nvSpPr>
        <p:spPr>
          <a:xfrm>
            <a:off x="628650" y="1369219"/>
            <a:ext cx="3886200" cy="3263404"/>
          </a:xfrm>
          <a:prstGeom prst="rect">
            <a:avLst/>
          </a:prstGeom>
        </p:spPr>
        <p:txBody>
          <a:bodyPr lIns="34275" tIns="34275" rIns="34275" bIns="34275"/>
          <a:lstStyle>
            <a:lvl1pPr indent="-317500">
              <a:lnSpc>
                <a:spcPct val="90000"/>
              </a:lnSpc>
              <a:spcBef>
                <a:spcPts val="800"/>
              </a:spcBef>
              <a:buClr>
                <a:srgbClr val="111111"/>
              </a:buClr>
            </a:lvl1pPr>
            <a:lvl2pPr indent="-317500">
              <a:lnSpc>
                <a:spcPct val="90000"/>
              </a:lnSpc>
              <a:spcBef>
                <a:spcPts val="800"/>
              </a:spcBef>
              <a:buClr>
                <a:srgbClr val="111111"/>
              </a:buClr>
            </a:lvl2pPr>
            <a:lvl3pPr indent="-317500">
              <a:lnSpc>
                <a:spcPct val="90000"/>
              </a:lnSpc>
              <a:spcBef>
                <a:spcPts val="800"/>
              </a:spcBef>
              <a:buClr>
                <a:srgbClr val="111111"/>
              </a:buClr>
            </a:lvl3pPr>
            <a:lvl4pPr indent="-317500">
              <a:lnSpc>
                <a:spcPct val="90000"/>
              </a:lnSpc>
              <a:spcBef>
                <a:spcPts val="800"/>
              </a:spcBef>
              <a:buClr>
                <a:srgbClr val="111111"/>
              </a:buClr>
            </a:lvl4pPr>
            <a:lvl5pPr indent="-317500">
              <a:lnSpc>
                <a:spcPct val="90000"/>
              </a:lnSpc>
              <a:spcBef>
                <a:spcPts val="800"/>
              </a:spcBef>
              <a:buClr>
                <a:srgbClr val="111111"/>
              </a:buCl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361" name="Google Shape;190;p36"/>
          <p:cNvSpPr txBox="1"/>
          <p:nvPr>
            <p:ph type="body" sz="half" idx="21"/>
          </p:nvPr>
        </p:nvSpPr>
        <p:spPr>
          <a:xfrm>
            <a:off x="4629150" y="1369218"/>
            <a:ext cx="3886200" cy="3263403"/>
          </a:xfrm>
          <a:prstGeom prst="rect">
            <a:avLst/>
          </a:prstGeom>
        </p:spPr>
        <p:txBody>
          <a:bodyPr lIns="34275" tIns="34275" rIns="34275" bIns="34275"/>
          <a:lstStyle/>
          <a:p>
            <a:pPr/>
          </a:p>
        </p:txBody>
      </p:sp>
      <p:sp>
        <p:nvSpPr>
          <p:cNvPr id="362" name="Diabildsnummer"/>
          <p:cNvSpPr txBox="1"/>
          <p:nvPr>
            <p:ph type="sldNum" sz="quarter" idx="2"/>
          </p:nvPr>
        </p:nvSpPr>
        <p:spPr>
          <a:xfrm>
            <a:off x="8335217" y="4778492"/>
            <a:ext cx="180135" cy="154542"/>
          </a:xfrm>
          <a:prstGeom prst="rect">
            <a:avLst/>
          </a:prstGeom>
        </p:spPr>
        <p:txBody>
          <a:bodyPr lIns="34275" tIns="34275" rIns="34275" bIns="34275"/>
          <a:lstStyle>
            <a:lvl1pPr algn="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_Dark">
    <p:bg>
      <p:bgPr>
        <a:solidFill>
          <a:srgbClr val="0E4D6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Left" descr="Lef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3911" y="1405"/>
            <a:ext cx="313911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Bottom" descr="Botto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0800000">
            <a:off x="-3" y="5147288"/>
            <a:ext cx="9148239" cy="317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Right" descr="Righ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9151972" y="1405"/>
            <a:ext cx="313914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Top" descr="To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-317649"/>
            <a:ext cx="9148239" cy="317649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RISE Logo"/>
          <p:cNvSpPr/>
          <p:nvPr/>
        </p:nvSpPr>
        <p:spPr>
          <a:xfrm>
            <a:off x="8578020" y="4467748"/>
            <a:ext cx="379633" cy="488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600" fill="norm" stroke="1" extrusionOk="0">
                <a:moveTo>
                  <a:pt x="12105" y="21369"/>
                </a:moveTo>
                <a:lnTo>
                  <a:pt x="21515" y="21369"/>
                </a:lnTo>
                <a:lnTo>
                  <a:pt x="21515" y="19455"/>
                </a:lnTo>
                <a:lnTo>
                  <a:pt x="15018" y="19455"/>
                </a:lnTo>
                <a:lnTo>
                  <a:pt x="15018" y="16919"/>
                </a:lnTo>
                <a:lnTo>
                  <a:pt x="21123" y="16919"/>
                </a:lnTo>
                <a:lnTo>
                  <a:pt x="21123" y="15152"/>
                </a:lnTo>
                <a:lnTo>
                  <a:pt x="15018" y="15152"/>
                </a:lnTo>
                <a:lnTo>
                  <a:pt x="15018" y="12934"/>
                </a:lnTo>
                <a:lnTo>
                  <a:pt x="21515" y="12934"/>
                </a:lnTo>
                <a:lnTo>
                  <a:pt x="21515" y="11025"/>
                </a:lnTo>
                <a:lnTo>
                  <a:pt x="12105" y="11025"/>
                </a:lnTo>
                <a:lnTo>
                  <a:pt x="12105" y="21369"/>
                </a:lnTo>
                <a:close/>
                <a:moveTo>
                  <a:pt x="18097" y="7677"/>
                </a:moveTo>
                <a:lnTo>
                  <a:pt x="18097" y="10344"/>
                </a:lnTo>
                <a:lnTo>
                  <a:pt x="21515" y="10344"/>
                </a:lnTo>
                <a:lnTo>
                  <a:pt x="21515" y="7677"/>
                </a:lnTo>
                <a:lnTo>
                  <a:pt x="18097" y="7677"/>
                </a:lnTo>
                <a:close/>
                <a:moveTo>
                  <a:pt x="8788" y="3202"/>
                </a:moveTo>
                <a:cubicBezTo>
                  <a:pt x="8788" y="2300"/>
                  <a:pt x="8251" y="1767"/>
                  <a:pt x="6784" y="1767"/>
                </a:cubicBezTo>
                <a:lnTo>
                  <a:pt x="3592" y="1767"/>
                </a:lnTo>
                <a:lnTo>
                  <a:pt x="3592" y="4681"/>
                </a:lnTo>
                <a:lnTo>
                  <a:pt x="6784" y="4681"/>
                </a:lnTo>
                <a:cubicBezTo>
                  <a:pt x="8283" y="4681"/>
                  <a:pt x="8788" y="4105"/>
                  <a:pt x="8788" y="3202"/>
                </a:cubicBezTo>
                <a:close/>
                <a:moveTo>
                  <a:pt x="11533" y="7897"/>
                </a:moveTo>
                <a:cubicBezTo>
                  <a:pt x="11643" y="9398"/>
                  <a:pt x="11736" y="10029"/>
                  <a:pt x="12084" y="10344"/>
                </a:cubicBezTo>
                <a:lnTo>
                  <a:pt x="9180" y="10344"/>
                </a:lnTo>
                <a:cubicBezTo>
                  <a:pt x="9014" y="10020"/>
                  <a:pt x="8916" y="9625"/>
                  <a:pt x="8878" y="9174"/>
                </a:cubicBezTo>
                <a:cubicBezTo>
                  <a:pt x="8843" y="8718"/>
                  <a:pt x="8788" y="8280"/>
                  <a:pt x="8712" y="7868"/>
                </a:cubicBezTo>
                <a:cubicBezTo>
                  <a:pt x="8614" y="7244"/>
                  <a:pt x="8349" y="6303"/>
                  <a:pt x="6505" y="6303"/>
                </a:cubicBezTo>
                <a:lnTo>
                  <a:pt x="3592" y="6303"/>
                </a:lnTo>
                <a:lnTo>
                  <a:pt x="3592" y="10344"/>
                </a:lnTo>
                <a:lnTo>
                  <a:pt x="679" y="10344"/>
                </a:lnTo>
                <a:lnTo>
                  <a:pt x="679" y="0"/>
                </a:lnTo>
                <a:lnTo>
                  <a:pt x="7821" y="0"/>
                </a:lnTo>
                <a:cubicBezTo>
                  <a:pt x="9880" y="0"/>
                  <a:pt x="11698" y="1036"/>
                  <a:pt x="11698" y="2855"/>
                </a:cubicBezTo>
                <a:cubicBezTo>
                  <a:pt x="11698" y="4556"/>
                  <a:pt x="10478" y="5185"/>
                  <a:pt x="9604" y="5448"/>
                </a:cubicBezTo>
                <a:lnTo>
                  <a:pt x="9604" y="5477"/>
                </a:lnTo>
                <a:cubicBezTo>
                  <a:pt x="10612" y="5674"/>
                  <a:pt x="11422" y="6393"/>
                  <a:pt x="11533" y="7897"/>
                </a:cubicBezTo>
                <a:close/>
                <a:moveTo>
                  <a:pt x="16377" y="0"/>
                </a:moveTo>
                <a:lnTo>
                  <a:pt x="13461" y="0"/>
                </a:lnTo>
                <a:lnTo>
                  <a:pt x="13461" y="10344"/>
                </a:lnTo>
                <a:lnTo>
                  <a:pt x="16377" y="10344"/>
                </a:lnTo>
                <a:lnTo>
                  <a:pt x="16377" y="0"/>
                </a:lnTo>
                <a:close/>
                <a:moveTo>
                  <a:pt x="11152" y="18298"/>
                </a:moveTo>
                <a:cubicBezTo>
                  <a:pt x="11152" y="20396"/>
                  <a:pt x="8953" y="21600"/>
                  <a:pt x="5645" y="21600"/>
                </a:cubicBezTo>
                <a:cubicBezTo>
                  <a:pt x="2596" y="21600"/>
                  <a:pt x="-85" y="20430"/>
                  <a:pt x="2" y="17933"/>
                </a:cubicBezTo>
                <a:lnTo>
                  <a:pt x="2825" y="17933"/>
                </a:lnTo>
                <a:cubicBezTo>
                  <a:pt x="2825" y="19196"/>
                  <a:pt x="4022" y="19847"/>
                  <a:pt x="5756" y="19847"/>
                </a:cubicBezTo>
                <a:cubicBezTo>
                  <a:pt x="7202" y="19847"/>
                  <a:pt x="8338" y="19441"/>
                  <a:pt x="8338" y="18556"/>
                </a:cubicBezTo>
                <a:cubicBezTo>
                  <a:pt x="8338" y="17813"/>
                  <a:pt x="7458" y="17452"/>
                  <a:pt x="5904" y="17150"/>
                </a:cubicBezTo>
                <a:lnTo>
                  <a:pt x="4347" y="16842"/>
                </a:lnTo>
                <a:cubicBezTo>
                  <a:pt x="1939" y="16381"/>
                  <a:pt x="452" y="15551"/>
                  <a:pt x="452" y="13905"/>
                </a:cubicBezTo>
                <a:cubicBezTo>
                  <a:pt x="452" y="11914"/>
                  <a:pt x="2756" y="10777"/>
                  <a:pt x="5404" y="10777"/>
                </a:cubicBezTo>
                <a:cubicBezTo>
                  <a:pt x="8344" y="10777"/>
                  <a:pt x="10711" y="11798"/>
                  <a:pt x="10711" y="14111"/>
                </a:cubicBezTo>
                <a:lnTo>
                  <a:pt x="7890" y="14111"/>
                </a:lnTo>
                <a:cubicBezTo>
                  <a:pt x="7786" y="12603"/>
                  <a:pt x="6046" y="12546"/>
                  <a:pt x="5277" y="12546"/>
                </a:cubicBezTo>
                <a:cubicBezTo>
                  <a:pt x="4286" y="12546"/>
                  <a:pt x="3272" y="12891"/>
                  <a:pt x="3272" y="13717"/>
                </a:cubicBezTo>
                <a:cubicBezTo>
                  <a:pt x="3249" y="14467"/>
                  <a:pt x="4054" y="14683"/>
                  <a:pt x="5750" y="14989"/>
                </a:cubicBezTo>
                <a:lnTo>
                  <a:pt x="7042" y="15229"/>
                </a:lnTo>
                <a:cubicBezTo>
                  <a:pt x="10054" y="15787"/>
                  <a:pt x="11152" y="16781"/>
                  <a:pt x="11152" y="18298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387">
              <a:defRPr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374" name="Instruktioner"/>
          <p:cNvSpPr txBox="1"/>
          <p:nvPr/>
        </p:nvSpPr>
        <p:spPr>
          <a:xfrm>
            <a:off x="-2604709" y="14641"/>
            <a:ext cx="2287406" cy="2710354"/>
          </a:xfrm>
          <a:prstGeom prst="rect">
            <a:avLst/>
          </a:prstGeom>
          <a:solidFill>
            <a:srgbClr val="FFEE8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86" tIns="190586" rIns="190586" bIns="190586">
            <a:spAutoFit/>
          </a:bodyPr>
          <a:lstStyle/>
          <a:p>
            <a:pPr lvl="1" defTabSz="457427">
              <a:lnSpc>
                <a:spcPct val="120000"/>
              </a:lnSpc>
              <a:spcBef>
                <a:spcPts val="600"/>
              </a:spcBef>
              <a:defRPr b="1" cap="all"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Citat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Du byter bakgrund genom att högerklicka på bakgrunden och välja </a:t>
            </a:r>
            <a:r>
              <a:rPr u="sng"/>
              <a:t>Formatera bakgrund</a:t>
            </a:r>
            <a:r>
              <a:t>.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Byt stil genom att sätta markören i stycket och använd </a:t>
            </a:r>
            <a:r>
              <a:rPr u="sng"/>
              <a:t>knapparna för ökat och minskat indrag</a:t>
            </a:r>
            <a:r>
              <a:t>.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Nivå 1: Citat (40pt)</a:t>
            </a:r>
            <a:br/>
            <a:r>
              <a:t>Nivå 2: Förrubrik</a:t>
            </a:r>
            <a:br/>
            <a:r>
              <a:t>Nivå 3–4: Namn</a:t>
            </a:r>
            <a:br/>
          </a:p>
          <a:p>
            <a:pPr lvl="1" defTabSz="457427">
              <a:lnSpc>
                <a:spcPct val="120000"/>
              </a:lnSpc>
              <a:spcBef>
                <a:spcPts val="600"/>
              </a:spcBef>
              <a:defRPr b="1" cap="all"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Quote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To change the background, right click on the background and select </a:t>
            </a:r>
            <a:r>
              <a:rPr u="sng"/>
              <a:t>Format background</a:t>
            </a:r>
            <a:r>
              <a:t>.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To change the style, put the marker inside the paragraph and use the </a:t>
            </a:r>
            <a:r>
              <a:rPr u="sng"/>
              <a:t>buttons for indents</a:t>
            </a:r>
            <a:r>
              <a:t>.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Level 1: Quote (40pt)</a:t>
            </a:r>
            <a:br/>
            <a:r>
              <a:t>Level 2: Preheading</a:t>
            </a:r>
            <a:br/>
            <a:r>
              <a:t>Level 3–4: Name</a:t>
            </a:r>
          </a:p>
        </p:txBody>
      </p:sp>
      <p:sp>
        <p:nvSpPr>
          <p:cNvPr id="375" name="Brödtext nivå ett…"/>
          <p:cNvSpPr txBox="1"/>
          <p:nvPr>
            <p:ph type="body" idx="1" hasCustomPrompt="1"/>
          </p:nvPr>
        </p:nvSpPr>
        <p:spPr>
          <a:xfrm>
            <a:off x="1238249" y="857249"/>
            <a:ext cx="6671706" cy="3431805"/>
          </a:xfrm>
          <a:prstGeom prst="rect">
            <a:avLst/>
          </a:prstGeom>
        </p:spPr>
        <p:txBody>
          <a:bodyPr anchor="ctr"/>
          <a:lstStyle>
            <a:lvl1pPr marL="0" indent="0" algn="ctr" defTabSz="457427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  <a:lvl2pPr marL="0" indent="0" algn="ctr" defTabSz="457427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2pPr>
            <a:lvl3pPr marL="0" indent="0" algn="ctr" defTabSz="457427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3pPr>
            <a:lvl4pPr marL="0" indent="0" algn="ctr" defTabSz="457427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4pPr>
            <a:lvl5pPr marL="0" indent="0" algn="ctr" defTabSz="457427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5pPr>
          </a:lstStyle>
          <a:p>
            <a:pPr/>
            <a:r>
              <a:t>Quote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76" name="Diabildsnummer"/>
          <p:cNvSpPr txBox="1"/>
          <p:nvPr>
            <p:ph type="sldNum" sz="quarter" idx="2"/>
          </p:nvPr>
        </p:nvSpPr>
        <p:spPr>
          <a:xfrm>
            <a:off x="190586" y="4828295"/>
            <a:ext cx="127001" cy="127001"/>
          </a:xfrm>
          <a:prstGeom prst="rect">
            <a:avLst/>
          </a:prstGeom>
        </p:spPr>
        <p:txBody>
          <a:bodyPr anchor="b"/>
          <a:lstStyle>
            <a:lvl1pPr defTabSz="457387">
              <a:defRPr b="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_SmallMarg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Left" descr="Lef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3911" y="1405"/>
            <a:ext cx="313911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Bottom" descr="Botto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0800000">
            <a:off x="-3" y="5147288"/>
            <a:ext cx="9148239" cy="317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Right" descr="Righ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9151972" y="1405"/>
            <a:ext cx="313914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Top" descr="To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-317649"/>
            <a:ext cx="9148239" cy="317649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Instruktioner"/>
          <p:cNvSpPr txBox="1"/>
          <p:nvPr/>
        </p:nvSpPr>
        <p:spPr>
          <a:xfrm>
            <a:off x="-2604709" y="14642"/>
            <a:ext cx="2287406" cy="1445433"/>
          </a:xfrm>
          <a:prstGeom prst="rect">
            <a:avLst/>
          </a:prstGeom>
          <a:solidFill>
            <a:srgbClr val="FFEE8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86" tIns="190586" rIns="190586" bIns="190586">
            <a:spAutoFit/>
          </a:bodyPr>
          <a:lstStyle/>
          <a:p>
            <a:pPr lvl="1" defTabSz="457427">
              <a:lnSpc>
                <a:spcPct val="120000"/>
              </a:lnSpc>
              <a:spcBef>
                <a:spcPts val="600"/>
              </a:spcBef>
              <a:defRPr b="1" cap="all"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Textsida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Anpassa huvudtextrutans höjd baserat på rubrikens höjd. Använd stödlinjerna för korrekt placering.</a:t>
            </a:r>
            <a:br/>
          </a:p>
          <a:p>
            <a:pPr lvl="1" defTabSz="457427">
              <a:lnSpc>
                <a:spcPct val="120000"/>
              </a:lnSpc>
              <a:spcBef>
                <a:spcPts val="600"/>
              </a:spcBef>
              <a:defRPr b="1" cap="all"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Text slide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Adjust the height of the main text frame based on the height of the heading. Use the guides to find the correct placement.</a:t>
            </a:r>
          </a:p>
        </p:txBody>
      </p:sp>
      <p:sp>
        <p:nvSpPr>
          <p:cNvPr id="388" name="Brödtext nivå ett…"/>
          <p:cNvSpPr txBox="1"/>
          <p:nvPr>
            <p:ph type="body" idx="1"/>
          </p:nvPr>
        </p:nvSpPr>
        <p:spPr>
          <a:xfrm>
            <a:off x="571498" y="1715897"/>
            <a:ext cx="8005207" cy="2573155"/>
          </a:xfrm>
          <a:prstGeom prst="rect">
            <a:avLst/>
          </a:prstGeom>
        </p:spPr>
        <p:txBody>
          <a:bodyPr/>
          <a:lstStyle>
            <a:lvl1pPr marL="185142" indent="-185142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•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73143" indent="-185141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–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761142" indent="-185141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•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049141" indent="-185141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–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337142" indent="-185141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»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389" name="Titeltext"/>
          <p:cNvSpPr txBox="1"/>
          <p:nvPr>
            <p:ph type="title"/>
          </p:nvPr>
        </p:nvSpPr>
        <p:spPr>
          <a:xfrm>
            <a:off x="570826" y="571498"/>
            <a:ext cx="8005879" cy="317652"/>
          </a:xfrm>
          <a:prstGeom prst="rect">
            <a:avLst/>
          </a:prstGeom>
        </p:spPr>
        <p:txBody>
          <a:bodyPr/>
          <a:lstStyle>
            <a:lvl1pPr defTabSz="457427">
              <a:lnSpc>
                <a:spcPct val="85000"/>
              </a:lnSpc>
              <a:defRPr sz="3000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390" name="Diabildsnummer"/>
          <p:cNvSpPr txBox="1"/>
          <p:nvPr>
            <p:ph type="sldNum" sz="quarter" idx="2"/>
          </p:nvPr>
        </p:nvSpPr>
        <p:spPr>
          <a:xfrm>
            <a:off x="190586" y="4828295"/>
            <a:ext cx="127001" cy="127001"/>
          </a:xfrm>
          <a:prstGeom prst="rect">
            <a:avLst/>
          </a:prstGeom>
        </p:spPr>
        <p:txBody>
          <a:bodyPr anchor="b"/>
          <a:lstStyle>
            <a:lvl1pPr defTabSz="457387">
              <a:defRPr b="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_Image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Left" descr="Lef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3911" y="1405"/>
            <a:ext cx="313911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Bottom" descr="Botto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0800000">
            <a:off x="-3" y="5147288"/>
            <a:ext cx="9148239" cy="317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Right" descr="Righ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9151972" y="1405"/>
            <a:ext cx="313914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Top" descr="To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-317649"/>
            <a:ext cx="9148239" cy="317649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RISE logo"/>
          <p:cNvSpPr/>
          <p:nvPr/>
        </p:nvSpPr>
        <p:spPr>
          <a:xfrm>
            <a:off x="8578020" y="4467748"/>
            <a:ext cx="379633" cy="488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600" fill="norm" stroke="1" extrusionOk="0">
                <a:moveTo>
                  <a:pt x="12105" y="21369"/>
                </a:moveTo>
                <a:lnTo>
                  <a:pt x="21515" y="21369"/>
                </a:lnTo>
                <a:lnTo>
                  <a:pt x="21515" y="19455"/>
                </a:lnTo>
                <a:lnTo>
                  <a:pt x="15018" y="19455"/>
                </a:lnTo>
                <a:lnTo>
                  <a:pt x="15018" y="16919"/>
                </a:lnTo>
                <a:lnTo>
                  <a:pt x="21123" y="16919"/>
                </a:lnTo>
                <a:lnTo>
                  <a:pt x="21123" y="15152"/>
                </a:lnTo>
                <a:lnTo>
                  <a:pt x="15018" y="15152"/>
                </a:lnTo>
                <a:lnTo>
                  <a:pt x="15018" y="12934"/>
                </a:lnTo>
                <a:lnTo>
                  <a:pt x="21515" y="12934"/>
                </a:lnTo>
                <a:lnTo>
                  <a:pt x="21515" y="11025"/>
                </a:lnTo>
                <a:lnTo>
                  <a:pt x="12105" y="11025"/>
                </a:lnTo>
                <a:lnTo>
                  <a:pt x="12105" y="21369"/>
                </a:lnTo>
                <a:close/>
                <a:moveTo>
                  <a:pt x="18097" y="7677"/>
                </a:moveTo>
                <a:lnTo>
                  <a:pt x="18097" y="10344"/>
                </a:lnTo>
                <a:lnTo>
                  <a:pt x="21515" y="10344"/>
                </a:lnTo>
                <a:lnTo>
                  <a:pt x="21515" y="7677"/>
                </a:lnTo>
                <a:lnTo>
                  <a:pt x="18097" y="7677"/>
                </a:lnTo>
                <a:close/>
                <a:moveTo>
                  <a:pt x="8788" y="3202"/>
                </a:moveTo>
                <a:cubicBezTo>
                  <a:pt x="8788" y="2300"/>
                  <a:pt x="8251" y="1767"/>
                  <a:pt x="6784" y="1767"/>
                </a:cubicBezTo>
                <a:lnTo>
                  <a:pt x="3592" y="1767"/>
                </a:lnTo>
                <a:lnTo>
                  <a:pt x="3592" y="4681"/>
                </a:lnTo>
                <a:lnTo>
                  <a:pt x="6784" y="4681"/>
                </a:lnTo>
                <a:cubicBezTo>
                  <a:pt x="8283" y="4681"/>
                  <a:pt x="8788" y="4105"/>
                  <a:pt x="8788" y="3202"/>
                </a:cubicBezTo>
                <a:close/>
                <a:moveTo>
                  <a:pt x="11533" y="7897"/>
                </a:moveTo>
                <a:cubicBezTo>
                  <a:pt x="11643" y="9398"/>
                  <a:pt x="11736" y="10029"/>
                  <a:pt x="12084" y="10344"/>
                </a:cubicBezTo>
                <a:lnTo>
                  <a:pt x="9180" y="10344"/>
                </a:lnTo>
                <a:cubicBezTo>
                  <a:pt x="9014" y="10020"/>
                  <a:pt x="8916" y="9625"/>
                  <a:pt x="8878" y="9174"/>
                </a:cubicBezTo>
                <a:cubicBezTo>
                  <a:pt x="8843" y="8718"/>
                  <a:pt x="8788" y="8280"/>
                  <a:pt x="8712" y="7868"/>
                </a:cubicBezTo>
                <a:cubicBezTo>
                  <a:pt x="8614" y="7244"/>
                  <a:pt x="8349" y="6303"/>
                  <a:pt x="6505" y="6303"/>
                </a:cubicBezTo>
                <a:lnTo>
                  <a:pt x="3592" y="6303"/>
                </a:lnTo>
                <a:lnTo>
                  <a:pt x="3592" y="10344"/>
                </a:lnTo>
                <a:lnTo>
                  <a:pt x="679" y="10344"/>
                </a:lnTo>
                <a:lnTo>
                  <a:pt x="679" y="0"/>
                </a:lnTo>
                <a:lnTo>
                  <a:pt x="7821" y="0"/>
                </a:lnTo>
                <a:cubicBezTo>
                  <a:pt x="9880" y="0"/>
                  <a:pt x="11698" y="1036"/>
                  <a:pt x="11698" y="2855"/>
                </a:cubicBezTo>
                <a:cubicBezTo>
                  <a:pt x="11698" y="4556"/>
                  <a:pt x="10478" y="5185"/>
                  <a:pt x="9604" y="5448"/>
                </a:cubicBezTo>
                <a:lnTo>
                  <a:pt x="9604" y="5477"/>
                </a:lnTo>
                <a:cubicBezTo>
                  <a:pt x="10612" y="5674"/>
                  <a:pt x="11422" y="6393"/>
                  <a:pt x="11533" y="7897"/>
                </a:cubicBezTo>
                <a:close/>
                <a:moveTo>
                  <a:pt x="16377" y="0"/>
                </a:moveTo>
                <a:lnTo>
                  <a:pt x="13461" y="0"/>
                </a:lnTo>
                <a:lnTo>
                  <a:pt x="13461" y="10344"/>
                </a:lnTo>
                <a:lnTo>
                  <a:pt x="16377" y="10344"/>
                </a:lnTo>
                <a:lnTo>
                  <a:pt x="16377" y="0"/>
                </a:lnTo>
                <a:close/>
                <a:moveTo>
                  <a:pt x="11152" y="18298"/>
                </a:moveTo>
                <a:cubicBezTo>
                  <a:pt x="11152" y="20396"/>
                  <a:pt x="8953" y="21600"/>
                  <a:pt x="5645" y="21600"/>
                </a:cubicBezTo>
                <a:cubicBezTo>
                  <a:pt x="2596" y="21600"/>
                  <a:pt x="-85" y="20430"/>
                  <a:pt x="2" y="17933"/>
                </a:cubicBezTo>
                <a:lnTo>
                  <a:pt x="2825" y="17933"/>
                </a:lnTo>
                <a:cubicBezTo>
                  <a:pt x="2825" y="19196"/>
                  <a:pt x="4022" y="19847"/>
                  <a:pt x="5756" y="19847"/>
                </a:cubicBezTo>
                <a:cubicBezTo>
                  <a:pt x="7202" y="19847"/>
                  <a:pt x="8338" y="19441"/>
                  <a:pt x="8338" y="18556"/>
                </a:cubicBezTo>
                <a:cubicBezTo>
                  <a:pt x="8338" y="17813"/>
                  <a:pt x="7458" y="17452"/>
                  <a:pt x="5904" y="17150"/>
                </a:cubicBezTo>
                <a:lnTo>
                  <a:pt x="4347" y="16842"/>
                </a:lnTo>
                <a:cubicBezTo>
                  <a:pt x="1939" y="16381"/>
                  <a:pt x="452" y="15551"/>
                  <a:pt x="452" y="13905"/>
                </a:cubicBezTo>
                <a:cubicBezTo>
                  <a:pt x="452" y="11914"/>
                  <a:pt x="2756" y="10777"/>
                  <a:pt x="5404" y="10777"/>
                </a:cubicBezTo>
                <a:cubicBezTo>
                  <a:pt x="8344" y="10777"/>
                  <a:pt x="10711" y="11798"/>
                  <a:pt x="10711" y="14111"/>
                </a:cubicBezTo>
                <a:lnTo>
                  <a:pt x="7890" y="14111"/>
                </a:lnTo>
                <a:cubicBezTo>
                  <a:pt x="7786" y="12603"/>
                  <a:pt x="6046" y="12546"/>
                  <a:pt x="5277" y="12546"/>
                </a:cubicBezTo>
                <a:cubicBezTo>
                  <a:pt x="4286" y="12546"/>
                  <a:pt x="3272" y="12891"/>
                  <a:pt x="3272" y="13717"/>
                </a:cubicBezTo>
                <a:cubicBezTo>
                  <a:pt x="3249" y="14467"/>
                  <a:pt x="4054" y="14683"/>
                  <a:pt x="5750" y="14989"/>
                </a:cubicBezTo>
                <a:lnTo>
                  <a:pt x="7042" y="15229"/>
                </a:lnTo>
                <a:cubicBezTo>
                  <a:pt x="10054" y="15787"/>
                  <a:pt x="11152" y="16781"/>
                  <a:pt x="11152" y="18298"/>
                </a:cubicBezTo>
                <a:close/>
              </a:path>
            </a:pathLst>
          </a:custGeom>
          <a:solidFill>
            <a:srgbClr val="0406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387">
              <a:defRPr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402" name="Instruktioner"/>
          <p:cNvSpPr txBox="1"/>
          <p:nvPr/>
        </p:nvSpPr>
        <p:spPr>
          <a:xfrm>
            <a:off x="-2604709" y="14642"/>
            <a:ext cx="2287406" cy="1445433"/>
          </a:xfrm>
          <a:prstGeom prst="rect">
            <a:avLst/>
          </a:prstGeom>
          <a:solidFill>
            <a:srgbClr val="FFEE8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86" tIns="190586" rIns="190586" bIns="190586">
            <a:spAutoFit/>
          </a:bodyPr>
          <a:lstStyle/>
          <a:p>
            <a:pPr lvl="1" defTabSz="457427">
              <a:lnSpc>
                <a:spcPct val="120000"/>
              </a:lnSpc>
              <a:spcBef>
                <a:spcPts val="600"/>
              </a:spcBef>
              <a:defRPr b="1" cap="all"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Textsida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Anpassa huvudtextrutans höjd baserat på rubrikens höjd. Använd stödlinjerna för korrekt placering.</a:t>
            </a:r>
            <a:br/>
          </a:p>
          <a:p>
            <a:pPr lvl="1" defTabSz="457427">
              <a:lnSpc>
                <a:spcPct val="120000"/>
              </a:lnSpc>
              <a:spcBef>
                <a:spcPts val="600"/>
              </a:spcBef>
              <a:defRPr b="1" cap="all"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Text slide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Adjust the height of the main text frame based on the height of the heading. Use the guides to find the correct placement.</a:t>
            </a:r>
          </a:p>
        </p:txBody>
      </p:sp>
      <p:sp>
        <p:nvSpPr>
          <p:cNvPr id="403" name="Picture Placeholder"/>
          <p:cNvSpPr/>
          <p:nvPr>
            <p:ph type="pic" idx="21"/>
          </p:nvPr>
        </p:nvSpPr>
        <p:spPr>
          <a:xfrm>
            <a:off x="4574802" y="-3"/>
            <a:ext cx="4573406" cy="51463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04" name="Brödtext nivå ett…"/>
          <p:cNvSpPr txBox="1"/>
          <p:nvPr>
            <p:ph type="body" sz="quarter" idx="1"/>
          </p:nvPr>
        </p:nvSpPr>
        <p:spPr>
          <a:xfrm>
            <a:off x="761998" y="1746712"/>
            <a:ext cx="3049404" cy="2542197"/>
          </a:xfrm>
          <a:prstGeom prst="rect">
            <a:avLst/>
          </a:prstGeom>
        </p:spPr>
        <p:txBody>
          <a:bodyPr/>
          <a:lstStyle>
            <a:lvl1pPr marL="154284" indent="-154284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•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06283" indent="-154283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–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622284" indent="-154285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•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838284" indent="-154285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–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054284" indent="-154283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»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05" name="Titeltext"/>
          <p:cNvSpPr txBox="1"/>
          <p:nvPr>
            <p:ph type="title"/>
          </p:nvPr>
        </p:nvSpPr>
        <p:spPr>
          <a:xfrm>
            <a:off x="761998" y="857249"/>
            <a:ext cx="3049405" cy="254122"/>
          </a:xfrm>
          <a:prstGeom prst="rect">
            <a:avLst/>
          </a:prstGeom>
        </p:spPr>
        <p:txBody>
          <a:bodyPr/>
          <a:lstStyle>
            <a:lvl1pPr defTabSz="457427">
              <a:lnSpc>
                <a:spcPct val="85000"/>
              </a:lnSpc>
              <a:defRPr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406" name="Diabildsnummer"/>
          <p:cNvSpPr txBox="1"/>
          <p:nvPr>
            <p:ph type="sldNum" sz="quarter" idx="2"/>
          </p:nvPr>
        </p:nvSpPr>
        <p:spPr>
          <a:xfrm>
            <a:off x="190586" y="4828295"/>
            <a:ext cx="127001" cy="127001"/>
          </a:xfrm>
          <a:prstGeom prst="rect">
            <a:avLst/>
          </a:prstGeom>
        </p:spPr>
        <p:txBody>
          <a:bodyPr anchor="b"/>
          <a:lstStyle>
            <a:lvl1pPr defTabSz="457387">
              <a:defRPr b="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_Image-Small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Left" descr="Lef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3911" y="1405"/>
            <a:ext cx="313911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Bottom" descr="Botto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0800000">
            <a:off x="-3" y="5147288"/>
            <a:ext cx="9148239" cy="317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Right" descr="Righ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9151972" y="1405"/>
            <a:ext cx="313914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Top" descr="To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-317649"/>
            <a:ext cx="9148239" cy="317649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Instruktioner"/>
          <p:cNvSpPr txBox="1"/>
          <p:nvPr/>
        </p:nvSpPr>
        <p:spPr>
          <a:xfrm>
            <a:off x="-2604709" y="14642"/>
            <a:ext cx="2287406" cy="1445433"/>
          </a:xfrm>
          <a:prstGeom prst="rect">
            <a:avLst/>
          </a:prstGeom>
          <a:solidFill>
            <a:srgbClr val="FFEE8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86" tIns="190586" rIns="190586" bIns="190586">
            <a:spAutoFit/>
          </a:bodyPr>
          <a:lstStyle/>
          <a:p>
            <a:pPr lvl="1" defTabSz="457427">
              <a:lnSpc>
                <a:spcPct val="120000"/>
              </a:lnSpc>
              <a:spcBef>
                <a:spcPts val="600"/>
              </a:spcBef>
              <a:defRPr b="1" cap="all"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Textsida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Anpassa huvudtextrutans höjd baserat på rubrikens höjd. Använd stödlinjerna för korrekt placering.</a:t>
            </a:r>
            <a:br/>
          </a:p>
          <a:p>
            <a:pPr lvl="1" defTabSz="457427">
              <a:lnSpc>
                <a:spcPct val="120000"/>
              </a:lnSpc>
              <a:spcBef>
                <a:spcPts val="600"/>
              </a:spcBef>
              <a:defRPr b="1" cap="all"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Text slide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Adjust the height of the main text frame based on the height of the heading. Use the guides to find the correct placement.</a:t>
            </a:r>
          </a:p>
        </p:txBody>
      </p:sp>
      <p:sp>
        <p:nvSpPr>
          <p:cNvPr id="418" name="Picture Placeholder"/>
          <p:cNvSpPr/>
          <p:nvPr>
            <p:ph type="pic" idx="21"/>
          </p:nvPr>
        </p:nvSpPr>
        <p:spPr>
          <a:xfrm>
            <a:off x="1399" y="-3"/>
            <a:ext cx="3810004" cy="51463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19" name="Brödtext nivå ett…"/>
          <p:cNvSpPr txBox="1"/>
          <p:nvPr>
            <p:ph type="body" sz="half" idx="1"/>
          </p:nvPr>
        </p:nvSpPr>
        <p:spPr>
          <a:xfrm>
            <a:off x="4573401" y="1746712"/>
            <a:ext cx="3812803" cy="2542197"/>
          </a:xfrm>
          <a:prstGeom prst="rect">
            <a:avLst/>
          </a:prstGeom>
        </p:spPr>
        <p:txBody>
          <a:bodyPr/>
          <a:lstStyle>
            <a:lvl1pPr marL="188999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77000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–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765000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052999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–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341000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»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20" name="Titeltext"/>
          <p:cNvSpPr txBox="1"/>
          <p:nvPr>
            <p:ph type="title"/>
          </p:nvPr>
        </p:nvSpPr>
        <p:spPr>
          <a:xfrm>
            <a:off x="4574799" y="857249"/>
            <a:ext cx="3811404" cy="254123"/>
          </a:xfrm>
          <a:prstGeom prst="rect">
            <a:avLst/>
          </a:prstGeom>
        </p:spPr>
        <p:txBody>
          <a:bodyPr/>
          <a:lstStyle>
            <a:lvl1pPr defTabSz="457427">
              <a:lnSpc>
                <a:spcPct val="85000"/>
              </a:lnSpc>
              <a:defRPr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421" name="Diabildsnummer"/>
          <p:cNvSpPr txBox="1"/>
          <p:nvPr>
            <p:ph type="sldNum" sz="quarter" idx="2"/>
          </p:nvPr>
        </p:nvSpPr>
        <p:spPr>
          <a:xfrm>
            <a:off x="190586" y="4828295"/>
            <a:ext cx="127001" cy="127001"/>
          </a:xfrm>
          <a:prstGeom prst="rect">
            <a:avLst/>
          </a:prstGeom>
        </p:spPr>
        <p:txBody>
          <a:bodyPr anchor="b"/>
          <a:lstStyle>
            <a:lvl1pPr defTabSz="457387">
              <a:defRPr b="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ext,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45" name="Brödtext nivå et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6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nnehåll och bild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Left" descr="Lef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3911" y="1405"/>
            <a:ext cx="313911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Bottom" descr="Botto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0800000">
            <a:off x="-3" y="5147288"/>
            <a:ext cx="9148239" cy="317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Right" descr="Righ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9151972" y="1405"/>
            <a:ext cx="313914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Top" descr="To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-317649"/>
            <a:ext cx="9148239" cy="317649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RISE logo"/>
          <p:cNvSpPr/>
          <p:nvPr/>
        </p:nvSpPr>
        <p:spPr>
          <a:xfrm>
            <a:off x="8578020" y="4467748"/>
            <a:ext cx="379633" cy="488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600" fill="norm" stroke="1" extrusionOk="0">
                <a:moveTo>
                  <a:pt x="12105" y="21369"/>
                </a:moveTo>
                <a:lnTo>
                  <a:pt x="21515" y="21369"/>
                </a:lnTo>
                <a:lnTo>
                  <a:pt x="21515" y="19455"/>
                </a:lnTo>
                <a:lnTo>
                  <a:pt x="15018" y="19455"/>
                </a:lnTo>
                <a:lnTo>
                  <a:pt x="15018" y="16919"/>
                </a:lnTo>
                <a:lnTo>
                  <a:pt x="21123" y="16919"/>
                </a:lnTo>
                <a:lnTo>
                  <a:pt x="21123" y="15152"/>
                </a:lnTo>
                <a:lnTo>
                  <a:pt x="15018" y="15152"/>
                </a:lnTo>
                <a:lnTo>
                  <a:pt x="15018" y="12934"/>
                </a:lnTo>
                <a:lnTo>
                  <a:pt x="21515" y="12934"/>
                </a:lnTo>
                <a:lnTo>
                  <a:pt x="21515" y="11025"/>
                </a:lnTo>
                <a:lnTo>
                  <a:pt x="12105" y="11025"/>
                </a:lnTo>
                <a:lnTo>
                  <a:pt x="12105" y="21369"/>
                </a:lnTo>
                <a:close/>
                <a:moveTo>
                  <a:pt x="18097" y="7677"/>
                </a:moveTo>
                <a:lnTo>
                  <a:pt x="18097" y="10344"/>
                </a:lnTo>
                <a:lnTo>
                  <a:pt x="21515" y="10344"/>
                </a:lnTo>
                <a:lnTo>
                  <a:pt x="21515" y="7677"/>
                </a:lnTo>
                <a:lnTo>
                  <a:pt x="18097" y="7677"/>
                </a:lnTo>
                <a:close/>
                <a:moveTo>
                  <a:pt x="8788" y="3202"/>
                </a:moveTo>
                <a:cubicBezTo>
                  <a:pt x="8788" y="2300"/>
                  <a:pt x="8251" y="1767"/>
                  <a:pt x="6784" y="1767"/>
                </a:cubicBezTo>
                <a:lnTo>
                  <a:pt x="3592" y="1767"/>
                </a:lnTo>
                <a:lnTo>
                  <a:pt x="3592" y="4681"/>
                </a:lnTo>
                <a:lnTo>
                  <a:pt x="6784" y="4681"/>
                </a:lnTo>
                <a:cubicBezTo>
                  <a:pt x="8283" y="4681"/>
                  <a:pt x="8788" y="4105"/>
                  <a:pt x="8788" y="3202"/>
                </a:cubicBezTo>
                <a:close/>
                <a:moveTo>
                  <a:pt x="11533" y="7897"/>
                </a:moveTo>
                <a:cubicBezTo>
                  <a:pt x="11643" y="9398"/>
                  <a:pt x="11736" y="10029"/>
                  <a:pt x="12084" y="10344"/>
                </a:cubicBezTo>
                <a:lnTo>
                  <a:pt x="9180" y="10344"/>
                </a:lnTo>
                <a:cubicBezTo>
                  <a:pt x="9014" y="10020"/>
                  <a:pt x="8916" y="9625"/>
                  <a:pt x="8878" y="9174"/>
                </a:cubicBezTo>
                <a:cubicBezTo>
                  <a:pt x="8843" y="8718"/>
                  <a:pt x="8788" y="8280"/>
                  <a:pt x="8712" y="7868"/>
                </a:cubicBezTo>
                <a:cubicBezTo>
                  <a:pt x="8614" y="7244"/>
                  <a:pt x="8349" y="6303"/>
                  <a:pt x="6505" y="6303"/>
                </a:cubicBezTo>
                <a:lnTo>
                  <a:pt x="3592" y="6303"/>
                </a:lnTo>
                <a:lnTo>
                  <a:pt x="3592" y="10344"/>
                </a:lnTo>
                <a:lnTo>
                  <a:pt x="679" y="10344"/>
                </a:lnTo>
                <a:lnTo>
                  <a:pt x="679" y="0"/>
                </a:lnTo>
                <a:lnTo>
                  <a:pt x="7821" y="0"/>
                </a:lnTo>
                <a:cubicBezTo>
                  <a:pt x="9880" y="0"/>
                  <a:pt x="11698" y="1036"/>
                  <a:pt x="11698" y="2855"/>
                </a:cubicBezTo>
                <a:cubicBezTo>
                  <a:pt x="11698" y="4556"/>
                  <a:pt x="10478" y="5185"/>
                  <a:pt x="9604" y="5448"/>
                </a:cubicBezTo>
                <a:lnTo>
                  <a:pt x="9604" y="5477"/>
                </a:lnTo>
                <a:cubicBezTo>
                  <a:pt x="10612" y="5674"/>
                  <a:pt x="11422" y="6393"/>
                  <a:pt x="11533" y="7897"/>
                </a:cubicBezTo>
                <a:close/>
                <a:moveTo>
                  <a:pt x="16377" y="0"/>
                </a:moveTo>
                <a:lnTo>
                  <a:pt x="13461" y="0"/>
                </a:lnTo>
                <a:lnTo>
                  <a:pt x="13461" y="10344"/>
                </a:lnTo>
                <a:lnTo>
                  <a:pt x="16377" y="10344"/>
                </a:lnTo>
                <a:lnTo>
                  <a:pt x="16377" y="0"/>
                </a:lnTo>
                <a:close/>
                <a:moveTo>
                  <a:pt x="11152" y="18298"/>
                </a:moveTo>
                <a:cubicBezTo>
                  <a:pt x="11152" y="20396"/>
                  <a:pt x="8953" y="21600"/>
                  <a:pt x="5645" y="21600"/>
                </a:cubicBezTo>
                <a:cubicBezTo>
                  <a:pt x="2596" y="21600"/>
                  <a:pt x="-85" y="20430"/>
                  <a:pt x="2" y="17933"/>
                </a:cubicBezTo>
                <a:lnTo>
                  <a:pt x="2825" y="17933"/>
                </a:lnTo>
                <a:cubicBezTo>
                  <a:pt x="2825" y="19196"/>
                  <a:pt x="4022" y="19847"/>
                  <a:pt x="5756" y="19847"/>
                </a:cubicBezTo>
                <a:cubicBezTo>
                  <a:pt x="7202" y="19847"/>
                  <a:pt x="8338" y="19441"/>
                  <a:pt x="8338" y="18556"/>
                </a:cubicBezTo>
                <a:cubicBezTo>
                  <a:pt x="8338" y="17813"/>
                  <a:pt x="7458" y="17452"/>
                  <a:pt x="5904" y="17150"/>
                </a:cubicBezTo>
                <a:lnTo>
                  <a:pt x="4347" y="16842"/>
                </a:lnTo>
                <a:cubicBezTo>
                  <a:pt x="1939" y="16381"/>
                  <a:pt x="452" y="15551"/>
                  <a:pt x="452" y="13905"/>
                </a:cubicBezTo>
                <a:cubicBezTo>
                  <a:pt x="452" y="11914"/>
                  <a:pt x="2756" y="10777"/>
                  <a:pt x="5404" y="10777"/>
                </a:cubicBezTo>
                <a:cubicBezTo>
                  <a:pt x="8344" y="10777"/>
                  <a:pt x="10711" y="11798"/>
                  <a:pt x="10711" y="14111"/>
                </a:cubicBezTo>
                <a:lnTo>
                  <a:pt x="7890" y="14111"/>
                </a:lnTo>
                <a:cubicBezTo>
                  <a:pt x="7786" y="12603"/>
                  <a:pt x="6046" y="12546"/>
                  <a:pt x="5277" y="12546"/>
                </a:cubicBezTo>
                <a:cubicBezTo>
                  <a:pt x="4286" y="12546"/>
                  <a:pt x="3272" y="12891"/>
                  <a:pt x="3272" y="13717"/>
                </a:cubicBezTo>
                <a:cubicBezTo>
                  <a:pt x="3249" y="14467"/>
                  <a:pt x="4054" y="14683"/>
                  <a:pt x="5750" y="14989"/>
                </a:cubicBezTo>
                <a:lnTo>
                  <a:pt x="7042" y="15229"/>
                </a:lnTo>
                <a:cubicBezTo>
                  <a:pt x="10054" y="15787"/>
                  <a:pt x="11152" y="16781"/>
                  <a:pt x="11152" y="18298"/>
                </a:cubicBezTo>
                <a:close/>
              </a:path>
            </a:pathLst>
          </a:custGeom>
          <a:solidFill>
            <a:srgbClr val="0406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387">
              <a:defRPr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433" name="Rektangel 30"/>
          <p:cNvSpPr/>
          <p:nvPr/>
        </p:nvSpPr>
        <p:spPr>
          <a:xfrm>
            <a:off x="8626468" y="4624523"/>
            <a:ext cx="521736" cy="5217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57387">
              <a:defRPr sz="12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434" name="Rectangle 5"/>
          <p:cNvSpPr/>
          <p:nvPr/>
        </p:nvSpPr>
        <p:spPr>
          <a:xfrm>
            <a:off x="8976482" y="4783287"/>
            <a:ext cx="62733" cy="62377"/>
          </a:xfrm>
          <a:prstGeom prst="rect">
            <a:avLst/>
          </a:prstGeom>
          <a:solidFill>
            <a:srgbClr val="BEBD00"/>
          </a:solidFill>
          <a:ln w="12700">
            <a:miter lim="400000"/>
          </a:ln>
        </p:spPr>
        <p:txBody>
          <a:bodyPr lIns="0" tIns="0" rIns="0" bIns="0"/>
          <a:lstStyle/>
          <a:p>
            <a:pPr defTabSz="457387"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435" name="Brödtext nivå ett…"/>
          <p:cNvSpPr txBox="1"/>
          <p:nvPr>
            <p:ph type="body" sz="half" idx="1"/>
          </p:nvPr>
        </p:nvSpPr>
        <p:spPr>
          <a:xfrm>
            <a:off x="413336" y="925618"/>
            <a:ext cx="4160771" cy="3620285"/>
          </a:xfrm>
          <a:prstGeom prst="rect">
            <a:avLst/>
          </a:prstGeom>
        </p:spPr>
        <p:txBody>
          <a:bodyPr/>
          <a:lstStyle>
            <a:lvl1pPr marL="188999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77000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–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765000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052999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–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341000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»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36" name="Platshållare för bild 8"/>
          <p:cNvSpPr/>
          <p:nvPr>
            <p:ph type="pic" idx="21"/>
          </p:nvPr>
        </p:nvSpPr>
        <p:spPr>
          <a:xfrm>
            <a:off x="4736100" y="-3"/>
            <a:ext cx="4412106" cy="51463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37" name="Titeltext"/>
          <p:cNvSpPr txBox="1"/>
          <p:nvPr>
            <p:ph type="title"/>
          </p:nvPr>
        </p:nvSpPr>
        <p:spPr>
          <a:xfrm>
            <a:off x="413336" y="303773"/>
            <a:ext cx="4160771" cy="369538"/>
          </a:xfrm>
          <a:prstGeom prst="rect">
            <a:avLst/>
          </a:prstGeom>
        </p:spPr>
        <p:txBody>
          <a:bodyPr/>
          <a:lstStyle>
            <a:lvl1pPr defTabSz="457427">
              <a:lnSpc>
                <a:spcPct val="85000"/>
              </a:lnSpc>
              <a:defRPr sz="3000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438" name="Diabildsnummer"/>
          <p:cNvSpPr txBox="1"/>
          <p:nvPr>
            <p:ph type="sldNum" sz="quarter" idx="2"/>
          </p:nvPr>
        </p:nvSpPr>
        <p:spPr>
          <a:xfrm>
            <a:off x="190586" y="4828295"/>
            <a:ext cx="127001" cy="127001"/>
          </a:xfrm>
          <a:prstGeom prst="rect">
            <a:avLst/>
          </a:prstGeom>
        </p:spPr>
        <p:txBody>
          <a:bodyPr anchor="b"/>
          <a:lstStyle>
            <a:lvl1pPr defTabSz="457387">
              <a:defRPr b="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Left" descr="Lef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3911" y="1405"/>
            <a:ext cx="313911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6" name="Bottom" descr="Botto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0800000">
            <a:off x="-3" y="5147288"/>
            <a:ext cx="9148239" cy="317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Right" descr="Righ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9151972" y="1405"/>
            <a:ext cx="313914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Top" descr="To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-317649"/>
            <a:ext cx="9148239" cy="317649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Titeltext"/>
          <p:cNvSpPr txBox="1"/>
          <p:nvPr>
            <p:ph type="title"/>
          </p:nvPr>
        </p:nvSpPr>
        <p:spPr>
          <a:xfrm>
            <a:off x="1238249" y="857249"/>
            <a:ext cx="6671706" cy="317651"/>
          </a:xfrm>
          <a:prstGeom prst="rect">
            <a:avLst/>
          </a:prstGeom>
        </p:spPr>
        <p:txBody>
          <a:bodyPr/>
          <a:lstStyle>
            <a:lvl1pPr defTabSz="457427">
              <a:lnSpc>
                <a:spcPct val="85000"/>
              </a:lnSpc>
              <a:defRPr sz="3000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450" name="Diabildsnummer"/>
          <p:cNvSpPr txBox="1"/>
          <p:nvPr>
            <p:ph type="sldNum" sz="quarter" idx="2"/>
          </p:nvPr>
        </p:nvSpPr>
        <p:spPr>
          <a:xfrm>
            <a:off x="190586" y="4828295"/>
            <a:ext cx="127001" cy="127001"/>
          </a:xfrm>
          <a:prstGeom prst="rect">
            <a:avLst/>
          </a:prstGeom>
        </p:spPr>
        <p:txBody>
          <a:bodyPr anchor="b"/>
          <a:lstStyle>
            <a:lvl1pPr defTabSz="457387">
              <a:defRPr b="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Left" descr="Lef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3911" y="1405"/>
            <a:ext cx="313911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Bottom" descr="Botto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0800000">
            <a:off x="-3" y="5147288"/>
            <a:ext cx="9148239" cy="317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Right" descr="Righ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9151972" y="1405"/>
            <a:ext cx="313914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Top" descr="To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-317649"/>
            <a:ext cx="9148239" cy="317649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RISE logo"/>
          <p:cNvSpPr/>
          <p:nvPr/>
        </p:nvSpPr>
        <p:spPr>
          <a:xfrm>
            <a:off x="8578020" y="4467748"/>
            <a:ext cx="379633" cy="488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600" fill="norm" stroke="1" extrusionOk="0">
                <a:moveTo>
                  <a:pt x="12105" y="21369"/>
                </a:moveTo>
                <a:lnTo>
                  <a:pt x="21515" y="21369"/>
                </a:lnTo>
                <a:lnTo>
                  <a:pt x="21515" y="19455"/>
                </a:lnTo>
                <a:lnTo>
                  <a:pt x="15018" y="19455"/>
                </a:lnTo>
                <a:lnTo>
                  <a:pt x="15018" y="16919"/>
                </a:lnTo>
                <a:lnTo>
                  <a:pt x="21123" y="16919"/>
                </a:lnTo>
                <a:lnTo>
                  <a:pt x="21123" y="15152"/>
                </a:lnTo>
                <a:lnTo>
                  <a:pt x="15018" y="15152"/>
                </a:lnTo>
                <a:lnTo>
                  <a:pt x="15018" y="12934"/>
                </a:lnTo>
                <a:lnTo>
                  <a:pt x="21515" y="12934"/>
                </a:lnTo>
                <a:lnTo>
                  <a:pt x="21515" y="11025"/>
                </a:lnTo>
                <a:lnTo>
                  <a:pt x="12105" y="11025"/>
                </a:lnTo>
                <a:lnTo>
                  <a:pt x="12105" y="21369"/>
                </a:lnTo>
                <a:close/>
                <a:moveTo>
                  <a:pt x="18097" y="7677"/>
                </a:moveTo>
                <a:lnTo>
                  <a:pt x="18097" y="10344"/>
                </a:lnTo>
                <a:lnTo>
                  <a:pt x="21515" y="10344"/>
                </a:lnTo>
                <a:lnTo>
                  <a:pt x="21515" y="7677"/>
                </a:lnTo>
                <a:lnTo>
                  <a:pt x="18097" y="7677"/>
                </a:lnTo>
                <a:close/>
                <a:moveTo>
                  <a:pt x="8788" y="3202"/>
                </a:moveTo>
                <a:cubicBezTo>
                  <a:pt x="8788" y="2300"/>
                  <a:pt x="8251" y="1767"/>
                  <a:pt x="6784" y="1767"/>
                </a:cubicBezTo>
                <a:lnTo>
                  <a:pt x="3592" y="1767"/>
                </a:lnTo>
                <a:lnTo>
                  <a:pt x="3592" y="4681"/>
                </a:lnTo>
                <a:lnTo>
                  <a:pt x="6784" y="4681"/>
                </a:lnTo>
                <a:cubicBezTo>
                  <a:pt x="8283" y="4681"/>
                  <a:pt x="8788" y="4105"/>
                  <a:pt x="8788" y="3202"/>
                </a:cubicBezTo>
                <a:close/>
                <a:moveTo>
                  <a:pt x="11533" y="7897"/>
                </a:moveTo>
                <a:cubicBezTo>
                  <a:pt x="11643" y="9398"/>
                  <a:pt x="11736" y="10029"/>
                  <a:pt x="12084" y="10344"/>
                </a:cubicBezTo>
                <a:lnTo>
                  <a:pt x="9180" y="10344"/>
                </a:lnTo>
                <a:cubicBezTo>
                  <a:pt x="9014" y="10020"/>
                  <a:pt x="8916" y="9625"/>
                  <a:pt x="8878" y="9174"/>
                </a:cubicBezTo>
                <a:cubicBezTo>
                  <a:pt x="8843" y="8718"/>
                  <a:pt x="8788" y="8280"/>
                  <a:pt x="8712" y="7868"/>
                </a:cubicBezTo>
                <a:cubicBezTo>
                  <a:pt x="8614" y="7244"/>
                  <a:pt x="8349" y="6303"/>
                  <a:pt x="6505" y="6303"/>
                </a:cubicBezTo>
                <a:lnTo>
                  <a:pt x="3592" y="6303"/>
                </a:lnTo>
                <a:lnTo>
                  <a:pt x="3592" y="10344"/>
                </a:lnTo>
                <a:lnTo>
                  <a:pt x="679" y="10344"/>
                </a:lnTo>
                <a:lnTo>
                  <a:pt x="679" y="0"/>
                </a:lnTo>
                <a:lnTo>
                  <a:pt x="7821" y="0"/>
                </a:lnTo>
                <a:cubicBezTo>
                  <a:pt x="9880" y="0"/>
                  <a:pt x="11698" y="1036"/>
                  <a:pt x="11698" y="2855"/>
                </a:cubicBezTo>
                <a:cubicBezTo>
                  <a:pt x="11698" y="4556"/>
                  <a:pt x="10478" y="5185"/>
                  <a:pt x="9604" y="5448"/>
                </a:cubicBezTo>
                <a:lnTo>
                  <a:pt x="9604" y="5477"/>
                </a:lnTo>
                <a:cubicBezTo>
                  <a:pt x="10612" y="5674"/>
                  <a:pt x="11422" y="6393"/>
                  <a:pt x="11533" y="7897"/>
                </a:cubicBezTo>
                <a:close/>
                <a:moveTo>
                  <a:pt x="16377" y="0"/>
                </a:moveTo>
                <a:lnTo>
                  <a:pt x="13461" y="0"/>
                </a:lnTo>
                <a:lnTo>
                  <a:pt x="13461" y="10344"/>
                </a:lnTo>
                <a:lnTo>
                  <a:pt x="16377" y="10344"/>
                </a:lnTo>
                <a:lnTo>
                  <a:pt x="16377" y="0"/>
                </a:lnTo>
                <a:close/>
                <a:moveTo>
                  <a:pt x="11152" y="18298"/>
                </a:moveTo>
                <a:cubicBezTo>
                  <a:pt x="11152" y="20396"/>
                  <a:pt x="8953" y="21600"/>
                  <a:pt x="5645" y="21600"/>
                </a:cubicBezTo>
                <a:cubicBezTo>
                  <a:pt x="2596" y="21600"/>
                  <a:pt x="-85" y="20430"/>
                  <a:pt x="2" y="17933"/>
                </a:cubicBezTo>
                <a:lnTo>
                  <a:pt x="2825" y="17933"/>
                </a:lnTo>
                <a:cubicBezTo>
                  <a:pt x="2825" y="19196"/>
                  <a:pt x="4022" y="19847"/>
                  <a:pt x="5756" y="19847"/>
                </a:cubicBezTo>
                <a:cubicBezTo>
                  <a:pt x="7202" y="19847"/>
                  <a:pt x="8338" y="19441"/>
                  <a:pt x="8338" y="18556"/>
                </a:cubicBezTo>
                <a:cubicBezTo>
                  <a:pt x="8338" y="17813"/>
                  <a:pt x="7458" y="17452"/>
                  <a:pt x="5904" y="17150"/>
                </a:cubicBezTo>
                <a:lnTo>
                  <a:pt x="4347" y="16842"/>
                </a:lnTo>
                <a:cubicBezTo>
                  <a:pt x="1939" y="16381"/>
                  <a:pt x="452" y="15551"/>
                  <a:pt x="452" y="13905"/>
                </a:cubicBezTo>
                <a:cubicBezTo>
                  <a:pt x="452" y="11914"/>
                  <a:pt x="2756" y="10777"/>
                  <a:pt x="5404" y="10777"/>
                </a:cubicBezTo>
                <a:cubicBezTo>
                  <a:pt x="8344" y="10777"/>
                  <a:pt x="10711" y="11798"/>
                  <a:pt x="10711" y="14111"/>
                </a:cubicBezTo>
                <a:lnTo>
                  <a:pt x="7890" y="14111"/>
                </a:lnTo>
                <a:cubicBezTo>
                  <a:pt x="7786" y="12603"/>
                  <a:pt x="6046" y="12546"/>
                  <a:pt x="5277" y="12546"/>
                </a:cubicBezTo>
                <a:cubicBezTo>
                  <a:pt x="4286" y="12546"/>
                  <a:pt x="3272" y="12891"/>
                  <a:pt x="3272" y="13717"/>
                </a:cubicBezTo>
                <a:cubicBezTo>
                  <a:pt x="3249" y="14467"/>
                  <a:pt x="4054" y="14683"/>
                  <a:pt x="5750" y="14989"/>
                </a:cubicBezTo>
                <a:lnTo>
                  <a:pt x="7042" y="15229"/>
                </a:lnTo>
                <a:cubicBezTo>
                  <a:pt x="10054" y="15787"/>
                  <a:pt x="11152" y="16781"/>
                  <a:pt x="11152" y="18298"/>
                </a:cubicBezTo>
                <a:close/>
              </a:path>
            </a:pathLst>
          </a:custGeom>
          <a:solidFill>
            <a:srgbClr val="0406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387">
              <a:defRPr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462" name="Titeltext"/>
          <p:cNvSpPr txBox="1"/>
          <p:nvPr>
            <p:ph type="title"/>
          </p:nvPr>
        </p:nvSpPr>
        <p:spPr>
          <a:xfrm>
            <a:off x="1238249" y="857249"/>
            <a:ext cx="6671706" cy="317651"/>
          </a:xfrm>
          <a:prstGeom prst="rect">
            <a:avLst/>
          </a:prstGeom>
        </p:spPr>
        <p:txBody>
          <a:bodyPr/>
          <a:lstStyle>
            <a:lvl1pPr defTabSz="457427">
              <a:lnSpc>
                <a:spcPct val="85000"/>
              </a:lnSpc>
              <a:defRPr sz="3000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463" name="Diabildsnummer"/>
          <p:cNvSpPr txBox="1"/>
          <p:nvPr>
            <p:ph type="sldNum" sz="quarter" idx="2"/>
          </p:nvPr>
        </p:nvSpPr>
        <p:spPr>
          <a:xfrm>
            <a:off x="190586" y="4828295"/>
            <a:ext cx="127001" cy="127001"/>
          </a:xfrm>
          <a:prstGeom prst="rect">
            <a:avLst/>
          </a:prstGeom>
        </p:spPr>
        <p:txBody>
          <a:bodyPr anchor="b"/>
          <a:lstStyle>
            <a:lvl1pPr defTabSz="457387">
              <a:defRPr b="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Left" descr="Lef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3911" y="1405"/>
            <a:ext cx="313911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Bottom" descr="Botto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0800000">
            <a:off x="-3" y="5147288"/>
            <a:ext cx="9148239" cy="317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Right" descr="Righ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9151972" y="1405"/>
            <a:ext cx="313914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Top" descr="To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-317649"/>
            <a:ext cx="9148239" cy="317649"/>
          </a:xfrm>
          <a:prstGeom prst="rect">
            <a:avLst/>
          </a:prstGeom>
          <a:ln w="12700">
            <a:miter lim="400000"/>
          </a:ln>
        </p:spPr>
      </p:pic>
      <p:sp>
        <p:nvSpPr>
          <p:cNvPr id="474" name="Instruktioner"/>
          <p:cNvSpPr txBox="1"/>
          <p:nvPr/>
        </p:nvSpPr>
        <p:spPr>
          <a:xfrm>
            <a:off x="-2604709" y="14642"/>
            <a:ext cx="2287406" cy="1445433"/>
          </a:xfrm>
          <a:prstGeom prst="rect">
            <a:avLst/>
          </a:prstGeom>
          <a:solidFill>
            <a:srgbClr val="FFEE8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86" tIns="190586" rIns="190586" bIns="190586">
            <a:spAutoFit/>
          </a:bodyPr>
          <a:lstStyle/>
          <a:p>
            <a:pPr lvl="1" defTabSz="457427">
              <a:lnSpc>
                <a:spcPct val="120000"/>
              </a:lnSpc>
              <a:spcBef>
                <a:spcPts val="600"/>
              </a:spcBef>
              <a:defRPr b="1" cap="all"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Textsida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Anpassa huvudtextrutans höjd baserat på rubrikens höjd. Använd stödlinjerna för korrekt placering.</a:t>
            </a:r>
            <a:br/>
          </a:p>
          <a:p>
            <a:pPr lvl="1" defTabSz="457427">
              <a:lnSpc>
                <a:spcPct val="120000"/>
              </a:lnSpc>
              <a:spcBef>
                <a:spcPts val="600"/>
              </a:spcBef>
              <a:defRPr b="1" cap="all"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Text slide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Adjust the height of the main text frame based on the height of the heading. Use the guides to find the correct placement.</a:t>
            </a:r>
          </a:p>
        </p:txBody>
      </p:sp>
      <p:sp>
        <p:nvSpPr>
          <p:cNvPr id="475" name="Brödtext nivå ett…"/>
          <p:cNvSpPr txBox="1"/>
          <p:nvPr>
            <p:ph type="body" sz="half" idx="1"/>
          </p:nvPr>
        </p:nvSpPr>
        <p:spPr>
          <a:xfrm>
            <a:off x="1238249" y="2001647"/>
            <a:ext cx="6671706" cy="2287405"/>
          </a:xfrm>
          <a:prstGeom prst="rect">
            <a:avLst/>
          </a:prstGeom>
        </p:spPr>
        <p:txBody>
          <a:bodyPr/>
          <a:lstStyle>
            <a:lvl1pPr marL="188999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77000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–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765000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052999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–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341000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»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76" name="Titeltext"/>
          <p:cNvSpPr txBox="1"/>
          <p:nvPr>
            <p:ph type="title"/>
          </p:nvPr>
        </p:nvSpPr>
        <p:spPr>
          <a:xfrm>
            <a:off x="1238249" y="857249"/>
            <a:ext cx="6670590" cy="317651"/>
          </a:xfrm>
          <a:prstGeom prst="rect">
            <a:avLst/>
          </a:prstGeom>
        </p:spPr>
        <p:txBody>
          <a:bodyPr/>
          <a:lstStyle>
            <a:lvl1pPr defTabSz="457427">
              <a:lnSpc>
                <a:spcPct val="85000"/>
              </a:lnSpc>
              <a:defRPr sz="3000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477" name="Diabildsnummer"/>
          <p:cNvSpPr txBox="1"/>
          <p:nvPr>
            <p:ph type="sldNum" sz="quarter" idx="2"/>
          </p:nvPr>
        </p:nvSpPr>
        <p:spPr>
          <a:xfrm>
            <a:off x="190586" y="4828295"/>
            <a:ext cx="127001" cy="127001"/>
          </a:xfrm>
          <a:prstGeom prst="rect">
            <a:avLst/>
          </a:prstGeom>
        </p:spPr>
        <p:txBody>
          <a:bodyPr anchor="b"/>
          <a:lstStyle>
            <a:lvl1pPr defTabSz="457387">
              <a:defRPr b="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Left" descr="Lef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3911" y="1405"/>
            <a:ext cx="313911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Bottom" descr="Botto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0800000">
            <a:off x="-3" y="5147288"/>
            <a:ext cx="9148239" cy="317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Right" descr="Righ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9151972" y="1405"/>
            <a:ext cx="313914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Top" descr="To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-317649"/>
            <a:ext cx="9148239" cy="317649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Titeltext"/>
          <p:cNvSpPr txBox="1"/>
          <p:nvPr>
            <p:ph type="title"/>
          </p:nvPr>
        </p:nvSpPr>
        <p:spPr>
          <a:xfrm>
            <a:off x="1238249" y="857249"/>
            <a:ext cx="6671706" cy="317651"/>
          </a:xfrm>
          <a:prstGeom prst="rect">
            <a:avLst/>
          </a:prstGeom>
        </p:spPr>
        <p:txBody>
          <a:bodyPr/>
          <a:lstStyle>
            <a:lvl1pPr defTabSz="457427">
              <a:lnSpc>
                <a:spcPct val="85000"/>
              </a:lnSpc>
              <a:defRPr sz="3000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489" name="Rektangel 6"/>
          <p:cNvSpPr/>
          <p:nvPr/>
        </p:nvSpPr>
        <p:spPr>
          <a:xfrm>
            <a:off x="-3" y="1406346"/>
            <a:ext cx="5709057" cy="79233"/>
          </a:xfrm>
          <a:prstGeom prst="rect">
            <a:avLst/>
          </a:prstGeom>
          <a:solidFill>
            <a:srgbClr val="009BA5">
              <a:alpha val="7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57387"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490" name="Brödtext nivå ett…"/>
          <p:cNvSpPr txBox="1"/>
          <p:nvPr>
            <p:ph type="body" idx="1"/>
          </p:nvPr>
        </p:nvSpPr>
        <p:spPr>
          <a:xfrm>
            <a:off x="1079995" y="1564491"/>
            <a:ext cx="7817272" cy="3062421"/>
          </a:xfrm>
          <a:prstGeom prst="rect">
            <a:avLst/>
          </a:prstGeom>
        </p:spPr>
        <p:txBody>
          <a:bodyPr/>
          <a:lstStyle>
            <a:lvl1pPr marL="188999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77000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–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765000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052999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–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341000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»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91" name="Diabildsnummer"/>
          <p:cNvSpPr txBox="1"/>
          <p:nvPr>
            <p:ph type="sldNum" sz="quarter" idx="2"/>
          </p:nvPr>
        </p:nvSpPr>
        <p:spPr>
          <a:xfrm>
            <a:off x="190586" y="4828295"/>
            <a:ext cx="127001" cy="127001"/>
          </a:xfrm>
          <a:prstGeom prst="rect">
            <a:avLst/>
          </a:prstGeom>
        </p:spPr>
        <p:txBody>
          <a:bodyPr anchor="b"/>
          <a:lstStyle>
            <a:lvl1pPr defTabSz="457387">
              <a:defRPr b="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_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Left" descr="Lef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3911" y="1405"/>
            <a:ext cx="313911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Bottom" descr="Botto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0800000">
            <a:off x="-3" y="5147288"/>
            <a:ext cx="9148239" cy="317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Right" descr="Righ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9151972" y="1405"/>
            <a:ext cx="313914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Top" descr="To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-317649"/>
            <a:ext cx="9148239" cy="317649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Instruktioner"/>
          <p:cNvSpPr txBox="1"/>
          <p:nvPr/>
        </p:nvSpPr>
        <p:spPr>
          <a:xfrm>
            <a:off x="-2604709" y="14642"/>
            <a:ext cx="2287406" cy="1445433"/>
          </a:xfrm>
          <a:prstGeom prst="rect">
            <a:avLst/>
          </a:prstGeom>
          <a:solidFill>
            <a:srgbClr val="FFEE8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86" tIns="190586" rIns="190586" bIns="190586">
            <a:spAutoFit/>
          </a:bodyPr>
          <a:lstStyle/>
          <a:p>
            <a:pPr lvl="1" defTabSz="457427">
              <a:lnSpc>
                <a:spcPct val="120000"/>
              </a:lnSpc>
              <a:spcBef>
                <a:spcPts val="600"/>
              </a:spcBef>
              <a:defRPr b="1" cap="all"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Textsida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Anpassa huvudtextrutans höjd baserat på rubrikens höjd. Använd stödlinjerna för korrekt placering.</a:t>
            </a:r>
            <a:br/>
          </a:p>
          <a:p>
            <a:pPr lvl="1" defTabSz="457427">
              <a:lnSpc>
                <a:spcPct val="120000"/>
              </a:lnSpc>
              <a:spcBef>
                <a:spcPts val="600"/>
              </a:spcBef>
              <a:defRPr b="1" cap="all"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Text slide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Adjust the height of the main text frame based on the height of the heading. Use the guides to find the correct placement.</a:t>
            </a:r>
          </a:p>
        </p:txBody>
      </p:sp>
      <p:sp>
        <p:nvSpPr>
          <p:cNvPr id="503" name="Brödtext nivå ett…"/>
          <p:cNvSpPr txBox="1"/>
          <p:nvPr>
            <p:ph type="body" sz="quarter" idx="1"/>
          </p:nvPr>
        </p:nvSpPr>
        <p:spPr>
          <a:xfrm>
            <a:off x="4765299" y="2001772"/>
            <a:ext cx="3144655" cy="2287280"/>
          </a:xfrm>
          <a:prstGeom prst="rect">
            <a:avLst/>
          </a:prstGeom>
        </p:spPr>
        <p:txBody>
          <a:bodyPr/>
          <a:lstStyle>
            <a:lvl1pPr marL="188999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77000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–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765000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052999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–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341000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»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504" name="Text Placeholder Left"/>
          <p:cNvSpPr/>
          <p:nvPr>
            <p:ph type="body" sz="quarter" idx="21" hasCustomPrompt="1"/>
          </p:nvPr>
        </p:nvSpPr>
        <p:spPr>
          <a:xfrm>
            <a:off x="1238249" y="2001651"/>
            <a:ext cx="3144656" cy="2286589"/>
          </a:xfrm>
          <a:prstGeom prst="rect">
            <a:avLst/>
          </a:prstGeom>
        </p:spPr>
        <p:txBody>
          <a:bodyPr/>
          <a:lstStyle>
            <a:lvl1pPr marL="188999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Edit Master text styles
Second level
Third level
Fourth level
Fifth level</a:t>
            </a:r>
          </a:p>
        </p:txBody>
      </p:sp>
      <p:sp>
        <p:nvSpPr>
          <p:cNvPr id="505" name="Titeltext"/>
          <p:cNvSpPr txBox="1"/>
          <p:nvPr>
            <p:ph type="title"/>
          </p:nvPr>
        </p:nvSpPr>
        <p:spPr>
          <a:xfrm>
            <a:off x="1238249" y="857249"/>
            <a:ext cx="6670590" cy="317651"/>
          </a:xfrm>
          <a:prstGeom prst="rect">
            <a:avLst/>
          </a:prstGeom>
        </p:spPr>
        <p:txBody>
          <a:bodyPr/>
          <a:lstStyle>
            <a:lvl1pPr defTabSz="457427">
              <a:lnSpc>
                <a:spcPct val="85000"/>
              </a:lnSpc>
              <a:defRPr sz="3000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506" name="Diabildsnummer"/>
          <p:cNvSpPr txBox="1"/>
          <p:nvPr>
            <p:ph type="sldNum" sz="quarter" idx="2"/>
          </p:nvPr>
        </p:nvSpPr>
        <p:spPr>
          <a:xfrm>
            <a:off x="190586" y="4828295"/>
            <a:ext cx="127001" cy="127001"/>
          </a:xfrm>
          <a:prstGeom prst="rect">
            <a:avLst/>
          </a:prstGeom>
        </p:spPr>
        <p:txBody>
          <a:bodyPr anchor="b"/>
          <a:lstStyle>
            <a:lvl1pPr defTabSz="457387">
              <a:defRPr b="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Left" descr="Lef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3911" y="1405"/>
            <a:ext cx="313911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Bottom" descr="Botto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0800000">
            <a:off x="-3" y="5147288"/>
            <a:ext cx="9148239" cy="317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Right" descr="Righ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9151972" y="1405"/>
            <a:ext cx="313914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6" name="Top" descr="To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-317649"/>
            <a:ext cx="9148239" cy="317649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Titeltext"/>
          <p:cNvSpPr txBox="1"/>
          <p:nvPr>
            <p:ph type="title"/>
          </p:nvPr>
        </p:nvSpPr>
        <p:spPr>
          <a:xfrm>
            <a:off x="1143523" y="842229"/>
            <a:ext cx="6861156" cy="1791679"/>
          </a:xfrm>
          <a:prstGeom prst="rect">
            <a:avLst/>
          </a:prstGeom>
        </p:spPr>
        <p:txBody>
          <a:bodyPr anchor="b"/>
          <a:lstStyle>
            <a:lvl1pPr algn="ctr" defTabSz="457427">
              <a:lnSpc>
                <a:spcPct val="85000"/>
              </a:lnSpc>
              <a:defRPr sz="4400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518" name="Brödtext nivå ett…"/>
          <p:cNvSpPr txBox="1"/>
          <p:nvPr>
            <p:ph type="body" sz="quarter" idx="1"/>
          </p:nvPr>
        </p:nvSpPr>
        <p:spPr>
          <a:xfrm>
            <a:off x="1143523" y="2702997"/>
            <a:ext cx="6861156" cy="1242503"/>
          </a:xfrm>
          <a:prstGeom prst="rect">
            <a:avLst/>
          </a:prstGeom>
        </p:spPr>
        <p:txBody>
          <a:bodyPr/>
          <a:lstStyle>
            <a:lvl1pPr marL="0" indent="0" algn="ctr" defTabSz="457427">
              <a:lnSpc>
                <a:spcPct val="120000"/>
              </a:lnSpc>
              <a:spcBef>
                <a:spcPts val="8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indent="0" algn="ctr" defTabSz="457427">
              <a:lnSpc>
                <a:spcPct val="120000"/>
              </a:lnSpc>
              <a:spcBef>
                <a:spcPts val="8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indent="0" algn="ctr" defTabSz="457427">
              <a:lnSpc>
                <a:spcPct val="120000"/>
              </a:lnSpc>
              <a:spcBef>
                <a:spcPts val="8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indent="0" algn="ctr" defTabSz="457427">
              <a:lnSpc>
                <a:spcPct val="120000"/>
              </a:lnSpc>
              <a:spcBef>
                <a:spcPts val="8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indent="0" algn="ctr" defTabSz="457427">
              <a:lnSpc>
                <a:spcPct val="120000"/>
              </a:lnSpc>
              <a:spcBef>
                <a:spcPts val="8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519" name="Diabildsnummer"/>
          <p:cNvSpPr txBox="1"/>
          <p:nvPr>
            <p:ph type="sldNum" sz="quarter" idx="2"/>
          </p:nvPr>
        </p:nvSpPr>
        <p:spPr>
          <a:xfrm>
            <a:off x="190586" y="4828295"/>
            <a:ext cx="127001" cy="127001"/>
          </a:xfrm>
          <a:prstGeom prst="rect">
            <a:avLst/>
          </a:prstGeom>
        </p:spPr>
        <p:txBody>
          <a:bodyPr anchor="b"/>
          <a:lstStyle>
            <a:lvl1pPr defTabSz="457387">
              <a:defRPr b="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Dark">
    <p:bg>
      <p:bgPr>
        <a:solidFill>
          <a:srgbClr val="0E4D6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Left" descr="Lef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3911" y="1405"/>
            <a:ext cx="313911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Bottom" descr="Botto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0800000">
            <a:off x="-3" y="5147288"/>
            <a:ext cx="9148239" cy="317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Right" descr="Righ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9151972" y="1405"/>
            <a:ext cx="313914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Top" descr="To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-317649"/>
            <a:ext cx="9148239" cy="317649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Instruktioner"/>
          <p:cNvSpPr txBox="1"/>
          <p:nvPr/>
        </p:nvSpPr>
        <p:spPr>
          <a:xfrm>
            <a:off x="-2604709" y="14641"/>
            <a:ext cx="2287406" cy="2710354"/>
          </a:xfrm>
          <a:prstGeom prst="rect">
            <a:avLst/>
          </a:prstGeom>
          <a:solidFill>
            <a:srgbClr val="FFEE8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86" tIns="190586" rIns="190586" bIns="190586">
            <a:spAutoFit/>
          </a:bodyPr>
          <a:lstStyle/>
          <a:p>
            <a:pPr lvl="1" defTabSz="457427">
              <a:lnSpc>
                <a:spcPct val="120000"/>
              </a:lnSpc>
              <a:spcBef>
                <a:spcPts val="600"/>
              </a:spcBef>
              <a:defRPr b="1" cap="all"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Titelsida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Du byter bakgrund genom att högerklicka på bakgrunden och välja </a:t>
            </a:r>
            <a:r>
              <a:rPr u="sng"/>
              <a:t>Formatera bakgrund</a:t>
            </a:r>
            <a:r>
              <a:t>.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Byt stil genom att sätta markören i stycket och använd </a:t>
            </a:r>
            <a:r>
              <a:rPr u="sng"/>
              <a:t>knapparna för ökat och minskat indrag</a:t>
            </a:r>
            <a:r>
              <a:t>.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Nivå 1: Titel</a:t>
            </a:r>
            <a:br/>
            <a:r>
              <a:t>Nivå 2: Förtitel</a:t>
            </a:r>
            <a:br/>
            <a:r>
              <a:t>Nivå 3-4: Eftertitlar</a:t>
            </a:r>
            <a:br/>
          </a:p>
          <a:p>
            <a:pPr lvl="1" defTabSz="457427">
              <a:lnSpc>
                <a:spcPct val="120000"/>
              </a:lnSpc>
              <a:spcBef>
                <a:spcPts val="600"/>
              </a:spcBef>
              <a:defRPr b="1" cap="all"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Title Slide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To change the background, right click on the background and select </a:t>
            </a:r>
            <a:r>
              <a:rPr u="sng"/>
              <a:t>Format background</a:t>
            </a:r>
            <a:r>
              <a:t>.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To change the style, put the marker inside the paragraph and use the </a:t>
            </a:r>
            <a:r>
              <a:rPr u="sng"/>
              <a:t>buttons for indents</a:t>
            </a:r>
            <a:r>
              <a:t>.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Level 1: Title</a:t>
            </a:r>
            <a:br/>
            <a:r>
              <a:t>Level 2: Pretitle</a:t>
            </a:r>
            <a:br/>
            <a:r>
              <a:t>Level 3-4: Subtitles</a:t>
            </a:r>
          </a:p>
        </p:txBody>
      </p:sp>
      <p:sp>
        <p:nvSpPr>
          <p:cNvPr id="531" name="Brödtext nivå ett…"/>
          <p:cNvSpPr txBox="1"/>
          <p:nvPr>
            <p:ph type="body" idx="1" hasCustomPrompt="1"/>
          </p:nvPr>
        </p:nvSpPr>
        <p:spPr>
          <a:xfrm>
            <a:off x="1238249" y="857249"/>
            <a:ext cx="6671706" cy="3431805"/>
          </a:xfrm>
          <a:prstGeom prst="rect">
            <a:avLst/>
          </a:prstGeom>
        </p:spPr>
        <p:txBody>
          <a:bodyPr anchor="b"/>
          <a:lstStyle>
            <a:lvl1pPr marL="0" indent="0" defTabSz="45742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  <a:lvl2pPr marL="0" indent="0" defTabSz="45742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2pPr>
            <a:lvl3pPr marL="0" indent="0" defTabSz="45742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3pPr>
            <a:lvl4pPr marL="0" indent="0" defTabSz="45742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4pPr>
            <a:lvl5pPr marL="0" indent="0" defTabSz="45742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5pPr>
          </a:lstStyle>
          <a:p>
            <a:pPr/>
            <a:r>
              <a:t>Title 1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2" name="RISE Logo"/>
          <p:cNvSpPr/>
          <p:nvPr>
            <p:ph type="body" sz="quarter" idx="21" hasCustomPrompt="1"/>
          </p:nvPr>
        </p:nvSpPr>
        <p:spPr>
          <a:xfrm>
            <a:off x="7909411" y="571760"/>
            <a:ext cx="667064" cy="85765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defTabSz="457427">
              <a:lnSpc>
                <a:spcPct val="120000"/>
              </a:lnSpc>
              <a:spcBef>
                <a:spcPts val="800"/>
              </a:spcBef>
              <a:buClrTx/>
              <a:buSzTx/>
              <a:buFontTx/>
              <a:buNone/>
              <a:defRPr sz="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533" name="Diabildsnummer"/>
          <p:cNvSpPr txBox="1"/>
          <p:nvPr>
            <p:ph type="sldNum" sz="quarter" idx="2"/>
          </p:nvPr>
        </p:nvSpPr>
        <p:spPr>
          <a:xfrm>
            <a:off x="190586" y="5463591"/>
            <a:ext cx="127001" cy="127001"/>
          </a:xfrm>
          <a:prstGeom prst="rect">
            <a:avLst/>
          </a:prstGeom>
        </p:spPr>
        <p:txBody>
          <a:bodyPr anchor="b"/>
          <a:lstStyle>
            <a:lvl1pPr defTabSz="457387">
              <a:defRPr b="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54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ext, ljus, 2-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62" name="Brödtext nivå ett…"/>
          <p:cNvSpPr txBox="1"/>
          <p:nvPr>
            <p:ph type="body" sz="quarter" idx="1"/>
          </p:nvPr>
        </p:nvSpPr>
        <p:spPr>
          <a:xfrm>
            <a:off x="1016000" y="1828800"/>
            <a:ext cx="3302002" cy="2476500"/>
          </a:xfrm>
          <a:prstGeom prst="rect">
            <a:avLst/>
          </a:prstGeom>
        </p:spPr>
        <p:txBody>
          <a:bodyPr/>
          <a:lstStyle>
            <a:lvl1pPr indent="-304800">
              <a:spcBef>
                <a:spcPts val="900"/>
              </a:spcBef>
              <a:buSzPts val="1200"/>
              <a:defRPr sz="1200"/>
            </a:lvl1pPr>
            <a:lvl2pPr indent="-304800">
              <a:spcBef>
                <a:spcPts val="900"/>
              </a:spcBef>
              <a:buSzPts val="1200"/>
              <a:defRPr sz="1200"/>
            </a:lvl2pPr>
            <a:lvl3pPr indent="-304800">
              <a:spcBef>
                <a:spcPts val="900"/>
              </a:spcBef>
              <a:buSzPts val="1200"/>
              <a:defRPr sz="1200"/>
            </a:lvl3pPr>
            <a:lvl4pPr indent="-304800">
              <a:spcBef>
                <a:spcPts val="900"/>
              </a:spcBef>
              <a:buSzPts val="1200"/>
              <a:defRPr sz="1200"/>
            </a:lvl4pPr>
            <a:lvl5pPr indent="-304800">
              <a:spcBef>
                <a:spcPts val="900"/>
              </a:spcBef>
              <a:buSzPts val="1200"/>
              <a:defRPr sz="1200"/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63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nehåll uta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Brödtext nivå et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71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72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eltext"/>
          <p:cNvSpPr txBox="1"/>
          <p:nvPr>
            <p:ph type="title"/>
          </p:nvPr>
        </p:nvSpPr>
        <p:spPr>
          <a:xfrm>
            <a:off x="1143000" y="841771"/>
            <a:ext cx="6858000" cy="1790702"/>
          </a:xfrm>
          <a:prstGeom prst="rect">
            <a:avLst/>
          </a:prstGeom>
        </p:spPr>
        <p:txBody>
          <a:bodyPr anchor="b"/>
          <a:lstStyle>
            <a:lvl1pPr algn="ctr">
              <a:defRPr sz="4400"/>
            </a:lvl1pPr>
          </a:lstStyle>
          <a:p>
            <a:pPr/>
            <a:r>
              <a:t>Titeltext</a:t>
            </a:r>
          </a:p>
        </p:txBody>
      </p:sp>
      <p:sp>
        <p:nvSpPr>
          <p:cNvPr id="80" name="Brödtext nivå ett…"/>
          <p:cNvSpPr txBox="1"/>
          <p:nvPr>
            <p:ph type="body" sz="quarter" idx="1"/>
          </p:nvPr>
        </p:nvSpPr>
        <p:spPr>
          <a:xfrm>
            <a:off x="1143000" y="2701525"/>
            <a:ext cx="6858000" cy="1241829"/>
          </a:xfrm>
          <a:prstGeom prst="rect">
            <a:avLst/>
          </a:prstGeom>
        </p:spPr>
        <p:txBody>
          <a:bodyPr/>
          <a:lstStyle>
            <a:lvl1pPr marL="0" indent="228600" algn="ctr">
              <a:buClrTx/>
              <a:buSzTx/>
              <a:buFontTx/>
              <a:buNone/>
              <a:defRPr sz="1800"/>
            </a:lvl1pPr>
            <a:lvl2pPr marL="0" indent="228600" algn="ctr">
              <a:buClrTx/>
              <a:buSzTx/>
              <a:buFontTx/>
              <a:buNone/>
              <a:defRPr sz="1800"/>
            </a:lvl2pPr>
            <a:lvl3pPr marL="0" indent="228600" algn="ctr">
              <a:buClrTx/>
              <a:buSzTx/>
              <a:buFontTx/>
              <a:buNone/>
              <a:defRPr sz="1800"/>
            </a:lvl3pPr>
            <a:lvl4pPr marL="0" indent="228600" algn="ctr">
              <a:buClrTx/>
              <a:buSzTx/>
              <a:buFontTx/>
              <a:buNone/>
              <a:defRPr sz="1800"/>
            </a:lvl4pPr>
            <a:lvl5pPr marL="0" indent="228600" algn="ctr">
              <a:buClrTx/>
              <a:buSzTx/>
              <a:buFontTx/>
              <a:buNone/>
              <a:defRPr sz="1800"/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81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Content">
    <p:bg>
      <p:bgPr>
        <a:solidFill>
          <a:srgbClr val="12419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47;p10"/>
          <p:cNvSpPr txBox="1"/>
          <p:nvPr/>
        </p:nvSpPr>
        <p:spPr>
          <a:xfrm>
            <a:off x="657000" y="4811119"/>
            <a:ext cx="1798923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© Nokia 2023</a:t>
            </a:r>
          </a:p>
        </p:txBody>
      </p:sp>
      <p:pic>
        <p:nvPicPr>
          <p:cNvPr id="89" name="Google Shape;48;p10" descr="Google Shape;48;p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7598" y="280440"/>
            <a:ext cx="1078924" cy="174246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Titeltext"/>
          <p:cNvSpPr txBox="1"/>
          <p:nvPr>
            <p:ph type="title"/>
          </p:nvPr>
        </p:nvSpPr>
        <p:spPr>
          <a:xfrm>
            <a:off x="457200" y="205199"/>
            <a:ext cx="8229242" cy="85860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90000"/>
              </a:lnSpc>
              <a:defRPr sz="4200">
                <a:solidFill>
                  <a:srgbClr val="000000"/>
                </a:solidFill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91" name="Brödtext nivå ett…"/>
          <p:cNvSpPr txBox="1"/>
          <p:nvPr>
            <p:ph type="body" idx="1"/>
          </p:nvPr>
        </p:nvSpPr>
        <p:spPr>
          <a:xfrm>
            <a:off x="457200" y="1203480"/>
            <a:ext cx="8229242" cy="2982961"/>
          </a:xfrm>
          <a:prstGeom prst="rect">
            <a:avLst/>
          </a:prstGeom>
        </p:spPr>
        <p:txBody>
          <a:bodyPr/>
          <a:lstStyle>
            <a:lvl1pPr marL="0" indent="228600">
              <a:lnSpc>
                <a:spcPct val="90000"/>
              </a:lnSpc>
              <a:spcBef>
                <a:spcPts val="1300"/>
              </a:spcBef>
              <a:buClrTx/>
              <a:buSzTx/>
              <a:buFontTx/>
              <a:buNone/>
              <a:defRPr sz="26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marL="1371600" indent="-393700">
              <a:lnSpc>
                <a:spcPct val="90000"/>
              </a:lnSpc>
              <a:spcBef>
                <a:spcPts val="1300"/>
              </a:spcBef>
              <a:buClrTx/>
              <a:buSzPts val="2600"/>
              <a:buFontTx/>
              <a:buChar char="•"/>
              <a:defRPr sz="26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2pPr>
            <a:lvl3pPr marL="1828800" indent="-393700">
              <a:lnSpc>
                <a:spcPct val="90000"/>
              </a:lnSpc>
              <a:spcBef>
                <a:spcPts val="1300"/>
              </a:spcBef>
              <a:buClrTx/>
              <a:buSzPts val="2600"/>
              <a:buFontTx/>
              <a:buChar char="•"/>
              <a:defRPr sz="26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3pPr>
            <a:lvl4pPr marL="2286000" indent="-393700">
              <a:lnSpc>
                <a:spcPct val="90000"/>
              </a:lnSpc>
              <a:spcBef>
                <a:spcPts val="1300"/>
              </a:spcBef>
              <a:buClrTx/>
              <a:buSzPts val="2600"/>
              <a:buFontTx/>
              <a:buChar char="•"/>
              <a:defRPr sz="26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4pPr>
            <a:lvl5pPr marL="2743200" indent="-393700">
              <a:lnSpc>
                <a:spcPct val="90000"/>
              </a:lnSpc>
              <a:spcBef>
                <a:spcPts val="1300"/>
              </a:spcBef>
              <a:buClrTx/>
              <a:buSzPts val="2600"/>
              <a:buFontTx/>
              <a:buChar char="•"/>
              <a:defRPr sz="26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92" name="Diabildsnummer"/>
          <p:cNvSpPr txBox="1"/>
          <p:nvPr>
            <p:ph type="sldNum" sz="quarter" idx="2"/>
          </p:nvPr>
        </p:nvSpPr>
        <p:spPr>
          <a:xfrm>
            <a:off x="433440" y="4811120"/>
            <a:ext cx="127001" cy="127001"/>
          </a:xfrm>
          <a:prstGeom prst="rect">
            <a:avLst/>
          </a:prstGeom>
        </p:spPr>
        <p:txBody>
          <a:bodyPr anchor="b"/>
          <a:lstStyle>
            <a:lvl1pPr>
              <a:defRPr b="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2.xml"/><Relationship Id="rId45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4.xml"/><Relationship Id="rId47" Type="http://schemas.openxmlformats.org/officeDocument/2006/relationships/slideLayout" Target="../slideLayouts/slideLayout45.xml"/><Relationship Id="rId48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4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;p1" descr="Google Shape;6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30850" y="4653434"/>
            <a:ext cx="296473" cy="38113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eltext"/>
          <p:cNvSpPr txBox="1"/>
          <p:nvPr>
            <p:ph type="title"/>
          </p:nvPr>
        </p:nvSpPr>
        <p:spPr>
          <a:xfrm>
            <a:off x="413146" y="303609"/>
            <a:ext cx="8317708" cy="369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Titeltext</a:t>
            </a:r>
          </a:p>
        </p:txBody>
      </p:sp>
      <p:sp>
        <p:nvSpPr>
          <p:cNvPr id="4" name="Brödtext nivå ett…"/>
          <p:cNvSpPr txBox="1"/>
          <p:nvPr>
            <p:ph type="body" idx="1"/>
          </p:nvPr>
        </p:nvSpPr>
        <p:spPr>
          <a:xfrm>
            <a:off x="413146" y="925115"/>
            <a:ext cx="8317708" cy="3725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5" name="Diabildsnummer"/>
          <p:cNvSpPr txBox="1"/>
          <p:nvPr>
            <p:ph type="sldNum" sz="quarter" idx="2"/>
          </p:nvPr>
        </p:nvSpPr>
        <p:spPr>
          <a:xfrm>
            <a:off x="413146" y="4903592"/>
            <a:ext cx="127001" cy="127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b="1" sz="7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89" r:id="rId43"/>
    <p:sldLayoutId id="2147483690" r:id="rId44"/>
    <p:sldLayoutId id="2147483691" r:id="rId45"/>
    <p:sldLayoutId id="2147483692" r:id="rId46"/>
    <p:sldLayoutId id="2147483693" r:id="rId47"/>
    <p:sldLayoutId id="2147483694" r:id="rId48"/>
    <p:sldLayoutId id="2147483695" r:id="rId49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7F7F7F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7F7F7F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7F7F7F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7F7F7F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7F7F7F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7F7F7F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7F7F7F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7F7F7F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7F7F7F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BEBD00"/>
        </a:buClr>
        <a:buSzPts val="1400"/>
        <a:buFont typeface="Georgia"/>
        <a:buChar char="▪"/>
        <a:tabLst/>
        <a:defRPr b="0" baseline="0" cap="none" i="0" spc="0" strike="noStrike" sz="1400" u="none">
          <a:solidFill>
            <a:srgbClr val="404040"/>
          </a:solidFill>
          <a:uFillTx/>
          <a:latin typeface="Georgia"/>
          <a:ea typeface="Georgia"/>
          <a:cs typeface="Georgia"/>
          <a:sym typeface="Georgia"/>
        </a:defRPr>
      </a:lvl1pPr>
      <a:lvl2pPr marL="914400" marR="0" indent="-3429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BEBD00"/>
        </a:buClr>
        <a:buSzPts val="1400"/>
        <a:buFont typeface="Georgia"/>
        <a:buChar char="▪"/>
        <a:tabLst/>
        <a:defRPr b="0" baseline="0" cap="none" i="0" spc="0" strike="noStrike" sz="1400" u="none">
          <a:solidFill>
            <a:srgbClr val="404040"/>
          </a:solidFill>
          <a:uFillTx/>
          <a:latin typeface="Georgia"/>
          <a:ea typeface="Georgia"/>
          <a:cs typeface="Georgia"/>
          <a:sym typeface="Georgia"/>
        </a:defRPr>
      </a:lvl2pPr>
      <a:lvl3pPr marL="1371600" marR="0" indent="-3429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BEBD00"/>
        </a:buClr>
        <a:buSzPts val="1400"/>
        <a:buFont typeface="Georgia"/>
        <a:buChar char="▪"/>
        <a:tabLst/>
        <a:defRPr b="0" baseline="0" cap="none" i="0" spc="0" strike="noStrike" sz="1400" u="none">
          <a:solidFill>
            <a:srgbClr val="404040"/>
          </a:solidFill>
          <a:uFillTx/>
          <a:latin typeface="Georgia"/>
          <a:ea typeface="Georgia"/>
          <a:cs typeface="Georgia"/>
          <a:sym typeface="Georgia"/>
        </a:defRPr>
      </a:lvl3pPr>
      <a:lvl4pPr marL="1828800" marR="0" indent="-3429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BEBD00"/>
        </a:buClr>
        <a:buSzPts val="1400"/>
        <a:buFont typeface="Georgia"/>
        <a:buChar char="▪"/>
        <a:tabLst/>
        <a:defRPr b="0" baseline="0" cap="none" i="0" spc="0" strike="noStrike" sz="1400" u="none">
          <a:solidFill>
            <a:srgbClr val="404040"/>
          </a:solidFill>
          <a:uFillTx/>
          <a:latin typeface="Georgia"/>
          <a:ea typeface="Georgia"/>
          <a:cs typeface="Georgia"/>
          <a:sym typeface="Georgia"/>
        </a:defRPr>
      </a:lvl4pPr>
      <a:lvl5pPr marL="2286000" marR="0" indent="-3429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BEBD00"/>
        </a:buClr>
        <a:buSzPts val="1400"/>
        <a:buFont typeface="Georgia"/>
        <a:buChar char="▪"/>
        <a:tabLst/>
        <a:defRPr b="0" baseline="0" cap="none" i="0" spc="0" strike="noStrike" sz="1400" u="none">
          <a:solidFill>
            <a:srgbClr val="404040"/>
          </a:solidFill>
          <a:uFillTx/>
          <a:latin typeface="Georgia"/>
          <a:ea typeface="Georgia"/>
          <a:cs typeface="Georgia"/>
          <a:sym typeface="Georgia"/>
        </a:defRPr>
      </a:lvl5pPr>
      <a:lvl6pPr marL="2743200" marR="0" indent="-3429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BEBD00"/>
        </a:buClr>
        <a:buSzPts val="1400"/>
        <a:buFont typeface="Georgia"/>
        <a:buChar char="•"/>
        <a:tabLst/>
        <a:defRPr b="0" baseline="0" cap="none" i="0" spc="0" strike="noStrike" sz="1400" u="none">
          <a:solidFill>
            <a:srgbClr val="404040"/>
          </a:solidFill>
          <a:uFillTx/>
          <a:latin typeface="Georgia"/>
          <a:ea typeface="Georgia"/>
          <a:cs typeface="Georgia"/>
          <a:sym typeface="Georgia"/>
        </a:defRPr>
      </a:lvl6pPr>
      <a:lvl7pPr marL="3200400" marR="0" indent="-3429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BEBD00"/>
        </a:buClr>
        <a:buSzPts val="1400"/>
        <a:buFont typeface="Georgia"/>
        <a:buChar char="•"/>
        <a:tabLst/>
        <a:defRPr b="0" baseline="0" cap="none" i="0" spc="0" strike="noStrike" sz="1400" u="none">
          <a:solidFill>
            <a:srgbClr val="404040"/>
          </a:solidFill>
          <a:uFillTx/>
          <a:latin typeface="Georgia"/>
          <a:ea typeface="Georgia"/>
          <a:cs typeface="Georgia"/>
          <a:sym typeface="Georgia"/>
        </a:defRPr>
      </a:lvl7pPr>
      <a:lvl8pPr marL="3657600" marR="0" indent="-3429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BEBD00"/>
        </a:buClr>
        <a:buSzPts val="1400"/>
        <a:buFont typeface="Georgia"/>
        <a:buChar char="•"/>
        <a:tabLst/>
        <a:defRPr b="0" baseline="0" cap="none" i="0" spc="0" strike="noStrike" sz="1400" u="none">
          <a:solidFill>
            <a:srgbClr val="404040"/>
          </a:solidFill>
          <a:uFillTx/>
          <a:latin typeface="Georgia"/>
          <a:ea typeface="Georgia"/>
          <a:cs typeface="Georgia"/>
          <a:sym typeface="Georgia"/>
        </a:defRPr>
      </a:lvl8pPr>
      <a:lvl9pPr marL="4114800" marR="0" indent="-3429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BEBD00"/>
        </a:buClr>
        <a:buSzPts val="1400"/>
        <a:buFont typeface="Georgia"/>
        <a:buChar char="•"/>
        <a:tabLst/>
        <a:defRPr b="0" baseline="0" cap="none" i="0" spc="0" strike="noStrike" sz="1400" u="none">
          <a:solidFill>
            <a:srgbClr val="404040"/>
          </a:solidFill>
          <a:uFillTx/>
          <a:latin typeface="Georgia"/>
          <a:ea typeface="Georgia"/>
          <a:cs typeface="Georgia"/>
          <a:sym typeface="Georgia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2.jpeg"/><Relationship Id="rId4" Type="http://schemas.openxmlformats.org/officeDocument/2006/relationships/image" Target="../media/image1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2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2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Relationship Id="rId3" Type="http://schemas.openxmlformats.org/officeDocument/2006/relationships/hyperlink" Target="http://empir.npl.co.uk/write/" TargetMode="External"/><Relationship Id="rId4" Type="http://schemas.openxmlformats.org/officeDocument/2006/relationships/image" Target="../media/image2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3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3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5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24.jpeg"/><Relationship Id="rId6" Type="http://schemas.openxmlformats.org/officeDocument/2006/relationships/hyperlink" Target="https://www.bipm.org/documents/20126/70381469/CCTF-2022-P12-WG+TWSTFT.pptx/19a292a4-8fcb-321b-8c9f-85fb1130c983?version=1.2&amp;t=1657700074016&amp;download=true" TargetMode="Externa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39.png"/><Relationship Id="rId4" Type="http://schemas.openxmlformats.org/officeDocument/2006/relationships/image" Target="../media/image25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4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4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4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4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4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17.png"/><Relationship Id="rId9" Type="http://schemas.openxmlformats.org/officeDocument/2006/relationships/image" Target="../media/image8.jpeg"/><Relationship Id="rId10" Type="http://schemas.openxmlformats.org/officeDocument/2006/relationships/image" Target="../media/image9.jpeg"/><Relationship Id="rId11" Type="http://schemas.openxmlformats.org/officeDocument/2006/relationships/image" Target="../media/image10.jpeg"/><Relationship Id="rId12" Type="http://schemas.openxmlformats.org/officeDocument/2006/relationships/image" Target="../media/image18.png"/><Relationship Id="rId13" Type="http://schemas.openxmlformats.org/officeDocument/2006/relationships/image" Target="../media/image11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46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47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8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2.png"/><Relationship Id="rId4" Type="http://schemas.openxmlformats.org/officeDocument/2006/relationships/image" Target="../media/image53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Relationship Id="rId3" Type="http://schemas.openxmlformats.org/officeDocument/2006/relationships/image" Target="../media/image54.png"/><Relationship Id="rId4" Type="http://schemas.openxmlformats.org/officeDocument/2006/relationships/hyperlink" Target="http://empir.npl.co.uk/write/" TargetMode="External"/><Relationship Id="rId5" Type="http://schemas.openxmlformats.org/officeDocument/2006/relationships/image" Target="../media/image23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17.png"/><Relationship Id="rId9" Type="http://schemas.openxmlformats.org/officeDocument/2006/relationships/image" Target="../media/image8.jpeg"/><Relationship Id="rId10" Type="http://schemas.openxmlformats.org/officeDocument/2006/relationships/image" Target="../media/image9.jpeg"/><Relationship Id="rId11" Type="http://schemas.openxmlformats.org/officeDocument/2006/relationships/image" Target="../media/image10.jpeg"/><Relationship Id="rId12" Type="http://schemas.openxmlformats.org/officeDocument/2006/relationships/image" Target="../media/image18.png"/><Relationship Id="rId13" Type="http://schemas.openxmlformats.org/officeDocument/2006/relationships/image" Target="../media/image11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9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9.png"/><Relationship Id="rId4" Type="http://schemas.openxmlformats.org/officeDocument/2006/relationships/image" Target="../media/image1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20.pn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21.png"/><Relationship Id="rId7" Type="http://schemas.openxmlformats.org/officeDocument/2006/relationships/image" Target="../media/image1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.gif"/><Relationship Id="rId4" Type="http://schemas.openxmlformats.org/officeDocument/2006/relationships/image" Target="../media/image16.jpeg"/><Relationship Id="rId5" Type="http://schemas.openxmlformats.org/officeDocument/2006/relationships/image" Target="../media/image1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198;p37"/>
          <p:cNvSpPr txBox="1"/>
          <p:nvPr/>
        </p:nvSpPr>
        <p:spPr>
          <a:xfrm>
            <a:off x="434247" y="1721998"/>
            <a:ext cx="6069574" cy="1706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>
            <a:spAutoFit/>
          </a:bodyPr>
          <a:lstStyle>
            <a:lvl1pPr algn="ctr">
              <a:defRPr b="1" sz="33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Redundant National Distribution of Time and Frequency</a:t>
            </a:r>
          </a:p>
        </p:txBody>
      </p:sp>
      <p:grpSp>
        <p:nvGrpSpPr>
          <p:cNvPr id="545" name="Google Shape;199;p37"/>
          <p:cNvGrpSpPr/>
          <p:nvPr/>
        </p:nvGrpSpPr>
        <p:grpSpPr>
          <a:xfrm>
            <a:off x="8450091" y="-12"/>
            <a:ext cx="693915" cy="718518"/>
            <a:chOff x="0" y="-1"/>
            <a:chExt cx="693913" cy="718516"/>
          </a:xfrm>
        </p:grpSpPr>
        <p:sp>
          <p:nvSpPr>
            <p:cNvPr id="543" name="Google Shape;200;p37"/>
            <p:cNvSpPr/>
            <p:nvPr/>
          </p:nvSpPr>
          <p:spPr>
            <a:xfrm>
              <a:off x="-1" y="-2"/>
              <a:ext cx="693914" cy="718518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544" name="Google Shape;201;p37" descr="Google Shape;201;p3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501" y="130841"/>
              <a:ext cx="430886" cy="4568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46" name="Google Shape;202;p37"/>
          <p:cNvSpPr txBox="1"/>
          <p:nvPr/>
        </p:nvSpPr>
        <p:spPr>
          <a:xfrm>
            <a:off x="2085982" y="4209498"/>
            <a:ext cx="7223701" cy="502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>
            <a:spAutoFit/>
          </a:bodyPr>
          <a:lstStyle/>
          <a:p>
            <a:pPr>
              <a:lnSpc>
                <a:spcPct val="115000"/>
              </a:lnSpc>
              <a:defRPr sz="1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</a:p>
          <a:p>
            <a:pPr>
              <a:lnSpc>
                <a:spcPct val="115000"/>
              </a:lnSpc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Sven-Christian Ebenhag</a:t>
            </a:r>
          </a:p>
        </p:txBody>
      </p:sp>
      <p:pic>
        <p:nvPicPr>
          <p:cNvPr id="547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40364" y="895088"/>
            <a:ext cx="2411238" cy="1608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8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01090" y="2841943"/>
            <a:ext cx="2389969" cy="21150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207;p38"/>
          <p:cNvSpPr txBox="1"/>
          <p:nvPr>
            <p:ph type="title"/>
          </p:nvPr>
        </p:nvSpPr>
        <p:spPr>
          <a:xfrm>
            <a:off x="137130" y="473338"/>
            <a:ext cx="9045203" cy="805064"/>
          </a:xfrm>
          <a:prstGeom prst="rect">
            <a:avLst/>
          </a:prstGeom>
        </p:spPr>
        <p:txBody>
          <a:bodyPr/>
          <a:lstStyle>
            <a:lvl1pPr defTabSz="576072">
              <a:defRPr sz="3700">
                <a:solidFill>
                  <a:schemeClr val="accent1"/>
                </a:solidFill>
              </a:defRPr>
            </a:lvl1pPr>
          </a:lstStyle>
          <a:p>
            <a:pPr/>
            <a:r>
              <a:t>Atomic clocks (Optical clocks)</a:t>
            </a:r>
          </a:p>
        </p:txBody>
      </p:sp>
      <p:sp>
        <p:nvSpPr>
          <p:cNvPr id="662" name="Google Shape;208;p38"/>
          <p:cNvSpPr txBox="1"/>
          <p:nvPr>
            <p:ph type="body" sz="quarter" idx="1"/>
          </p:nvPr>
        </p:nvSpPr>
        <p:spPr>
          <a:xfrm>
            <a:off x="1246037" y="1633209"/>
            <a:ext cx="3634595" cy="1877082"/>
          </a:xfrm>
          <a:prstGeom prst="rect">
            <a:avLst/>
          </a:prstGeom>
        </p:spPr>
        <p:txBody>
          <a:bodyPr/>
          <a:lstStyle>
            <a:lvl1pPr marL="182879" indent="-152400" defTabSz="365758">
              <a:buClr>
                <a:schemeClr val="accent3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lvl1pPr>
            <a:lvl2pPr marL="444500" indent="-215900" defTabSz="365758">
              <a:buClr>
                <a:schemeClr val="accent3"/>
              </a:buClr>
              <a:buSzPts val="1300"/>
              <a:defRPr sz="1300">
                <a:solidFill>
                  <a:srgbClr val="FFFFFF"/>
                </a:solidFill>
              </a:defRPr>
            </a:lvl2pPr>
          </a:lstStyle>
          <a:p>
            <a:pPr/>
            <a:r>
              <a:t>Optical lattice clocks	</a:t>
            </a:r>
          </a:p>
          <a:p>
            <a:pPr lvl="1"/>
            <a:r>
              <a:t>Ensemble of atoms trapped and used for frequency measurements</a:t>
            </a:r>
          </a:p>
        </p:txBody>
      </p:sp>
      <p:grpSp>
        <p:nvGrpSpPr>
          <p:cNvPr id="665" name="Google Shape;209;p38"/>
          <p:cNvGrpSpPr/>
          <p:nvPr/>
        </p:nvGrpSpPr>
        <p:grpSpPr>
          <a:xfrm>
            <a:off x="8450094" y="-9"/>
            <a:ext cx="693906" cy="718507"/>
            <a:chOff x="0" y="0"/>
            <a:chExt cx="693905" cy="718505"/>
          </a:xfrm>
        </p:grpSpPr>
        <p:sp>
          <p:nvSpPr>
            <p:cNvPr id="663" name="Google Shape;210;p38"/>
            <p:cNvSpPr/>
            <p:nvPr/>
          </p:nvSpPr>
          <p:spPr>
            <a:xfrm>
              <a:off x="-1" y="-1"/>
              <a:ext cx="693906" cy="718507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664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9"/>
              <a:ext cx="430888" cy="4568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66" name="Google Shape;208;p38"/>
          <p:cNvSpPr txBox="1"/>
          <p:nvPr/>
        </p:nvSpPr>
        <p:spPr>
          <a:xfrm>
            <a:off x="2976660" y="3312667"/>
            <a:ext cx="4293365" cy="1253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>
            <a:normAutofit fontScale="100000" lnSpcReduction="0"/>
          </a:bodyPr>
          <a:lstStyle/>
          <a:p>
            <a:pPr marL="256031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Optical clocks	</a:t>
            </a:r>
          </a:p>
          <a:p>
            <a:pPr lvl="1" marL="533400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Anders Wallin, MIKES </a:t>
            </a:r>
          </a:p>
          <a:p>
            <a:pPr lvl="1" marL="533400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Operates the first optical clock in  the North.</a:t>
            </a:r>
          </a:p>
        </p:txBody>
      </p:sp>
      <p:pic>
        <p:nvPicPr>
          <p:cNvPr id="667" name="Bildobjekt 5" descr="Bildobjekt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9738" y="2861885"/>
            <a:ext cx="1658225" cy="2030242"/>
          </a:xfrm>
          <a:prstGeom prst="rect">
            <a:avLst/>
          </a:prstGeom>
          <a:ln w="12700">
            <a:miter lim="400000"/>
          </a:ln>
        </p:spPr>
      </p:pic>
      <p:sp>
        <p:nvSpPr>
          <p:cNvPr id="668" name="Google Shape;208;p38"/>
          <p:cNvSpPr txBox="1"/>
          <p:nvPr/>
        </p:nvSpPr>
        <p:spPr>
          <a:xfrm>
            <a:off x="5167257" y="1568499"/>
            <a:ext cx="3860048" cy="1454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>
            <a:normAutofit fontScale="100000" lnSpcReduction="0"/>
          </a:bodyPr>
          <a:lstStyle>
            <a:lvl1pPr marL="457200" indent="-381000">
              <a:lnSpc>
                <a:spcPct val="150000"/>
              </a:lnSpc>
              <a:buClr>
                <a:schemeClr val="accent3"/>
              </a:buClr>
              <a:buSzPts val="1400"/>
              <a:buFont typeface="Helvetica Neue"/>
              <a:buChar char="●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52500" indent="-381000">
              <a:lnSpc>
                <a:spcPct val="150000"/>
              </a:lnSpc>
              <a:buClr>
                <a:schemeClr val="accent3"/>
              </a:buClr>
              <a:buSzPts val="1400"/>
              <a:buFont typeface="Helvetica Neue"/>
              <a:buChar char="●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</a:lstStyle>
          <a:p>
            <a:pPr/>
            <a:r>
              <a:t>Optical Ion clocks</a:t>
            </a:r>
          </a:p>
          <a:p>
            <a:pPr lvl="1"/>
            <a:r>
              <a:t>Single ions are trapped and used for frequency measurement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207;p38"/>
          <p:cNvSpPr txBox="1"/>
          <p:nvPr>
            <p:ph type="title"/>
          </p:nvPr>
        </p:nvSpPr>
        <p:spPr>
          <a:xfrm>
            <a:off x="137130" y="473338"/>
            <a:ext cx="9045203" cy="805064"/>
          </a:xfrm>
          <a:prstGeom prst="rect">
            <a:avLst/>
          </a:prstGeom>
        </p:spPr>
        <p:txBody>
          <a:bodyPr/>
          <a:lstStyle>
            <a:lvl1pPr defTabSz="576072">
              <a:defRPr sz="3700">
                <a:solidFill>
                  <a:schemeClr val="accent1"/>
                </a:solidFill>
              </a:defRPr>
            </a:lvl1pPr>
          </a:lstStyle>
          <a:p>
            <a:pPr/>
            <a:r>
              <a:t>Future for time</a:t>
            </a:r>
          </a:p>
        </p:txBody>
      </p:sp>
      <p:sp>
        <p:nvSpPr>
          <p:cNvPr id="671" name="Google Shape;208;p38"/>
          <p:cNvSpPr txBox="1"/>
          <p:nvPr>
            <p:ph type="body" sz="half" idx="1"/>
          </p:nvPr>
        </p:nvSpPr>
        <p:spPr>
          <a:xfrm>
            <a:off x="506229" y="1407818"/>
            <a:ext cx="5783966" cy="3091632"/>
          </a:xfrm>
          <a:prstGeom prst="rect">
            <a:avLst/>
          </a:prstGeom>
        </p:spPr>
        <p:txBody>
          <a:bodyPr/>
          <a:lstStyle/>
          <a:p>
            <a:pPr marL="260604" indent="-217170" defTabSz="521208">
              <a:buClr>
                <a:schemeClr val="accent3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pPr>
            <a:r>
              <a:t>Work is ongoing to define the second, with other stable references</a:t>
            </a:r>
          </a:p>
          <a:p>
            <a:pPr lvl="1" marL="542925" indent="-217170" defTabSz="521208">
              <a:buClr>
                <a:schemeClr val="accent3"/>
              </a:buClr>
              <a:buSzPts val="1300"/>
              <a:defRPr sz="1300">
                <a:solidFill>
                  <a:srgbClr val="FFFFFF"/>
                </a:solidFill>
              </a:defRPr>
            </a:pPr>
            <a:r>
              <a:t>Still looking for hyperfine levels of suitable atoms or ions</a:t>
            </a:r>
          </a:p>
          <a:p>
            <a:pPr lvl="1" marL="542925" indent="-217170" defTabSz="521208">
              <a:buClr>
                <a:schemeClr val="accent3"/>
              </a:buClr>
              <a:buSzPts val="1300"/>
              <a:defRPr sz="1300">
                <a:solidFill>
                  <a:srgbClr val="FFFFFF"/>
                </a:solidFill>
              </a:defRPr>
            </a:pPr>
            <a:r>
              <a:t>Frequency around 400 – 700 THz (red to blue light), or higher</a:t>
            </a:r>
          </a:p>
          <a:p>
            <a:pPr lvl="1" marL="542925" indent="-217170" defTabSz="521208">
              <a:buClr>
                <a:schemeClr val="accent3"/>
              </a:buClr>
              <a:buSzPts val="1300"/>
              <a:defRPr sz="1300">
                <a:solidFill>
                  <a:srgbClr val="FFFFFF"/>
                </a:solidFill>
              </a:defRPr>
            </a:pPr>
            <a:r>
              <a:t>Clocks running less than 1 attosecond/second</a:t>
            </a:r>
          </a:p>
          <a:p>
            <a:pPr lvl="1" marL="542925" indent="-217170" defTabSz="521208">
              <a:buClr>
                <a:schemeClr val="accent3"/>
              </a:buClr>
              <a:buSzPts val="1300"/>
              <a:defRPr sz="1300">
                <a:solidFill>
                  <a:srgbClr val="FFFFFF"/>
                </a:solidFill>
              </a:defRPr>
            </a:pPr>
            <a:r>
              <a:t>Currently 10 alternative energy transitions – how to choose?</a:t>
            </a:r>
          </a:p>
          <a:p>
            <a:pPr marL="260604" indent="-217170" defTabSz="521208">
              <a:buClr>
                <a:schemeClr val="accent3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pPr>
            <a:r>
              <a:t>Who needs that accuracy?</a:t>
            </a:r>
          </a:p>
          <a:p>
            <a:pPr lvl="1" marL="542925" indent="-217170" defTabSz="521208">
              <a:buClr>
                <a:schemeClr val="accent3"/>
              </a:buClr>
              <a:buSzPts val="1300"/>
              <a:defRPr sz="1300">
                <a:solidFill>
                  <a:srgbClr val="FFFFFF"/>
                </a:solidFill>
              </a:defRPr>
            </a:pPr>
            <a:r>
              <a:t>Scientific experiments and observations</a:t>
            </a:r>
          </a:p>
          <a:p>
            <a:pPr lvl="1" marL="542925" indent="-217170" defTabSz="521208">
              <a:buClr>
                <a:schemeClr val="accent3"/>
              </a:buClr>
              <a:buSzPts val="1300"/>
              <a:defRPr sz="1300">
                <a:solidFill>
                  <a:srgbClr val="FFFFFF"/>
                </a:solidFill>
              </a:defRPr>
            </a:pPr>
            <a:r>
              <a:t>Navigation and positioning</a:t>
            </a:r>
          </a:p>
          <a:p>
            <a:pPr lvl="1" marL="542925" indent="-217170" defTabSz="521208">
              <a:buClr>
                <a:schemeClr val="accent3"/>
              </a:buClr>
              <a:buSzPts val="1300"/>
              <a:defRPr sz="1300">
                <a:solidFill>
                  <a:srgbClr val="FFFFFF"/>
                </a:solidFill>
              </a:defRPr>
            </a:pPr>
            <a:r>
              <a:t>Inertia calculation when external signals are missing</a:t>
            </a:r>
          </a:p>
        </p:txBody>
      </p:sp>
      <p:grpSp>
        <p:nvGrpSpPr>
          <p:cNvPr id="674" name="Google Shape;209;p38"/>
          <p:cNvGrpSpPr/>
          <p:nvPr/>
        </p:nvGrpSpPr>
        <p:grpSpPr>
          <a:xfrm>
            <a:off x="8450094" y="-9"/>
            <a:ext cx="693906" cy="718507"/>
            <a:chOff x="0" y="0"/>
            <a:chExt cx="693905" cy="718505"/>
          </a:xfrm>
        </p:grpSpPr>
        <p:sp>
          <p:nvSpPr>
            <p:cNvPr id="672" name="Google Shape;210;p38"/>
            <p:cNvSpPr/>
            <p:nvPr/>
          </p:nvSpPr>
          <p:spPr>
            <a:xfrm>
              <a:off x="-1" y="-1"/>
              <a:ext cx="693906" cy="718507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673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9"/>
              <a:ext cx="430888" cy="4568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75" name="Bildobjekt 3" descr="Bildobjekt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0289" y="1778244"/>
            <a:ext cx="2521328" cy="19162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207;p38"/>
          <p:cNvSpPr txBox="1"/>
          <p:nvPr>
            <p:ph type="title"/>
          </p:nvPr>
        </p:nvSpPr>
        <p:spPr>
          <a:xfrm>
            <a:off x="137130" y="473338"/>
            <a:ext cx="9045203" cy="805064"/>
          </a:xfrm>
          <a:prstGeom prst="rect">
            <a:avLst/>
          </a:prstGeom>
        </p:spPr>
        <p:txBody>
          <a:bodyPr/>
          <a:lstStyle>
            <a:lvl1pPr defTabSz="576072">
              <a:defRPr sz="3700">
                <a:solidFill>
                  <a:schemeClr val="accent1"/>
                </a:solidFill>
              </a:defRPr>
            </a:lvl1pPr>
          </a:lstStyle>
          <a:p>
            <a:pPr/>
            <a:r>
              <a:t>Allan variance / Allan deviation</a:t>
            </a:r>
          </a:p>
        </p:txBody>
      </p:sp>
      <p:sp>
        <p:nvSpPr>
          <p:cNvPr id="678" name="Google Shape;208;p38"/>
          <p:cNvSpPr txBox="1"/>
          <p:nvPr>
            <p:ph type="body" sz="half" idx="1"/>
          </p:nvPr>
        </p:nvSpPr>
        <p:spPr>
          <a:xfrm>
            <a:off x="170851" y="1111894"/>
            <a:ext cx="5783965" cy="3091633"/>
          </a:xfrm>
          <a:prstGeom prst="rect">
            <a:avLst/>
          </a:prstGeom>
        </p:spPr>
        <p:txBody>
          <a:bodyPr/>
          <a:lstStyle/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000000"/>
                </a:solidFill>
              </a:defRPr>
            </a:pPr>
            <a:r>
              <a:t>Used to describe quality of clocks and oscillators, time or frequency transmission, transmission links etc.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000000"/>
                </a:solidFill>
              </a:defRPr>
            </a:pPr>
            <a:r>
              <a:t>Developed by David Allen for the characterization of oscillators, identifying the shortcomings of standard deviation: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000000"/>
                </a:solidFill>
              </a:defRPr>
            </a:pPr>
            <a:r>
              <a:t>Started with the M-sample variance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000000"/>
                </a:solidFill>
              </a:defRPr>
            </a:pPr>
            <a:r>
              <a:t>Set M=2, T=τ and calculate the expected value 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000000"/>
                </a:solidFill>
              </a:defRPr>
            </a:pPr>
            <a:r>
              <a:t>Allan deviation (AVED) is the square root of AVAR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000000"/>
                </a:solidFill>
              </a:defRPr>
            </a:pPr>
            <a:r>
              <a:t>Plot in log-log diagram</a:t>
            </a:r>
          </a:p>
        </p:txBody>
      </p:sp>
      <p:grpSp>
        <p:nvGrpSpPr>
          <p:cNvPr id="681" name="Google Shape;209;p38"/>
          <p:cNvGrpSpPr/>
          <p:nvPr/>
        </p:nvGrpSpPr>
        <p:grpSpPr>
          <a:xfrm>
            <a:off x="8450094" y="-9"/>
            <a:ext cx="693906" cy="718507"/>
            <a:chOff x="0" y="0"/>
            <a:chExt cx="693905" cy="718505"/>
          </a:xfrm>
        </p:grpSpPr>
        <p:sp>
          <p:nvSpPr>
            <p:cNvPr id="679" name="Google Shape;210;p38"/>
            <p:cNvSpPr/>
            <p:nvPr/>
          </p:nvSpPr>
          <p:spPr>
            <a:xfrm>
              <a:off x="-1" y="-1"/>
              <a:ext cx="693906" cy="718507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680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9"/>
              <a:ext cx="430888" cy="4568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82" name="Bildobjekt 5" descr="Bildobjekt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93032" y="3022038"/>
            <a:ext cx="3048920" cy="2012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3" name="Bildobjekt 3" descr="Bildobjekt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54293" y="2511080"/>
            <a:ext cx="4560568" cy="445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684" name="Bildobjekt 1" descr="Bildobjekt 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56314" y="1761750"/>
            <a:ext cx="1756525" cy="4958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207;p38"/>
          <p:cNvSpPr txBox="1"/>
          <p:nvPr>
            <p:ph type="title"/>
          </p:nvPr>
        </p:nvSpPr>
        <p:spPr>
          <a:xfrm>
            <a:off x="137130" y="473338"/>
            <a:ext cx="9045203" cy="805064"/>
          </a:xfrm>
          <a:prstGeom prst="rect">
            <a:avLst/>
          </a:prstGeom>
        </p:spPr>
        <p:txBody>
          <a:bodyPr/>
          <a:lstStyle>
            <a:lvl1pPr defTabSz="576072">
              <a:defRPr sz="2600">
                <a:solidFill>
                  <a:schemeClr val="accent1"/>
                </a:solidFill>
              </a:defRPr>
            </a:lvl1pPr>
          </a:lstStyle>
          <a:p>
            <a:pPr/>
            <a:r>
              <a:t>Modified Allan variance / Modified Allan deviation</a:t>
            </a:r>
          </a:p>
        </p:txBody>
      </p:sp>
      <p:sp>
        <p:nvSpPr>
          <p:cNvPr id="687" name="Google Shape;208;p38"/>
          <p:cNvSpPr txBox="1"/>
          <p:nvPr>
            <p:ph type="body" sz="half" idx="1"/>
          </p:nvPr>
        </p:nvSpPr>
        <p:spPr>
          <a:xfrm>
            <a:off x="160986" y="1129757"/>
            <a:ext cx="5456448" cy="2883985"/>
          </a:xfrm>
          <a:prstGeom prst="rect">
            <a:avLst/>
          </a:prstGeom>
        </p:spPr>
        <p:txBody>
          <a:bodyPr/>
          <a:lstStyle/>
          <a:p>
            <a:pPr marL="265174" indent="-220979" defTabSz="530351">
              <a:buClr>
                <a:schemeClr val="accent3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pPr>
            <a:r>
              <a:t>Developmend of AVAR / ADEV to solve the possibility to distinguish between flicker phase noise and white phase noise.</a:t>
            </a:r>
          </a:p>
          <a:p>
            <a:pPr marL="265174" indent="-220979" defTabSz="530351">
              <a:buClr>
                <a:schemeClr val="accent3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pPr>
            <a:r>
              <a:t>Compare with AVAR: </a:t>
            </a:r>
          </a:p>
          <a:p>
            <a:pPr marL="265174" indent="-220979" defTabSz="530351">
              <a:buClr>
                <a:schemeClr val="accent3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pPr>
            <a:r>
              <a:t>MVAR is the expectation value of the average over n samples</a:t>
            </a:r>
          </a:p>
          <a:p>
            <a:pPr marL="265174" indent="-220979" defTabSz="530351">
              <a:buClr>
                <a:schemeClr val="accent3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pPr>
          </a:p>
          <a:p>
            <a:pPr marL="265174" indent="-220979" defTabSz="530351">
              <a:buClr>
                <a:schemeClr val="accent3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pPr>
          </a:p>
          <a:p>
            <a:pPr marL="265174" indent="-220979" defTabSz="530351">
              <a:buClr>
                <a:schemeClr val="accent3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pPr>
            <a:r>
              <a:t>MVAR is AVAR with a digital low pass filter.</a:t>
            </a:r>
          </a:p>
          <a:p>
            <a:pPr marL="265174" indent="-220979" defTabSz="530351">
              <a:buClr>
                <a:schemeClr val="accent3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pPr>
            <a:r>
              <a:t>Calculations usually solved by using software e.g. Stable32</a:t>
            </a:r>
          </a:p>
        </p:txBody>
      </p:sp>
      <p:grpSp>
        <p:nvGrpSpPr>
          <p:cNvPr id="690" name="Google Shape;209;p38"/>
          <p:cNvGrpSpPr/>
          <p:nvPr/>
        </p:nvGrpSpPr>
        <p:grpSpPr>
          <a:xfrm>
            <a:off x="8450094" y="-9"/>
            <a:ext cx="693906" cy="718507"/>
            <a:chOff x="0" y="0"/>
            <a:chExt cx="693905" cy="718505"/>
          </a:xfrm>
        </p:grpSpPr>
        <p:sp>
          <p:nvSpPr>
            <p:cNvPr id="688" name="Google Shape;210;p38"/>
            <p:cNvSpPr/>
            <p:nvPr/>
          </p:nvSpPr>
          <p:spPr>
            <a:xfrm>
              <a:off x="-1" y="-1"/>
              <a:ext cx="693906" cy="718507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689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9"/>
              <a:ext cx="430888" cy="4568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91" name="Bildobjekt 8" descr="Bildobjekt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41283" y="2767240"/>
            <a:ext cx="3042581" cy="2299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92" name="Bildobjekt 7" descr="Bildobjekt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51075" y="1837923"/>
            <a:ext cx="4017313" cy="369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693" name="Bildobjekt 6" descr="Bildobjekt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36977" y="2041044"/>
            <a:ext cx="3538262" cy="537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278;p47"/>
          <p:cNvSpPr txBox="1"/>
          <p:nvPr>
            <p:ph type="title"/>
          </p:nvPr>
        </p:nvSpPr>
        <p:spPr>
          <a:xfrm>
            <a:off x="503999" y="288974"/>
            <a:ext cx="8136002" cy="572703"/>
          </a:xfrm>
          <a:prstGeom prst="rect">
            <a:avLst/>
          </a:prstGeom>
        </p:spPr>
        <p:txBody>
          <a:bodyPr/>
          <a:lstStyle>
            <a:lvl1pPr defTabSz="740662">
              <a:defRPr sz="2500">
                <a:solidFill>
                  <a:schemeClr val="accent1"/>
                </a:solidFill>
              </a:defRPr>
            </a:lvl1pPr>
          </a:lstStyle>
          <a:p>
            <a:pPr/>
            <a:r>
              <a:t>Frequency stability of common atomic clocks</a:t>
            </a:r>
          </a:p>
        </p:txBody>
      </p:sp>
      <p:pic>
        <p:nvPicPr>
          <p:cNvPr id="696" name="Google Shape;279;p47" descr="Google Shape;279;p47"/>
          <p:cNvPicPr>
            <a:picLocks noChangeAspect="1"/>
          </p:cNvPicPr>
          <p:nvPr/>
        </p:nvPicPr>
        <p:blipFill>
          <a:blip r:embed="rId2">
            <a:extLst/>
          </a:blip>
          <a:srcRect l="0" t="0" r="0" b="4"/>
          <a:stretch>
            <a:fillRect/>
          </a:stretch>
        </p:blipFill>
        <p:spPr>
          <a:xfrm>
            <a:off x="1903888" y="845160"/>
            <a:ext cx="4852531" cy="3634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98" y="0"/>
                </a:moveTo>
                <a:cubicBezTo>
                  <a:pt x="1209" y="0"/>
                  <a:pt x="0" y="1611"/>
                  <a:pt x="0" y="3599"/>
                </a:cubicBezTo>
                <a:lnTo>
                  <a:pt x="0" y="18001"/>
                </a:lnTo>
                <a:cubicBezTo>
                  <a:pt x="0" y="19989"/>
                  <a:pt x="1209" y="21600"/>
                  <a:pt x="2698" y="21600"/>
                </a:cubicBezTo>
                <a:lnTo>
                  <a:pt x="18902" y="21600"/>
                </a:lnTo>
                <a:cubicBezTo>
                  <a:pt x="20391" y="21600"/>
                  <a:pt x="21600" y="19989"/>
                  <a:pt x="21600" y="18001"/>
                </a:cubicBezTo>
                <a:lnTo>
                  <a:pt x="21600" y="3599"/>
                </a:lnTo>
                <a:cubicBezTo>
                  <a:pt x="21600" y="1611"/>
                  <a:pt x="20391" y="0"/>
                  <a:pt x="18902" y="0"/>
                </a:cubicBezTo>
                <a:lnTo>
                  <a:pt x="2698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sp>
        <p:nvSpPr>
          <p:cNvPr id="697" name="Google Shape;281;p47"/>
          <p:cNvSpPr txBox="1"/>
          <p:nvPr/>
        </p:nvSpPr>
        <p:spPr>
          <a:xfrm>
            <a:off x="4599385" y="4643797"/>
            <a:ext cx="2890804" cy="37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/>
          <a:p>
            <a:pPr>
              <a:defRPr b="1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JRP 17IND14 </a:t>
            </a:r>
            <a:r>
              <a:rPr b="0" sz="6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j-lt"/>
                <a:ea typeface="+mj-ea"/>
                <a:cs typeface="+mj-cs"/>
                <a:sym typeface="Arial"/>
                <a:hlinkClick r:id="rId3" invalidUrl="" action="" tgtFrame="" tooltip="" history="1" highlightClick="0" endSnd="0"/>
              </a:rPr>
              <a:t>http://empir.npl.co.uk/write/</a:t>
            </a:r>
            <a:endParaRPr sz="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spcBef>
                <a:spcPts val="400"/>
              </a:spcBef>
              <a:defRPr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WRITE - White Rabbit  Industrial Timing Enhancement</a:t>
            </a:r>
          </a:p>
        </p:txBody>
      </p:sp>
      <p:pic>
        <p:nvPicPr>
          <p:cNvPr id="698" name="Google Shape;282;p47" descr="Google Shape;282;p4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8039" y="4632014"/>
            <a:ext cx="1522280" cy="3970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207;p38"/>
          <p:cNvSpPr txBox="1"/>
          <p:nvPr>
            <p:ph type="title"/>
          </p:nvPr>
        </p:nvSpPr>
        <p:spPr>
          <a:xfrm>
            <a:off x="462644" y="453611"/>
            <a:ext cx="9045204" cy="805062"/>
          </a:xfrm>
          <a:prstGeom prst="rect">
            <a:avLst/>
          </a:prstGeom>
        </p:spPr>
        <p:txBody>
          <a:bodyPr/>
          <a:lstStyle>
            <a:lvl1pPr defTabSz="576072">
              <a:defRPr sz="3700">
                <a:solidFill>
                  <a:schemeClr val="accent1"/>
                </a:solidFill>
              </a:defRPr>
            </a:lvl1pPr>
          </a:lstStyle>
          <a:p>
            <a:pPr/>
            <a:r>
              <a:t>UTC</a:t>
            </a:r>
          </a:p>
        </p:txBody>
      </p:sp>
      <p:sp>
        <p:nvSpPr>
          <p:cNvPr id="701" name="Google Shape;208;p38"/>
          <p:cNvSpPr txBox="1"/>
          <p:nvPr>
            <p:ph type="body" idx="1"/>
          </p:nvPr>
        </p:nvSpPr>
        <p:spPr>
          <a:xfrm>
            <a:off x="535823" y="1407818"/>
            <a:ext cx="7436002" cy="3501683"/>
          </a:xfrm>
          <a:prstGeom prst="rect">
            <a:avLst/>
          </a:prstGeom>
        </p:spPr>
        <p:txBody>
          <a:bodyPr/>
          <a:lstStyle/>
          <a:p>
            <a:pPr marL="301752" indent="-251458" defTabSz="603504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Universal Coordinated Time (UTC)</a:t>
            </a:r>
          </a:p>
          <a:p>
            <a:pPr marL="301752" indent="-251458" defTabSz="603504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Weighted average of data from 400 atomic clocks on 80 institutes world wide</a:t>
            </a:r>
          </a:p>
          <a:p>
            <a:pPr lvl="1" marL="628650" indent="-251458" defTabSz="603504">
              <a:buClr>
                <a:schemeClr val="accent3"/>
              </a:buClr>
              <a:buSzPts val="1500"/>
              <a:defRPr sz="1500">
                <a:solidFill>
                  <a:srgbClr val="FFFFFF"/>
                </a:solidFill>
              </a:defRPr>
            </a:pPr>
            <a:r>
              <a:t>UTC is a ”Paper clock”. Measurements proceed during 1 month, and the results of daily offsets are published in the middle of next</a:t>
            </a:r>
          </a:p>
          <a:p>
            <a:pPr lvl="1" marL="628650" indent="-251458" defTabSz="603504">
              <a:buClr>
                <a:schemeClr val="accent3"/>
              </a:buClr>
              <a:buSzPts val="1500"/>
              <a:defRPr sz="1500">
                <a:solidFill>
                  <a:srgbClr val="FFFFFF"/>
                </a:solidFill>
              </a:defRPr>
            </a:pPr>
            <a:r>
              <a:t>UTCr – Rapid UTC. 62 participating labs are updated weekly (one week delay). Within nanoseconds of UTC</a:t>
            </a:r>
          </a:p>
          <a:p>
            <a:pPr lvl="1" marL="628650" indent="-251458" defTabSz="603504">
              <a:buClr>
                <a:schemeClr val="accent3"/>
              </a:buClr>
              <a:buSzPts val="1500"/>
              <a:defRPr sz="1500">
                <a:solidFill>
                  <a:srgbClr val="FFFFFF"/>
                </a:solidFill>
              </a:defRPr>
            </a:pPr>
            <a:r>
              <a:t>UTC(k) – local realization of UTC. Available in real time, but with an uncertainty with respect to UTC. Improved by number of clocks, historical data and algorithms based on UTC information</a:t>
            </a:r>
          </a:p>
        </p:txBody>
      </p:sp>
      <p:grpSp>
        <p:nvGrpSpPr>
          <p:cNvPr id="704" name="Google Shape;209;p38"/>
          <p:cNvGrpSpPr/>
          <p:nvPr/>
        </p:nvGrpSpPr>
        <p:grpSpPr>
          <a:xfrm>
            <a:off x="8450094" y="-9"/>
            <a:ext cx="693906" cy="718507"/>
            <a:chOff x="0" y="0"/>
            <a:chExt cx="693905" cy="718505"/>
          </a:xfrm>
        </p:grpSpPr>
        <p:sp>
          <p:nvSpPr>
            <p:cNvPr id="702" name="Google Shape;210;p38"/>
            <p:cNvSpPr/>
            <p:nvPr/>
          </p:nvSpPr>
          <p:spPr>
            <a:xfrm>
              <a:off x="-1" y="-1"/>
              <a:ext cx="693906" cy="718507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703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9"/>
              <a:ext cx="430888" cy="4568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207;p38"/>
          <p:cNvSpPr txBox="1"/>
          <p:nvPr>
            <p:ph type="title"/>
          </p:nvPr>
        </p:nvSpPr>
        <p:spPr>
          <a:xfrm>
            <a:off x="462644" y="453611"/>
            <a:ext cx="9045204" cy="805062"/>
          </a:xfrm>
          <a:prstGeom prst="rect">
            <a:avLst/>
          </a:prstGeom>
        </p:spPr>
        <p:txBody>
          <a:bodyPr/>
          <a:lstStyle>
            <a:lvl1pPr defTabSz="576072">
              <a:defRPr sz="3700">
                <a:solidFill>
                  <a:schemeClr val="accent1"/>
                </a:solidFill>
              </a:defRPr>
            </a:lvl1pPr>
          </a:lstStyle>
          <a:p>
            <a:pPr/>
            <a:r>
              <a:t>Universal Coordinated Time</a:t>
            </a:r>
          </a:p>
        </p:txBody>
      </p:sp>
      <p:grpSp>
        <p:nvGrpSpPr>
          <p:cNvPr id="709" name="Google Shape;209;p38"/>
          <p:cNvGrpSpPr/>
          <p:nvPr/>
        </p:nvGrpSpPr>
        <p:grpSpPr>
          <a:xfrm>
            <a:off x="8450094" y="-9"/>
            <a:ext cx="693906" cy="718507"/>
            <a:chOff x="0" y="0"/>
            <a:chExt cx="693905" cy="718505"/>
          </a:xfrm>
        </p:grpSpPr>
        <p:sp>
          <p:nvSpPr>
            <p:cNvPr id="707" name="Google Shape;210;p38"/>
            <p:cNvSpPr/>
            <p:nvPr/>
          </p:nvSpPr>
          <p:spPr>
            <a:xfrm>
              <a:off x="-1" y="-1"/>
              <a:ext cx="693906" cy="718507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708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9"/>
              <a:ext cx="430888" cy="4568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10" name="Bildobjekt 4" descr="Bildobjekt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5537" y="1075379"/>
            <a:ext cx="5590439" cy="39510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Rektangel 1"/>
          <p:cNvGrpSpPr/>
          <p:nvPr/>
        </p:nvGrpSpPr>
        <p:grpSpPr>
          <a:xfrm>
            <a:off x="1238244" y="1758335"/>
            <a:ext cx="2145656" cy="1174296"/>
            <a:chOff x="-1" y="0"/>
            <a:chExt cx="2145654" cy="1174294"/>
          </a:xfrm>
        </p:grpSpPr>
        <p:sp>
          <p:nvSpPr>
            <p:cNvPr id="712" name="Rektangel"/>
            <p:cNvSpPr/>
            <p:nvPr/>
          </p:nvSpPr>
          <p:spPr>
            <a:xfrm>
              <a:off x="-2" y="-1"/>
              <a:ext cx="2145655" cy="1174296"/>
            </a:xfrm>
            <a:prstGeom prst="rect">
              <a:avLst/>
            </a:prstGeom>
            <a:solidFill>
              <a:srgbClr val="92D050"/>
            </a:solidFill>
            <a:ln w="12700" cap="flat">
              <a:solidFill>
                <a:srgbClr val="ABB3A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57387">
                <a:defRPr sz="16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713" name="Weighted average, algorithm to determine weight"/>
            <p:cNvSpPr txBox="1"/>
            <p:nvPr/>
          </p:nvSpPr>
          <p:spPr>
            <a:xfrm>
              <a:off x="51546" y="184853"/>
              <a:ext cx="2042559" cy="8045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0337" tIns="40337" rIns="40337" bIns="40337" numCol="1" anchor="ctr">
              <a:spAutoFit/>
            </a:bodyPr>
            <a:lstStyle>
              <a:lvl1pPr algn="ctr" defTabSz="457387">
                <a:defRPr sz="16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Weighted average, algorithm to determine weight</a:t>
              </a:r>
            </a:p>
          </p:txBody>
        </p:sp>
      </p:grpSp>
      <p:sp>
        <p:nvSpPr>
          <p:cNvPr id="715" name="Rak pilkoppling 4"/>
          <p:cNvSpPr/>
          <p:nvPr/>
        </p:nvSpPr>
        <p:spPr>
          <a:xfrm flipV="1">
            <a:off x="878772" y="2345481"/>
            <a:ext cx="359479" cy="3999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16" name="textruta 5"/>
          <p:cNvSpPr txBox="1"/>
          <p:nvPr/>
        </p:nvSpPr>
        <p:spPr>
          <a:xfrm rot="17830739">
            <a:off x="-276370" y="2276249"/>
            <a:ext cx="1682702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387"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Data from 400 clocks</a:t>
            </a:r>
          </a:p>
        </p:txBody>
      </p:sp>
      <p:sp>
        <p:nvSpPr>
          <p:cNvPr id="717" name="Rak pilkoppling 8"/>
          <p:cNvSpPr/>
          <p:nvPr/>
        </p:nvSpPr>
        <p:spPr>
          <a:xfrm>
            <a:off x="3383891" y="2349475"/>
            <a:ext cx="974583" cy="5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18" name="textruta 9"/>
          <p:cNvSpPr txBox="1"/>
          <p:nvPr/>
        </p:nvSpPr>
        <p:spPr>
          <a:xfrm rot="17821844">
            <a:off x="2212596" y="3232528"/>
            <a:ext cx="2255603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387"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Free atomic timescale (EAL)</a:t>
            </a:r>
          </a:p>
        </p:txBody>
      </p:sp>
      <p:grpSp>
        <p:nvGrpSpPr>
          <p:cNvPr id="721" name="Rektangel 11"/>
          <p:cNvGrpSpPr/>
          <p:nvPr/>
        </p:nvGrpSpPr>
        <p:grpSpPr>
          <a:xfrm>
            <a:off x="4362257" y="2032421"/>
            <a:ext cx="1212550" cy="680242"/>
            <a:chOff x="-1" y="0"/>
            <a:chExt cx="1212549" cy="680240"/>
          </a:xfrm>
        </p:grpSpPr>
        <p:sp>
          <p:nvSpPr>
            <p:cNvPr id="719" name="Rektangel"/>
            <p:cNvSpPr/>
            <p:nvPr/>
          </p:nvSpPr>
          <p:spPr>
            <a:xfrm>
              <a:off x="-2" y="-1"/>
              <a:ext cx="1212550" cy="680242"/>
            </a:xfrm>
            <a:prstGeom prst="rect">
              <a:avLst/>
            </a:prstGeom>
            <a:solidFill>
              <a:srgbClr val="92D050"/>
            </a:solidFill>
            <a:ln w="12700" cap="flat">
              <a:solidFill>
                <a:srgbClr val="ABB3A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57387">
                <a:defRPr sz="16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720" name="Steering algorithm"/>
            <p:cNvSpPr txBox="1"/>
            <p:nvPr/>
          </p:nvSpPr>
          <p:spPr>
            <a:xfrm>
              <a:off x="51546" y="58476"/>
              <a:ext cx="1109456" cy="5632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0337" tIns="40337" rIns="40337" bIns="40337" numCol="1" anchor="ctr">
              <a:spAutoFit/>
            </a:bodyPr>
            <a:lstStyle>
              <a:lvl1pPr algn="ctr" defTabSz="457387">
                <a:defRPr sz="16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Steering algorithm</a:t>
              </a:r>
            </a:p>
          </p:txBody>
        </p:sp>
      </p:grpSp>
      <p:sp>
        <p:nvSpPr>
          <p:cNvPr id="722" name="Rak pilkoppling 12"/>
          <p:cNvSpPr/>
          <p:nvPr/>
        </p:nvSpPr>
        <p:spPr>
          <a:xfrm>
            <a:off x="4621114" y="1517338"/>
            <a:ext cx="347423" cy="515089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23" name="textruta 14"/>
          <p:cNvSpPr txBox="1"/>
          <p:nvPr/>
        </p:nvSpPr>
        <p:spPr>
          <a:xfrm>
            <a:off x="4564188" y="1208024"/>
            <a:ext cx="3283769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387"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Primary / Secondary frequency standards</a:t>
            </a:r>
          </a:p>
        </p:txBody>
      </p:sp>
      <p:sp>
        <p:nvSpPr>
          <p:cNvPr id="724" name="Rak pilkoppling 16"/>
          <p:cNvSpPr/>
          <p:nvPr/>
        </p:nvSpPr>
        <p:spPr>
          <a:xfrm flipV="1">
            <a:off x="5586152" y="2358012"/>
            <a:ext cx="605432" cy="7195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25" name="textruta 18"/>
          <p:cNvSpPr txBox="1"/>
          <p:nvPr/>
        </p:nvSpPr>
        <p:spPr>
          <a:xfrm>
            <a:off x="5747415" y="2100788"/>
            <a:ext cx="276188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387"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TAI</a:t>
            </a:r>
          </a:p>
        </p:txBody>
      </p:sp>
      <p:grpSp>
        <p:nvGrpSpPr>
          <p:cNvPr id="728" name="Rektangel 20"/>
          <p:cNvGrpSpPr/>
          <p:nvPr/>
        </p:nvGrpSpPr>
        <p:grpSpPr>
          <a:xfrm>
            <a:off x="6202786" y="1926812"/>
            <a:ext cx="1130100" cy="848716"/>
            <a:chOff x="0" y="0"/>
            <a:chExt cx="1130098" cy="848715"/>
          </a:xfrm>
        </p:grpSpPr>
        <p:sp>
          <p:nvSpPr>
            <p:cNvPr id="726" name="Rektangel"/>
            <p:cNvSpPr/>
            <p:nvPr/>
          </p:nvSpPr>
          <p:spPr>
            <a:xfrm>
              <a:off x="0" y="0"/>
              <a:ext cx="1130099" cy="848716"/>
            </a:xfrm>
            <a:prstGeom prst="rect">
              <a:avLst/>
            </a:prstGeom>
            <a:solidFill>
              <a:srgbClr val="92D050"/>
            </a:solidFill>
            <a:ln w="12700" cap="flat">
              <a:solidFill>
                <a:srgbClr val="ABB3A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57387">
                <a:defRPr sz="16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727" name="Leap second addition"/>
            <p:cNvSpPr/>
            <p:nvPr/>
          </p:nvSpPr>
          <p:spPr>
            <a:xfrm>
              <a:off x="51546" y="424355"/>
              <a:ext cx="102700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0337" tIns="40337" rIns="40337" bIns="40337" numCol="1" anchor="ctr">
              <a:spAutoFit/>
            </a:bodyPr>
            <a:lstStyle>
              <a:lvl1pPr algn="ctr" defTabSz="457387">
                <a:defRPr sz="16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Leap second addition</a:t>
              </a:r>
            </a:p>
          </p:txBody>
        </p:sp>
      </p:grpSp>
      <p:sp>
        <p:nvSpPr>
          <p:cNvPr id="729" name="Rak pilkoppling 21"/>
          <p:cNvSpPr/>
          <p:nvPr/>
        </p:nvSpPr>
        <p:spPr>
          <a:xfrm flipV="1">
            <a:off x="6202786" y="2775523"/>
            <a:ext cx="565051" cy="612406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30" name="textruta 24"/>
          <p:cNvSpPr txBox="1"/>
          <p:nvPr/>
        </p:nvSpPr>
        <p:spPr>
          <a:xfrm>
            <a:off x="5040312" y="3462065"/>
            <a:ext cx="1257648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387"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Data from IERS</a:t>
            </a:r>
          </a:p>
        </p:txBody>
      </p:sp>
      <p:sp>
        <p:nvSpPr>
          <p:cNvPr id="731" name="Rak pilkoppling 26"/>
          <p:cNvSpPr/>
          <p:nvPr/>
        </p:nvSpPr>
        <p:spPr>
          <a:xfrm>
            <a:off x="7332880" y="2351169"/>
            <a:ext cx="732938" cy="5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32" name="textruta 27"/>
          <p:cNvSpPr txBox="1"/>
          <p:nvPr/>
        </p:nvSpPr>
        <p:spPr>
          <a:xfrm>
            <a:off x="7532827" y="2118542"/>
            <a:ext cx="378111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387"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UTC</a:t>
            </a:r>
          </a:p>
        </p:txBody>
      </p:sp>
      <p:grpSp>
        <p:nvGrpSpPr>
          <p:cNvPr id="737" name="Grupp 40"/>
          <p:cNvGrpSpPr/>
          <p:nvPr/>
        </p:nvGrpSpPr>
        <p:grpSpPr>
          <a:xfrm>
            <a:off x="124803" y="2372534"/>
            <a:ext cx="7935449" cy="2455391"/>
            <a:chOff x="-1" y="-1"/>
            <a:chExt cx="7935447" cy="2455389"/>
          </a:xfrm>
        </p:grpSpPr>
        <p:sp>
          <p:nvSpPr>
            <p:cNvPr id="733" name="Frihandsfigur: Form 37"/>
            <p:cNvSpPr/>
            <p:nvPr/>
          </p:nvSpPr>
          <p:spPr>
            <a:xfrm>
              <a:off x="705978" y="-2"/>
              <a:ext cx="7229469" cy="238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38" fill="norm" stroke="1" extrusionOk="0">
                  <a:moveTo>
                    <a:pt x="21600" y="0"/>
                  </a:moveTo>
                  <a:cubicBezTo>
                    <a:pt x="21431" y="7878"/>
                    <a:pt x="21262" y="15756"/>
                    <a:pt x="17662" y="18678"/>
                  </a:cubicBezTo>
                  <a:cubicBezTo>
                    <a:pt x="14062" y="21600"/>
                    <a:pt x="7031" y="19566"/>
                    <a:pt x="0" y="17532"/>
                  </a:cubicBezTo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57387">
                <a:defRPr sz="16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734" name="Frihandsfigur: Form 38"/>
            <p:cNvSpPr/>
            <p:nvPr/>
          </p:nvSpPr>
          <p:spPr>
            <a:xfrm>
              <a:off x="737933" y="39943"/>
              <a:ext cx="639038" cy="1933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1" h="21600" fill="norm" stroke="1" extrusionOk="0">
                  <a:moveTo>
                    <a:pt x="538" y="0"/>
                  </a:moveTo>
                  <a:cubicBezTo>
                    <a:pt x="11069" y="4983"/>
                    <a:pt x="21600" y="9967"/>
                    <a:pt x="21510" y="13567"/>
                  </a:cubicBezTo>
                  <a:cubicBezTo>
                    <a:pt x="21421" y="17167"/>
                    <a:pt x="10710" y="19383"/>
                    <a:pt x="0" y="21600"/>
                  </a:cubicBezTo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57387">
                <a:defRPr sz="16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735" name="textruta 39"/>
            <p:cNvSpPr txBox="1"/>
            <p:nvPr/>
          </p:nvSpPr>
          <p:spPr>
            <a:xfrm>
              <a:off x="-2" y="1516660"/>
              <a:ext cx="1148520" cy="215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457387">
                <a:defRPr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UTC – UTC(k)</a:t>
              </a:r>
            </a:p>
          </p:txBody>
        </p:sp>
        <p:sp>
          <p:nvSpPr>
            <p:cNvPr id="736" name="textruta 44"/>
            <p:cNvSpPr txBox="1"/>
            <p:nvPr/>
          </p:nvSpPr>
          <p:spPr>
            <a:xfrm>
              <a:off x="-2" y="2239488"/>
              <a:ext cx="2167311" cy="215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457387">
                <a:defRPr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Returned to all 80 institutes</a:t>
              </a:r>
            </a:p>
          </p:txBody>
        </p:sp>
      </p:grpSp>
      <p:sp>
        <p:nvSpPr>
          <p:cNvPr id="738" name="Google Shape;207;p38"/>
          <p:cNvSpPr txBox="1"/>
          <p:nvPr/>
        </p:nvSpPr>
        <p:spPr>
          <a:xfrm>
            <a:off x="445931" y="313099"/>
            <a:ext cx="9045204" cy="805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>
            <a:normAutofit fontScale="100000" lnSpcReduction="0"/>
          </a:bodyPr>
          <a:lstStyle>
            <a:lvl1pPr defTabSz="576072">
              <a:defRPr b="1" sz="3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UTC algorithms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3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207;p38"/>
          <p:cNvSpPr txBox="1"/>
          <p:nvPr>
            <p:ph type="title"/>
          </p:nvPr>
        </p:nvSpPr>
        <p:spPr>
          <a:xfrm>
            <a:off x="462644" y="453611"/>
            <a:ext cx="9045204" cy="805062"/>
          </a:xfrm>
          <a:prstGeom prst="rect">
            <a:avLst/>
          </a:prstGeom>
        </p:spPr>
        <p:txBody>
          <a:bodyPr/>
          <a:lstStyle>
            <a:lvl1pPr defTabSz="576072">
              <a:defRPr sz="3700">
                <a:solidFill>
                  <a:schemeClr val="accent1"/>
                </a:solidFill>
              </a:defRPr>
            </a:lvl1pPr>
          </a:lstStyle>
          <a:p>
            <a:pPr/>
            <a:r>
              <a:t>Leap seconds</a:t>
            </a:r>
          </a:p>
        </p:txBody>
      </p:sp>
      <p:grpSp>
        <p:nvGrpSpPr>
          <p:cNvPr id="743" name="Google Shape;209;p38"/>
          <p:cNvGrpSpPr/>
          <p:nvPr/>
        </p:nvGrpSpPr>
        <p:grpSpPr>
          <a:xfrm>
            <a:off x="8450094" y="-9"/>
            <a:ext cx="693906" cy="718507"/>
            <a:chOff x="0" y="0"/>
            <a:chExt cx="693905" cy="718505"/>
          </a:xfrm>
        </p:grpSpPr>
        <p:sp>
          <p:nvSpPr>
            <p:cNvPr id="741" name="Google Shape;210;p38"/>
            <p:cNvSpPr/>
            <p:nvPr/>
          </p:nvSpPr>
          <p:spPr>
            <a:xfrm>
              <a:off x="-1" y="-1"/>
              <a:ext cx="693906" cy="718507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742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9"/>
              <a:ext cx="430888" cy="4568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44" name="Google Shape;208;p38"/>
          <p:cNvSpPr txBox="1"/>
          <p:nvPr>
            <p:ph type="body" sz="half" idx="1"/>
          </p:nvPr>
        </p:nvSpPr>
        <p:spPr>
          <a:xfrm>
            <a:off x="387860" y="1407818"/>
            <a:ext cx="4318918" cy="3501683"/>
          </a:xfrm>
          <a:prstGeom prst="rect">
            <a:avLst/>
          </a:prstGeom>
        </p:spPr>
        <p:txBody>
          <a:bodyPr/>
          <a:lstStyle/>
          <a:p>
            <a:pPr marL="320037" indent="-266700" defTabSz="640079">
              <a:buClr>
                <a:schemeClr val="accent3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pPr>
            <a:r>
              <a:t>|UTC-UT| &lt;1s to keep reference to Greenwich Meridian</a:t>
            </a:r>
          </a:p>
          <a:p>
            <a:pPr marL="320037" indent="-266700" defTabSz="640079">
              <a:buClr>
                <a:schemeClr val="accent3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pPr>
            <a:r>
              <a:t>IERS (International Earth Rotation and Reference Systems Service) determines UT</a:t>
            </a:r>
          </a:p>
          <a:p>
            <a:pPr marL="320037" indent="-266700" defTabSz="640079">
              <a:buClr>
                <a:schemeClr val="accent3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pPr>
            <a:r>
              <a:t>Earth rotation less stable than atomic time</a:t>
            </a:r>
          </a:p>
          <a:p>
            <a:pPr marL="320037" indent="-266700" defTabSz="640079">
              <a:buClr>
                <a:schemeClr val="accent3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pPr>
            <a:r>
              <a:t>Always inserted 00:00 UTC  1/1 or 1/7.</a:t>
            </a:r>
          </a:p>
          <a:p>
            <a:pPr marL="320037" indent="-266700" defTabSz="640079">
              <a:buClr>
                <a:schemeClr val="accent3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pPr>
            <a:r>
              <a:t>Proposition to stop adding leapseconds.</a:t>
            </a:r>
          </a:p>
        </p:txBody>
      </p:sp>
      <p:pic>
        <p:nvPicPr>
          <p:cNvPr id="745" name="Bildobjekt 1" descr="Bildobjekt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08508" y="1551395"/>
            <a:ext cx="4090194" cy="23859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207;p38"/>
          <p:cNvSpPr txBox="1"/>
          <p:nvPr>
            <p:ph type="title"/>
          </p:nvPr>
        </p:nvSpPr>
        <p:spPr>
          <a:xfrm>
            <a:off x="137130" y="473339"/>
            <a:ext cx="9045203" cy="2160138"/>
          </a:xfrm>
          <a:prstGeom prst="rect">
            <a:avLst/>
          </a:prstGeom>
        </p:spPr>
        <p:txBody>
          <a:bodyPr/>
          <a:lstStyle>
            <a:lvl1pPr defTabSz="576072">
              <a:defRPr sz="3900">
                <a:solidFill>
                  <a:schemeClr val="accent1"/>
                </a:solidFill>
              </a:defRPr>
            </a:lvl1pPr>
          </a:lstStyle>
          <a:p>
            <a:pPr/>
            <a:r>
              <a:t>Time transfer equipment</a:t>
            </a:r>
          </a:p>
        </p:txBody>
      </p:sp>
      <p:sp>
        <p:nvSpPr>
          <p:cNvPr id="748" name="Google Shape;208;p38"/>
          <p:cNvSpPr txBox="1"/>
          <p:nvPr>
            <p:ph type="body" sz="half" idx="1"/>
          </p:nvPr>
        </p:nvSpPr>
        <p:spPr>
          <a:xfrm>
            <a:off x="496367" y="1910887"/>
            <a:ext cx="3820663" cy="2622278"/>
          </a:xfrm>
          <a:prstGeom prst="rect">
            <a:avLst/>
          </a:prstGeom>
        </p:spPr>
        <p:txBody>
          <a:bodyPr/>
          <a:lstStyle>
            <a:lvl1pPr indent="-381000">
              <a:buClr>
                <a:schemeClr val="accent3"/>
              </a:buClr>
              <a:buSzPts val="2400"/>
              <a:buChar char="●"/>
              <a:defRPr sz="2400">
                <a:solidFill>
                  <a:srgbClr val="FFFFFF"/>
                </a:solidFill>
              </a:defRPr>
            </a:lvl1pPr>
            <a:lvl2pPr marL="952500" indent="-381000">
              <a:buClr>
                <a:schemeClr val="accent3"/>
              </a:buClr>
              <a:buSzPts val="2400"/>
              <a:defRPr sz="2400">
                <a:solidFill>
                  <a:srgbClr val="FFFFFF"/>
                </a:solidFill>
              </a:defRPr>
            </a:lvl2pPr>
          </a:lstStyle>
          <a:p>
            <a:pPr/>
            <a:r>
              <a:t>GNSS Common-View</a:t>
            </a:r>
          </a:p>
          <a:p>
            <a:pPr lvl="1"/>
            <a:r>
              <a:t>Both receivers observes data from the same satellite</a:t>
            </a:r>
          </a:p>
        </p:txBody>
      </p:sp>
      <p:grpSp>
        <p:nvGrpSpPr>
          <p:cNvPr id="751" name="Google Shape;209;p38"/>
          <p:cNvGrpSpPr/>
          <p:nvPr/>
        </p:nvGrpSpPr>
        <p:grpSpPr>
          <a:xfrm>
            <a:off x="8450094" y="-9"/>
            <a:ext cx="693906" cy="718507"/>
            <a:chOff x="0" y="0"/>
            <a:chExt cx="693905" cy="718505"/>
          </a:xfrm>
        </p:grpSpPr>
        <p:sp>
          <p:nvSpPr>
            <p:cNvPr id="749" name="Google Shape;210;p38"/>
            <p:cNvSpPr/>
            <p:nvPr/>
          </p:nvSpPr>
          <p:spPr>
            <a:xfrm>
              <a:off x="-1" y="-1"/>
              <a:ext cx="693906" cy="718507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750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9"/>
              <a:ext cx="430888" cy="4568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52" name="Google Shape;208;p38"/>
          <p:cNvSpPr txBox="1"/>
          <p:nvPr/>
        </p:nvSpPr>
        <p:spPr>
          <a:xfrm>
            <a:off x="4412063" y="1918517"/>
            <a:ext cx="4702926" cy="3176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>
            <a:normAutofit fontScale="100000" lnSpcReduction="0"/>
          </a:bodyPr>
          <a:lstStyle/>
          <a:p>
            <a:pPr marL="457200" indent="-381000">
              <a:lnSpc>
                <a:spcPct val="150000"/>
              </a:lnSpc>
              <a:buClr>
                <a:schemeClr val="accent3"/>
              </a:buClr>
              <a:buSzPts val="2400"/>
              <a:buFont typeface="Helvetica Neue"/>
              <a:buChar char="●"/>
              <a:def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TWSTFT</a:t>
            </a:r>
          </a:p>
          <a:p>
            <a:pPr lvl="1" marL="952500" indent="-381000">
              <a:lnSpc>
                <a:spcPct val="150000"/>
              </a:lnSpc>
              <a:buClr>
                <a:schemeClr val="accent3"/>
              </a:buClr>
              <a:buSzPts val="2400"/>
              <a:buFont typeface="Helvetica Neue"/>
              <a:buChar char="●"/>
              <a:def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Two-Way Satellite Time and Frequency Transfer</a:t>
            </a:r>
          </a:p>
          <a:p>
            <a:pPr lvl="1" marL="952500" indent="-381000">
              <a:lnSpc>
                <a:spcPct val="150000"/>
              </a:lnSpc>
              <a:buClr>
                <a:schemeClr val="accent3"/>
              </a:buClr>
              <a:buSzPts val="2400"/>
              <a:buFont typeface="Helvetica Neue"/>
              <a:buChar char="●"/>
              <a:def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Uses GEO communication satellite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207;p38"/>
          <p:cNvSpPr txBox="1"/>
          <p:nvPr>
            <p:ph type="title"/>
          </p:nvPr>
        </p:nvSpPr>
        <p:spPr>
          <a:xfrm>
            <a:off x="503999" y="521225"/>
            <a:ext cx="8136002" cy="572704"/>
          </a:xfrm>
          <a:prstGeom prst="rect">
            <a:avLst/>
          </a:prstGeom>
        </p:spPr>
        <p:txBody>
          <a:bodyPr/>
          <a:lstStyle>
            <a:lvl1pPr defTabSz="576072">
              <a:defRPr sz="2500">
                <a:solidFill>
                  <a:schemeClr val="accent1"/>
                </a:solidFill>
              </a:defRPr>
            </a:lvl1pPr>
          </a:lstStyle>
          <a:p>
            <a:pPr/>
            <a:r>
              <a:t>Outline</a:t>
            </a:r>
          </a:p>
        </p:txBody>
      </p:sp>
      <p:sp>
        <p:nvSpPr>
          <p:cNvPr id="551" name="Google Shape;208;p38"/>
          <p:cNvSpPr txBox="1"/>
          <p:nvPr>
            <p:ph type="body" idx="1"/>
          </p:nvPr>
        </p:nvSpPr>
        <p:spPr>
          <a:xfrm>
            <a:off x="504000" y="1381075"/>
            <a:ext cx="5760000" cy="3416400"/>
          </a:xfrm>
          <a:prstGeom prst="rect">
            <a:avLst/>
          </a:prstGeom>
        </p:spPr>
        <p:txBody>
          <a:bodyPr/>
          <a:lstStyle/>
          <a:p>
            <a:pPr indent="-381000">
              <a:buClr>
                <a:schemeClr val="accent3"/>
              </a:buClr>
              <a:buSzPts val="2400"/>
              <a:buChar char="●"/>
              <a:defRPr sz="2400">
                <a:solidFill>
                  <a:srgbClr val="FFFFFF"/>
                </a:solidFill>
              </a:defRPr>
            </a:pPr>
            <a:r>
              <a:t>Why?</a:t>
            </a:r>
          </a:p>
          <a:p>
            <a:pPr indent="-381000">
              <a:buClr>
                <a:schemeClr val="accent3"/>
              </a:buClr>
              <a:buSzPts val="2400"/>
              <a:buChar char="●"/>
              <a:defRPr sz="2400">
                <a:solidFill>
                  <a:srgbClr val="FFFFFF"/>
                </a:solidFill>
              </a:defRPr>
            </a:pPr>
            <a:r>
              <a:t>Clocks</a:t>
            </a:r>
          </a:p>
          <a:p>
            <a:pPr indent="-381000">
              <a:buClr>
                <a:schemeClr val="accent3"/>
              </a:buClr>
              <a:buSzPts val="2400"/>
              <a:buChar char="●"/>
              <a:defRPr sz="2400">
                <a:solidFill>
                  <a:srgbClr val="FFFFFF"/>
                </a:solidFill>
              </a:defRPr>
            </a:pPr>
            <a:r>
              <a:t>National Distribution</a:t>
            </a:r>
          </a:p>
          <a:p>
            <a:pPr indent="-381000">
              <a:buClr>
                <a:schemeClr val="accent3"/>
              </a:buClr>
              <a:buSzPts val="2400"/>
              <a:buChar char="●"/>
              <a:defRPr sz="2400">
                <a:solidFill>
                  <a:srgbClr val="FFFFFF"/>
                </a:solidFill>
              </a:defRPr>
            </a:pPr>
            <a:r>
              <a:t>Questions </a:t>
            </a:r>
          </a:p>
        </p:txBody>
      </p:sp>
      <p:grpSp>
        <p:nvGrpSpPr>
          <p:cNvPr id="554" name="Google Shape;209;p38"/>
          <p:cNvGrpSpPr/>
          <p:nvPr/>
        </p:nvGrpSpPr>
        <p:grpSpPr>
          <a:xfrm>
            <a:off x="8450094" y="-9"/>
            <a:ext cx="693906" cy="718507"/>
            <a:chOff x="0" y="0"/>
            <a:chExt cx="693905" cy="718505"/>
          </a:xfrm>
        </p:grpSpPr>
        <p:sp>
          <p:nvSpPr>
            <p:cNvPr id="552" name="Google Shape;210;p38"/>
            <p:cNvSpPr/>
            <p:nvPr/>
          </p:nvSpPr>
          <p:spPr>
            <a:xfrm>
              <a:off x="-1" y="-1"/>
              <a:ext cx="693906" cy="718507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553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9"/>
              <a:ext cx="430888" cy="4568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Platshållare för text 2"/>
          <p:cNvSpPr txBox="1"/>
          <p:nvPr>
            <p:ph type="body" sz="quarter" idx="1"/>
          </p:nvPr>
        </p:nvSpPr>
        <p:spPr>
          <a:xfrm>
            <a:off x="60114" y="1156304"/>
            <a:ext cx="2497460" cy="3318350"/>
          </a:xfrm>
          <a:prstGeom prst="rect">
            <a:avLst/>
          </a:prstGeom>
        </p:spPr>
        <p:txBody>
          <a:bodyPr/>
          <a:lstStyle/>
          <a:p>
            <a:pPr marL="443483" indent="-307975" defTabSz="886966">
              <a:buSzPts val="1300"/>
              <a:defRPr sz="1300"/>
            </a:pPr>
            <a:r>
              <a:t>GNSS Common-View</a:t>
            </a:r>
          </a:p>
          <a:p>
            <a:pPr lvl="1" marL="886966" indent="-307975" defTabSz="886966">
              <a:spcBef>
                <a:spcPts val="500"/>
              </a:spcBef>
              <a:buSzPts val="1300"/>
              <a:defRPr sz="1300"/>
            </a:pPr>
            <a:r>
              <a:t>Both receivers observes data from the same satellite</a:t>
            </a:r>
          </a:p>
          <a:p>
            <a:pPr marL="443483" indent="-307975" defTabSz="886966">
              <a:buSzPts val="1300"/>
              <a:defRPr sz="1300"/>
            </a:pPr>
            <a:r>
              <a:t>GNSS All-in-View</a:t>
            </a:r>
          </a:p>
          <a:p>
            <a:pPr lvl="1" marL="886966" indent="-307975" defTabSz="886966">
              <a:spcBef>
                <a:spcPts val="500"/>
              </a:spcBef>
              <a:buSzPts val="1300"/>
              <a:defRPr sz="1300"/>
            </a:pPr>
            <a:r>
              <a:t>Use data from all GNSS satellites visible from both receivers.</a:t>
            </a:r>
          </a:p>
        </p:txBody>
      </p:sp>
      <p:sp>
        <p:nvSpPr>
          <p:cNvPr id="755" name="Google Shape;98;p20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767" name="Group 68"/>
          <p:cNvGrpSpPr/>
          <p:nvPr/>
        </p:nvGrpSpPr>
        <p:grpSpPr>
          <a:xfrm>
            <a:off x="2379846" y="767595"/>
            <a:ext cx="4706478" cy="3318354"/>
            <a:chOff x="0" y="-1"/>
            <a:chExt cx="4706477" cy="3318351"/>
          </a:xfrm>
        </p:grpSpPr>
        <p:sp>
          <p:nvSpPr>
            <p:cNvPr id="756" name="Text Box 67"/>
            <p:cNvSpPr txBox="1"/>
            <p:nvPr/>
          </p:nvSpPr>
          <p:spPr>
            <a:xfrm>
              <a:off x="2149848" y="2972365"/>
              <a:ext cx="2007819" cy="2965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0337" tIns="40337" rIns="40337" bIns="40337" numCol="1" anchor="t">
              <a:spAutoFit/>
            </a:bodyPr>
            <a:lstStyle>
              <a:lvl1pPr algn="ctr" defTabSz="457387">
                <a:spcBef>
                  <a:spcPts val="700"/>
                </a:spcBef>
                <a:defRPr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GNSS-time</a:t>
              </a:r>
            </a:p>
          </p:txBody>
        </p:sp>
        <p:pic>
          <p:nvPicPr>
            <p:cNvPr id="757" name="Picture 42" descr="Picture 4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95805" y="-2"/>
              <a:ext cx="858657" cy="7171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58" name="Line 43"/>
            <p:cNvSpPr/>
            <p:nvPr/>
          </p:nvSpPr>
          <p:spPr>
            <a:xfrm flipH="1">
              <a:off x="2234174" y="784414"/>
              <a:ext cx="558898" cy="188259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pic>
          <p:nvPicPr>
            <p:cNvPr id="759" name="Picture 44" descr="Picture 4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847821" y="470649"/>
              <a:ext cx="858658" cy="7171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0" name="Picture 45" descr="Picture 4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93121" y="268943"/>
              <a:ext cx="858655" cy="7171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1" name="Picture 46" descr="Picture 46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344708"/>
              <a:ext cx="858655" cy="7171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62" name="Line 47"/>
            <p:cNvSpPr/>
            <p:nvPr/>
          </p:nvSpPr>
          <p:spPr>
            <a:xfrm>
              <a:off x="620525" y="2129122"/>
              <a:ext cx="1613652" cy="53788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63" name="Line 48"/>
            <p:cNvSpPr/>
            <p:nvPr/>
          </p:nvSpPr>
          <p:spPr>
            <a:xfrm>
              <a:off x="1613646" y="1053355"/>
              <a:ext cx="620531" cy="16136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64" name="Line 49"/>
            <p:cNvSpPr/>
            <p:nvPr/>
          </p:nvSpPr>
          <p:spPr>
            <a:xfrm flipH="1">
              <a:off x="2234174" y="1322296"/>
              <a:ext cx="1986248" cy="134471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65" name="Text Box 50"/>
            <p:cNvSpPr txBox="1"/>
            <p:nvPr/>
          </p:nvSpPr>
          <p:spPr>
            <a:xfrm>
              <a:off x="1145801" y="2667005"/>
              <a:ext cx="1735516" cy="299752"/>
            </a:xfrm>
            <a:prstGeom prst="rect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0337" tIns="40337" rIns="40337" bIns="40337" numCol="1" anchor="t">
              <a:spAutoFit/>
            </a:bodyPr>
            <a:lstStyle>
              <a:lvl1pPr algn="ctr" defTabSz="457387">
                <a:spcBef>
                  <a:spcPts val="700"/>
                </a:spcBef>
                <a:defRPr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GNSS-receiver A</a:t>
              </a:r>
            </a:p>
          </p:txBody>
        </p:sp>
        <p:sp>
          <p:nvSpPr>
            <p:cNvPr id="766" name="Line 51"/>
            <p:cNvSpPr/>
            <p:nvPr/>
          </p:nvSpPr>
          <p:spPr>
            <a:xfrm>
              <a:off x="2234173" y="2972365"/>
              <a:ext cx="5" cy="3459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771" name="Group 69"/>
          <p:cNvGrpSpPr/>
          <p:nvPr/>
        </p:nvGrpSpPr>
        <p:grpSpPr>
          <a:xfrm>
            <a:off x="2172534" y="4078936"/>
            <a:ext cx="2914939" cy="306757"/>
            <a:chOff x="0" y="-1"/>
            <a:chExt cx="2914938" cy="306756"/>
          </a:xfrm>
        </p:grpSpPr>
        <p:sp>
          <p:nvSpPr>
            <p:cNvPr id="768" name="Text Box 52"/>
            <p:cNvSpPr txBox="1"/>
            <p:nvPr/>
          </p:nvSpPr>
          <p:spPr>
            <a:xfrm>
              <a:off x="-1" y="-2"/>
              <a:ext cx="1418950" cy="299752"/>
            </a:xfrm>
            <a:prstGeom prst="rect">
              <a:avLst/>
            </a:prstGeom>
            <a:solidFill>
              <a:srgbClr val="FFFFFF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0337" tIns="40337" rIns="40337" bIns="40337" numCol="1" anchor="t">
              <a:spAutoFit/>
            </a:bodyPr>
            <a:lstStyle>
              <a:lvl1pPr algn="ctr" defTabSz="457387">
                <a:spcBef>
                  <a:spcPts val="700"/>
                </a:spcBef>
                <a:defRPr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Local clock A</a:t>
              </a:r>
            </a:p>
          </p:txBody>
        </p:sp>
        <p:sp>
          <p:nvSpPr>
            <p:cNvPr id="769" name="Line 53"/>
            <p:cNvSpPr/>
            <p:nvPr/>
          </p:nvSpPr>
          <p:spPr>
            <a:xfrm>
              <a:off x="1420348" y="134472"/>
              <a:ext cx="316570" cy="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70" name="Text Box 54"/>
            <p:cNvSpPr txBox="1"/>
            <p:nvPr/>
          </p:nvSpPr>
          <p:spPr>
            <a:xfrm>
              <a:off x="1736915" y="7004"/>
              <a:ext cx="1178023" cy="299752"/>
            </a:xfrm>
            <a:prstGeom prst="rect">
              <a:avLst/>
            </a:prstGeom>
            <a:solidFill>
              <a:srgbClr val="FFFFFF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0337" tIns="40337" rIns="40337" bIns="40337" numCol="1" anchor="t">
              <a:spAutoFit/>
            </a:bodyPr>
            <a:lstStyle>
              <a:lvl1pPr algn="ctr" defTabSz="457387">
                <a:spcBef>
                  <a:spcPts val="700"/>
                </a:spcBef>
                <a:defRPr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Difference A</a:t>
              </a:r>
            </a:p>
          </p:txBody>
        </p:sp>
      </p:grpSp>
      <p:grpSp>
        <p:nvGrpSpPr>
          <p:cNvPr id="778" name="Group 70"/>
          <p:cNvGrpSpPr/>
          <p:nvPr/>
        </p:nvGrpSpPr>
        <p:grpSpPr>
          <a:xfrm>
            <a:off x="3000367" y="1552010"/>
            <a:ext cx="4550999" cy="2526934"/>
            <a:chOff x="-1" y="-1"/>
            <a:chExt cx="4550997" cy="2526932"/>
          </a:xfrm>
        </p:grpSpPr>
        <p:sp>
          <p:nvSpPr>
            <p:cNvPr id="772" name="Text Box 55"/>
            <p:cNvSpPr txBox="1"/>
            <p:nvPr/>
          </p:nvSpPr>
          <p:spPr>
            <a:xfrm>
              <a:off x="2788868" y="1882589"/>
              <a:ext cx="1762129" cy="299752"/>
            </a:xfrm>
            <a:prstGeom prst="rect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0337" tIns="40337" rIns="40337" bIns="40337" numCol="1" anchor="t">
              <a:spAutoFit/>
            </a:bodyPr>
            <a:lstStyle>
              <a:lvl1pPr algn="ctr" defTabSz="457387">
                <a:spcBef>
                  <a:spcPts val="700"/>
                </a:spcBef>
                <a:defRPr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GNSS-receiver B</a:t>
              </a:r>
            </a:p>
          </p:txBody>
        </p:sp>
        <p:sp>
          <p:nvSpPr>
            <p:cNvPr id="773" name="Line 56"/>
            <p:cNvSpPr/>
            <p:nvPr/>
          </p:nvSpPr>
          <p:spPr>
            <a:xfrm>
              <a:off x="3440210" y="2180946"/>
              <a:ext cx="4" cy="3459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74" name="Line 60"/>
            <p:cNvSpPr/>
            <p:nvPr/>
          </p:nvSpPr>
          <p:spPr>
            <a:xfrm>
              <a:off x="-2" y="1344706"/>
              <a:ext cx="3440213" cy="5378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75" name="Line 61"/>
            <p:cNvSpPr/>
            <p:nvPr/>
          </p:nvSpPr>
          <p:spPr>
            <a:xfrm>
              <a:off x="993123" y="268941"/>
              <a:ext cx="2447091" cy="161365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76" name="Line 62"/>
            <p:cNvSpPr/>
            <p:nvPr/>
          </p:nvSpPr>
          <p:spPr>
            <a:xfrm>
              <a:off x="2172542" y="-2"/>
              <a:ext cx="1267670" cy="188259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77" name="Line 63"/>
            <p:cNvSpPr/>
            <p:nvPr/>
          </p:nvSpPr>
          <p:spPr>
            <a:xfrm flipH="1">
              <a:off x="3440210" y="537882"/>
              <a:ext cx="159688" cy="13447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784" name="Group 71"/>
          <p:cNvGrpSpPr/>
          <p:nvPr/>
        </p:nvGrpSpPr>
        <p:grpSpPr>
          <a:xfrm>
            <a:off x="3323941" y="4078936"/>
            <a:ext cx="5549720" cy="950909"/>
            <a:chOff x="-1" y="0"/>
            <a:chExt cx="5549719" cy="950907"/>
          </a:xfrm>
        </p:grpSpPr>
        <p:sp>
          <p:nvSpPr>
            <p:cNvPr id="779" name="Text Box 57"/>
            <p:cNvSpPr txBox="1"/>
            <p:nvPr/>
          </p:nvSpPr>
          <p:spPr>
            <a:xfrm>
              <a:off x="4140576" y="-2"/>
              <a:ext cx="1409143" cy="299752"/>
            </a:xfrm>
            <a:prstGeom prst="rect">
              <a:avLst/>
            </a:prstGeom>
            <a:solidFill>
              <a:srgbClr val="FFFFFF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0337" tIns="40337" rIns="40337" bIns="40337" numCol="1" anchor="t">
              <a:spAutoFit/>
            </a:bodyPr>
            <a:lstStyle>
              <a:lvl1pPr algn="ctr" defTabSz="457387">
                <a:spcBef>
                  <a:spcPts val="700"/>
                </a:spcBef>
                <a:defRPr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Local clock B</a:t>
              </a:r>
            </a:p>
          </p:txBody>
        </p:sp>
        <p:sp>
          <p:nvSpPr>
            <p:cNvPr id="780" name="Line 58"/>
            <p:cNvSpPr/>
            <p:nvPr/>
          </p:nvSpPr>
          <p:spPr>
            <a:xfrm>
              <a:off x="3873035" y="134470"/>
              <a:ext cx="264743" cy="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81" name="Text Box 59"/>
            <p:cNvSpPr txBox="1"/>
            <p:nvPr/>
          </p:nvSpPr>
          <p:spPr>
            <a:xfrm>
              <a:off x="2616575" y="7003"/>
              <a:ext cx="1256463" cy="299752"/>
            </a:xfrm>
            <a:prstGeom prst="rect">
              <a:avLst/>
            </a:prstGeom>
            <a:solidFill>
              <a:srgbClr val="FFFFFF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0337" tIns="40337" rIns="40337" bIns="40337" numCol="1" anchor="t">
              <a:spAutoFit/>
            </a:bodyPr>
            <a:lstStyle>
              <a:lvl1pPr algn="ctr" defTabSz="457387">
                <a:spcBef>
                  <a:spcPts val="700"/>
                </a:spcBef>
                <a:defRPr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Difference B</a:t>
              </a:r>
            </a:p>
          </p:txBody>
        </p:sp>
        <p:sp>
          <p:nvSpPr>
            <p:cNvPr id="782" name="Line 64"/>
            <p:cNvSpPr/>
            <p:nvPr/>
          </p:nvSpPr>
          <p:spPr>
            <a:xfrm>
              <a:off x="1764926" y="134470"/>
              <a:ext cx="850251" cy="5"/>
            </a:xfrm>
            <a:prstGeom prst="line">
              <a:avLst/>
            </a:prstGeom>
            <a:noFill/>
            <a:ln w="25400" cap="flat">
              <a:solidFill>
                <a:srgbClr val="FFFF00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83" name="Text Box 65"/>
            <p:cNvSpPr txBox="1"/>
            <p:nvPr/>
          </p:nvSpPr>
          <p:spPr>
            <a:xfrm>
              <a:off x="-2" y="438430"/>
              <a:ext cx="3873039" cy="51247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0337" tIns="40337" rIns="40337" bIns="40337" numCol="1" anchor="t">
              <a:spAutoFit/>
            </a:bodyPr>
            <a:lstStyle/>
            <a:p>
              <a:pPr algn="ctr" defTabSz="457387">
                <a:spcBef>
                  <a:spcPts val="700"/>
                </a:spcBef>
                <a:defRPr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pPr>
              <a:r>
                <a:t>Data transfer and calculations results in</a:t>
              </a:r>
              <a:br/>
              <a:r>
                <a:t>Clock A - Clock B (GNSS-time removed)</a:t>
              </a:r>
            </a:p>
          </p:txBody>
        </p:sp>
      </p:grpSp>
      <p:sp>
        <p:nvSpPr>
          <p:cNvPr id="785" name="Platshållare för text 35"/>
          <p:cNvSpPr txBox="1"/>
          <p:nvPr/>
        </p:nvSpPr>
        <p:spPr>
          <a:xfrm>
            <a:off x="7178540" y="2634081"/>
            <a:ext cx="1695120" cy="298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marL="188999" indent="-188999" defTabSz="457427">
              <a:lnSpc>
                <a:spcPct val="120000"/>
              </a:lnSpc>
              <a:spcBef>
                <a:spcPts val="800"/>
              </a:spcBef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Uncertainty ~ 1 ns</a:t>
            </a:r>
          </a:p>
        </p:txBody>
      </p:sp>
      <p:sp>
        <p:nvSpPr>
          <p:cNvPr id="786" name="Google Shape;207;p38"/>
          <p:cNvSpPr txBox="1"/>
          <p:nvPr/>
        </p:nvSpPr>
        <p:spPr>
          <a:xfrm>
            <a:off x="210482" y="99015"/>
            <a:ext cx="9045204" cy="805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>
            <a:normAutofit fontScale="100000" lnSpcReduction="0"/>
          </a:bodyPr>
          <a:lstStyle>
            <a:lvl1pPr defTabSz="576072">
              <a:defRPr b="1" sz="3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GNSS Common View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Class="entr" nodeType="with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85" grpId="5"/>
      <p:bldP build="whole" bldLvl="1" animBg="1" rev="0" advAuto="0" spid="767" grpId="1"/>
      <p:bldP build="whole" bldLvl="1" animBg="1" rev="0" advAuto="0" spid="778" grpId="3"/>
      <p:bldP build="whole" bldLvl="1" animBg="1" rev="0" advAuto="0" spid="784" grpId="4"/>
      <p:bldP build="whole" bldLvl="1" animBg="1" rev="0" advAuto="0" spid="771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Espace réservé du contenu 3" descr="Espace réservé du contenu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9896" y="791618"/>
            <a:ext cx="3848413" cy="2225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789" name="Image 5" descr="Imag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7294" y="1363615"/>
            <a:ext cx="1838956" cy="2602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790" name="Image 7" descr="Imag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15522" y="4040151"/>
            <a:ext cx="6547419" cy="981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91" name="Image 4" descr="Imag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10111" y="1248451"/>
            <a:ext cx="2266566" cy="2266566"/>
          </a:xfrm>
          <a:prstGeom prst="rect">
            <a:avLst/>
          </a:prstGeom>
          <a:ln w="12700">
            <a:miter lim="400000"/>
          </a:ln>
        </p:spPr>
      </p:pic>
      <p:sp>
        <p:nvSpPr>
          <p:cNvPr id="792" name="ZoneTexte 6"/>
          <p:cNvSpPr txBox="1"/>
          <p:nvPr/>
        </p:nvSpPr>
        <p:spPr>
          <a:xfrm>
            <a:off x="6664183" y="3534959"/>
            <a:ext cx="2358416" cy="385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337" tIns="40337" rIns="40337" bIns="40337">
            <a:spAutoFit/>
          </a:bodyPr>
          <a:lstStyle/>
          <a:p>
            <a:pPr defTabSz="457387">
              <a:defRPr sz="1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TWSTFT antenna at </a:t>
            </a:r>
          </a:p>
          <a:p>
            <a:pPr defTabSz="457387">
              <a:defRPr sz="1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SYRTE – Observatoire de Paris</a:t>
            </a:r>
          </a:p>
        </p:txBody>
      </p:sp>
      <p:sp>
        <p:nvSpPr>
          <p:cNvPr id="793" name="textruta 2"/>
          <p:cNvSpPr txBox="1"/>
          <p:nvPr/>
        </p:nvSpPr>
        <p:spPr>
          <a:xfrm>
            <a:off x="127952" y="4405857"/>
            <a:ext cx="3512134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57387">
              <a:defRPr sz="1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From: </a:t>
            </a:r>
          </a:p>
          <a:p>
            <a:pPr defTabSz="457387">
              <a:defRPr b="1" sz="9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Lato"/>
                <a:ea typeface="Lato"/>
                <a:cs typeface="Lato"/>
                <a:sym typeface="Lato"/>
              </a:defRPr>
            </a:pPr>
            <a:r>
              <a:rPr>
                <a:hlinkClick r:id="rId6" invalidUrl="" action="" tgtFrame="" tooltip="" history="1" highlightClick="0" endSnd="0"/>
              </a:rPr>
              <a:t>CCTF/2022-12</a:t>
            </a:r>
            <a:r>
              <a:rPr u="none">
                <a:solidFill>
                  <a:srgbClr val="0F3C80"/>
                </a:solidFill>
                <a:uFillTx/>
              </a:rPr>
              <a:t> </a:t>
            </a:r>
            <a:r>
              <a:rPr b="0" u="none">
                <a:solidFill>
                  <a:srgbClr val="212529"/>
                </a:solidFill>
                <a:uFillTx/>
              </a:rPr>
              <a:t>Report of the CCTF WG on TWSTFT (WG-TWSTFT )</a:t>
            </a:r>
            <a:endParaRPr>
              <a:solidFill>
                <a:srgbClr val="212529"/>
              </a:solidFill>
              <a:uFill>
                <a:solidFill>
                  <a:srgbClr val="000000"/>
                </a:solidFill>
              </a:uFill>
            </a:endParaRPr>
          </a:p>
          <a:p>
            <a:pPr defTabSz="457387">
              <a:defRPr sz="900">
                <a:solidFill>
                  <a:srgbClr val="212529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Carsten Rieck, Miho Fujieda, Frédéric Meynadier</a:t>
            </a:r>
          </a:p>
          <a:p>
            <a:pPr defTabSz="457387">
              <a:defRPr sz="900">
                <a:solidFill>
                  <a:srgbClr val="212529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27/06/2022</a:t>
            </a:r>
          </a:p>
        </p:txBody>
      </p:sp>
      <p:sp>
        <p:nvSpPr>
          <p:cNvPr id="794" name="Google Shape;207;p38"/>
          <p:cNvSpPr txBox="1"/>
          <p:nvPr/>
        </p:nvSpPr>
        <p:spPr>
          <a:xfrm>
            <a:off x="156858" y="118743"/>
            <a:ext cx="9045204" cy="805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>
            <a:normAutofit fontScale="100000" lnSpcReduction="0"/>
          </a:bodyPr>
          <a:lstStyle/>
          <a:p>
            <a:pPr defTabSz="576072">
              <a:defRPr b="1" sz="3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TWSTFT: </a:t>
            </a:r>
            <a:r>
              <a:rPr sz="2000"/>
              <a:t>Two-Way Satellite Time and Frequency Transfer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207;p38"/>
          <p:cNvSpPr txBox="1"/>
          <p:nvPr>
            <p:ph type="title"/>
          </p:nvPr>
        </p:nvSpPr>
        <p:spPr>
          <a:xfrm>
            <a:off x="462139" y="423079"/>
            <a:ext cx="8519050" cy="618360"/>
          </a:xfrm>
          <a:prstGeom prst="rect">
            <a:avLst/>
          </a:prstGeom>
        </p:spPr>
        <p:txBody>
          <a:bodyPr/>
          <a:lstStyle>
            <a:lvl1pPr defTabSz="437814">
              <a:defRPr sz="2800">
                <a:solidFill>
                  <a:schemeClr val="accent1"/>
                </a:solidFill>
              </a:defRPr>
            </a:lvl1pPr>
          </a:lstStyle>
          <a:p>
            <a:pPr/>
            <a:r>
              <a:t>Two Way Time and Frequency Transfer</a:t>
            </a:r>
          </a:p>
        </p:txBody>
      </p:sp>
      <p:grpSp>
        <p:nvGrpSpPr>
          <p:cNvPr id="799" name="Google Shape;209;p38"/>
          <p:cNvGrpSpPr/>
          <p:nvPr/>
        </p:nvGrpSpPr>
        <p:grpSpPr>
          <a:xfrm>
            <a:off x="8450094" y="-9"/>
            <a:ext cx="693906" cy="718507"/>
            <a:chOff x="0" y="0"/>
            <a:chExt cx="693905" cy="718505"/>
          </a:xfrm>
        </p:grpSpPr>
        <p:sp>
          <p:nvSpPr>
            <p:cNvPr id="797" name="Google Shape;210;p38"/>
            <p:cNvSpPr/>
            <p:nvPr/>
          </p:nvSpPr>
          <p:spPr>
            <a:xfrm>
              <a:off x="-1" y="-1"/>
              <a:ext cx="693906" cy="718507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798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9"/>
              <a:ext cx="430888" cy="4568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0" name="Google Shape;208;p38"/>
          <p:cNvSpPr txBox="1"/>
          <p:nvPr>
            <p:ph type="body" sz="half" idx="1"/>
          </p:nvPr>
        </p:nvSpPr>
        <p:spPr>
          <a:xfrm>
            <a:off x="387860" y="1407818"/>
            <a:ext cx="4318918" cy="3501683"/>
          </a:xfrm>
          <a:prstGeom prst="rect">
            <a:avLst/>
          </a:prstGeom>
        </p:spPr>
        <p:txBody>
          <a:bodyPr/>
          <a:lstStyle/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Requires satellite communication equipment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Timing signal transmitted on satellite link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Presumes symmetrical delay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PTB technical node for both east and west link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From Borås, satellite dish almost vertical, must be installed on highest building to have free line of sight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From Espoo, direction below horisontal plane?</a:t>
            </a:r>
          </a:p>
        </p:txBody>
      </p:sp>
      <p:pic>
        <p:nvPicPr>
          <p:cNvPr id="801" name="Bildobjekt 5" descr="Bildobjekt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09244" y="1059645"/>
            <a:ext cx="2185039" cy="1636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802" name="Bildobjekt 7" descr="Bildobjekt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40193" y="2672620"/>
            <a:ext cx="2434016" cy="1762127"/>
          </a:xfrm>
          <a:prstGeom prst="rect">
            <a:avLst/>
          </a:prstGeom>
          <a:ln w="12700">
            <a:miter lim="400000"/>
          </a:ln>
        </p:spPr>
      </p:pic>
      <p:sp>
        <p:nvSpPr>
          <p:cNvPr id="803" name="Google Shape;208;p38"/>
          <p:cNvSpPr txBox="1"/>
          <p:nvPr/>
        </p:nvSpPr>
        <p:spPr>
          <a:xfrm>
            <a:off x="4726823" y="3892332"/>
            <a:ext cx="2185039" cy="1012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>
            <a:normAutofit fontScale="100000" lnSpcReduction="0"/>
          </a:bodyPr>
          <a:lstStyle/>
          <a:p>
            <a:pPr marL="256031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&lt; 1 ns uncertainty</a:t>
            </a:r>
          </a:p>
          <a:p>
            <a:pPr marL="256031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&lt; 10-15 frequency stability</a:t>
            </a:r>
          </a:p>
        </p:txBody>
      </p:sp>
      <p:sp>
        <p:nvSpPr>
          <p:cNvPr id="804" name="textruta 8"/>
          <p:cNvSpPr txBox="1"/>
          <p:nvPr/>
        </p:nvSpPr>
        <p:spPr>
          <a:xfrm>
            <a:off x="3900225" y="4900386"/>
            <a:ext cx="454495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387">
              <a:defRPr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MIKES photo by Heisot - Own work, CC BY-SA 3.0, https://commons.wikimedia.org/w/index.php?curid=18339810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207;p38"/>
          <p:cNvSpPr txBox="1"/>
          <p:nvPr>
            <p:ph type="title"/>
          </p:nvPr>
        </p:nvSpPr>
        <p:spPr>
          <a:xfrm>
            <a:off x="462644" y="453611"/>
            <a:ext cx="9045204" cy="805062"/>
          </a:xfrm>
          <a:prstGeom prst="rect">
            <a:avLst/>
          </a:prstGeom>
        </p:spPr>
        <p:txBody>
          <a:bodyPr/>
          <a:lstStyle>
            <a:lvl1pPr defTabSz="576072">
              <a:defRPr sz="3700">
                <a:solidFill>
                  <a:schemeClr val="accent1"/>
                </a:solidFill>
              </a:defRPr>
            </a:lvl1pPr>
          </a:lstStyle>
          <a:p>
            <a:pPr/>
            <a:r>
              <a:t>UTC participation in the North</a:t>
            </a:r>
          </a:p>
        </p:txBody>
      </p:sp>
      <p:grpSp>
        <p:nvGrpSpPr>
          <p:cNvPr id="809" name="Google Shape;209;p38"/>
          <p:cNvGrpSpPr/>
          <p:nvPr/>
        </p:nvGrpSpPr>
        <p:grpSpPr>
          <a:xfrm>
            <a:off x="8450094" y="-9"/>
            <a:ext cx="693906" cy="718507"/>
            <a:chOff x="0" y="0"/>
            <a:chExt cx="693905" cy="718505"/>
          </a:xfrm>
        </p:grpSpPr>
        <p:sp>
          <p:nvSpPr>
            <p:cNvPr id="807" name="Google Shape;210;p38"/>
            <p:cNvSpPr/>
            <p:nvPr/>
          </p:nvSpPr>
          <p:spPr>
            <a:xfrm>
              <a:off x="-1" y="-1"/>
              <a:ext cx="693906" cy="718507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808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9"/>
              <a:ext cx="430888" cy="4568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10" name="Bildobjekt 53" descr="Bildobjekt 5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17949" y="1078751"/>
            <a:ext cx="2912524" cy="3686742"/>
          </a:xfrm>
          <a:prstGeom prst="rect">
            <a:avLst/>
          </a:prstGeom>
          <a:ln w="12700">
            <a:miter lim="400000"/>
          </a:ln>
        </p:spPr>
      </p:pic>
      <p:sp>
        <p:nvSpPr>
          <p:cNvPr id="811" name="Stjärna: 5 punkter 54"/>
          <p:cNvSpPr/>
          <p:nvPr/>
        </p:nvSpPr>
        <p:spPr>
          <a:xfrm>
            <a:off x="4247643" y="3824194"/>
            <a:ext cx="263345" cy="28015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E83C6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57387">
              <a:defRPr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812" name="Stjärna: 5 punkter 55"/>
          <p:cNvSpPr/>
          <p:nvPr/>
        </p:nvSpPr>
        <p:spPr>
          <a:xfrm>
            <a:off x="4847159" y="3384363"/>
            <a:ext cx="263344" cy="28015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B050"/>
          </a:solidFill>
          <a:ln w="3175">
            <a:solidFill>
              <a:srgbClr val="00B050"/>
            </a:solidFill>
          </a:ln>
        </p:spPr>
        <p:txBody>
          <a:bodyPr lIns="0" tIns="0" rIns="0" bIns="0" anchor="ctr"/>
          <a:lstStyle/>
          <a:p>
            <a:pPr algn="ctr" defTabSz="457387">
              <a:defRPr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813" name="Stjärna: 5 punkter 56"/>
          <p:cNvSpPr/>
          <p:nvPr/>
        </p:nvSpPr>
        <p:spPr>
          <a:xfrm>
            <a:off x="3950884" y="3154831"/>
            <a:ext cx="263344" cy="28015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E83C6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57387">
              <a:defRPr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814" name="Stjärna: 5 punkter 57"/>
          <p:cNvSpPr/>
          <p:nvPr/>
        </p:nvSpPr>
        <p:spPr>
          <a:xfrm>
            <a:off x="5670043" y="3014757"/>
            <a:ext cx="263342" cy="28015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E83C6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57387">
              <a:defRPr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815" name="Stjärna: 5 punkter 58"/>
          <p:cNvSpPr/>
          <p:nvPr/>
        </p:nvSpPr>
        <p:spPr>
          <a:xfrm>
            <a:off x="5735785" y="4351937"/>
            <a:ext cx="263344" cy="28015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E83C6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57387">
              <a:defRPr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816" name="textruta 59"/>
          <p:cNvSpPr txBox="1"/>
          <p:nvPr/>
        </p:nvSpPr>
        <p:spPr>
          <a:xfrm>
            <a:off x="5774520" y="2752550"/>
            <a:ext cx="931218" cy="215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387"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UTC(MIKE)</a:t>
            </a:r>
          </a:p>
        </p:txBody>
      </p:sp>
      <p:sp>
        <p:nvSpPr>
          <p:cNvPr id="817" name="textruta 60"/>
          <p:cNvSpPr txBox="1"/>
          <p:nvPr/>
        </p:nvSpPr>
        <p:spPr>
          <a:xfrm>
            <a:off x="5722361" y="4104342"/>
            <a:ext cx="690910" cy="215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387"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UTC(LT)</a:t>
            </a:r>
          </a:p>
        </p:txBody>
      </p:sp>
      <p:sp>
        <p:nvSpPr>
          <p:cNvPr id="818" name="textruta 61"/>
          <p:cNvSpPr txBox="1"/>
          <p:nvPr/>
        </p:nvSpPr>
        <p:spPr>
          <a:xfrm>
            <a:off x="3639663" y="3736764"/>
            <a:ext cx="733711" cy="215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387"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UTC(SP)</a:t>
            </a:r>
          </a:p>
        </p:txBody>
      </p:sp>
      <p:sp>
        <p:nvSpPr>
          <p:cNvPr id="819" name="textruta 62"/>
          <p:cNvSpPr txBox="1"/>
          <p:nvPr/>
        </p:nvSpPr>
        <p:spPr>
          <a:xfrm>
            <a:off x="3447986" y="2893140"/>
            <a:ext cx="704020" cy="215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387"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UTC(JV)</a:t>
            </a:r>
          </a:p>
        </p:txBody>
      </p:sp>
      <p:sp>
        <p:nvSpPr>
          <p:cNvPr id="820" name="textruta 63"/>
          <p:cNvSpPr txBox="1"/>
          <p:nvPr/>
        </p:nvSpPr>
        <p:spPr>
          <a:xfrm>
            <a:off x="4774207" y="3682450"/>
            <a:ext cx="972518" cy="152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387">
              <a:defRPr sz="1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UTC(SP) backup</a:t>
            </a:r>
          </a:p>
        </p:txBody>
      </p:sp>
      <p:sp>
        <p:nvSpPr>
          <p:cNvPr id="821" name="Stjärna: 5 punkter 64"/>
          <p:cNvSpPr/>
          <p:nvPr/>
        </p:nvSpPr>
        <p:spPr>
          <a:xfrm>
            <a:off x="4082553" y="4321595"/>
            <a:ext cx="263344" cy="28015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B050"/>
          </a:solidFill>
          <a:ln w="3175">
            <a:solidFill>
              <a:srgbClr val="00B050"/>
            </a:solidFill>
          </a:ln>
        </p:spPr>
        <p:txBody>
          <a:bodyPr lIns="0" tIns="0" rIns="0" bIns="0" anchor="ctr"/>
          <a:lstStyle/>
          <a:p>
            <a:pPr algn="ctr" defTabSz="457387">
              <a:defRPr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822" name="textruta 65"/>
          <p:cNvSpPr txBox="1"/>
          <p:nvPr/>
        </p:nvSpPr>
        <p:spPr>
          <a:xfrm>
            <a:off x="2771942" y="4420611"/>
            <a:ext cx="1299841" cy="177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387"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UTC(k) in progress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207;p38"/>
          <p:cNvSpPr txBox="1"/>
          <p:nvPr>
            <p:ph type="title"/>
          </p:nvPr>
        </p:nvSpPr>
        <p:spPr>
          <a:xfrm>
            <a:off x="462644" y="453611"/>
            <a:ext cx="9045204" cy="805062"/>
          </a:xfrm>
          <a:prstGeom prst="rect">
            <a:avLst/>
          </a:prstGeom>
        </p:spPr>
        <p:txBody>
          <a:bodyPr/>
          <a:lstStyle>
            <a:lvl1pPr defTabSz="576072">
              <a:defRPr sz="3700">
                <a:solidFill>
                  <a:schemeClr val="accent1"/>
                </a:solidFill>
              </a:defRPr>
            </a:lvl1pPr>
          </a:lstStyle>
          <a:p>
            <a:pPr/>
            <a:r>
              <a:t>Ordinance on Swedish standard time</a:t>
            </a:r>
          </a:p>
        </p:txBody>
      </p:sp>
      <p:grpSp>
        <p:nvGrpSpPr>
          <p:cNvPr id="827" name="Google Shape;209;p38"/>
          <p:cNvGrpSpPr/>
          <p:nvPr/>
        </p:nvGrpSpPr>
        <p:grpSpPr>
          <a:xfrm>
            <a:off x="8450094" y="-9"/>
            <a:ext cx="693906" cy="718507"/>
            <a:chOff x="0" y="0"/>
            <a:chExt cx="693905" cy="718505"/>
          </a:xfrm>
        </p:grpSpPr>
        <p:sp>
          <p:nvSpPr>
            <p:cNvPr id="825" name="Google Shape;210;p38"/>
            <p:cNvSpPr/>
            <p:nvPr/>
          </p:nvSpPr>
          <p:spPr>
            <a:xfrm>
              <a:off x="-1" y="-1"/>
              <a:ext cx="693906" cy="718507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826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9"/>
              <a:ext cx="430888" cy="4568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28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04997" y="1191897"/>
            <a:ext cx="4734006" cy="34844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207;p38"/>
          <p:cNvSpPr txBox="1"/>
          <p:nvPr>
            <p:ph type="title"/>
          </p:nvPr>
        </p:nvSpPr>
        <p:spPr>
          <a:xfrm>
            <a:off x="462644" y="453611"/>
            <a:ext cx="9045204" cy="805062"/>
          </a:xfrm>
          <a:prstGeom prst="rect">
            <a:avLst/>
          </a:prstGeom>
        </p:spPr>
        <p:txBody>
          <a:bodyPr/>
          <a:lstStyle>
            <a:lvl1pPr defTabSz="576072">
              <a:defRPr sz="3700">
                <a:solidFill>
                  <a:schemeClr val="accent1"/>
                </a:solidFill>
              </a:defRPr>
            </a:lvl1pPr>
          </a:lstStyle>
          <a:p>
            <a:pPr/>
            <a:r>
              <a:t>National Metrology Institute</a:t>
            </a:r>
          </a:p>
        </p:txBody>
      </p:sp>
      <p:sp>
        <p:nvSpPr>
          <p:cNvPr id="831" name="Google Shape;208;p38"/>
          <p:cNvSpPr txBox="1"/>
          <p:nvPr>
            <p:ph type="body" idx="1"/>
          </p:nvPr>
        </p:nvSpPr>
        <p:spPr>
          <a:xfrm>
            <a:off x="496367" y="1230264"/>
            <a:ext cx="7436002" cy="3501685"/>
          </a:xfrm>
          <a:prstGeom prst="rect">
            <a:avLst/>
          </a:prstGeom>
        </p:spPr>
        <p:txBody>
          <a:bodyPr/>
          <a:lstStyle/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UTC(SP) 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International comparisons 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UTC realization and steering +-5 ns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Timescale comparisons utilizing secure labs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Calibration to assure accurate time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x, y, z,,,,,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Governmental owner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Research for new distribution methods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Knowledge transfer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Aim of not using satellite-based connections</a:t>
            </a:r>
          </a:p>
        </p:txBody>
      </p:sp>
      <p:grpSp>
        <p:nvGrpSpPr>
          <p:cNvPr id="834" name="Google Shape;209;p38"/>
          <p:cNvGrpSpPr/>
          <p:nvPr/>
        </p:nvGrpSpPr>
        <p:grpSpPr>
          <a:xfrm>
            <a:off x="8450094" y="-9"/>
            <a:ext cx="693906" cy="718507"/>
            <a:chOff x="0" y="0"/>
            <a:chExt cx="693905" cy="718505"/>
          </a:xfrm>
        </p:grpSpPr>
        <p:sp>
          <p:nvSpPr>
            <p:cNvPr id="832" name="Google Shape;210;p38"/>
            <p:cNvSpPr/>
            <p:nvPr/>
          </p:nvSpPr>
          <p:spPr>
            <a:xfrm>
              <a:off x="-1" y="-1"/>
              <a:ext cx="693906" cy="718507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833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9"/>
              <a:ext cx="430888" cy="4568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207;p38"/>
          <p:cNvSpPr txBox="1"/>
          <p:nvPr>
            <p:ph type="title"/>
          </p:nvPr>
        </p:nvSpPr>
        <p:spPr>
          <a:xfrm>
            <a:off x="462644" y="453611"/>
            <a:ext cx="9045204" cy="805062"/>
          </a:xfrm>
          <a:prstGeom prst="rect">
            <a:avLst/>
          </a:prstGeom>
        </p:spPr>
        <p:txBody>
          <a:bodyPr/>
          <a:lstStyle>
            <a:lvl1pPr defTabSz="576072">
              <a:defRPr sz="3700">
                <a:solidFill>
                  <a:schemeClr val="accent1"/>
                </a:solidFill>
              </a:defRPr>
            </a:lvl1pPr>
          </a:lstStyle>
          <a:p>
            <a:pPr/>
            <a:r>
              <a:t>National Metrology Institute</a:t>
            </a:r>
          </a:p>
        </p:txBody>
      </p:sp>
      <p:sp>
        <p:nvSpPr>
          <p:cNvPr id="837" name="Google Shape;208;p38"/>
          <p:cNvSpPr txBox="1"/>
          <p:nvPr>
            <p:ph type="body" idx="1"/>
          </p:nvPr>
        </p:nvSpPr>
        <p:spPr>
          <a:xfrm>
            <a:off x="496367" y="1230264"/>
            <a:ext cx="7436002" cy="3501685"/>
          </a:xfrm>
          <a:prstGeom prst="rect">
            <a:avLst/>
          </a:prstGeom>
        </p:spPr>
        <p:txBody>
          <a:bodyPr/>
          <a:lstStyle/>
          <a:p>
            <a:pPr marL="256031" indent="-213358" defTabSz="512062">
              <a:buClr>
                <a:schemeClr val="accent3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pPr>
            <a:r>
              <a:t> RISE Borås</a:t>
            </a:r>
          </a:p>
          <a:p>
            <a:pPr lvl="1" marL="533400" indent="-213358" defTabSz="512062">
              <a:buClr>
                <a:schemeClr val="accent3"/>
              </a:buClr>
              <a:buSzPts val="1300"/>
              <a:defRPr sz="1300">
                <a:solidFill>
                  <a:srgbClr val="FFFFFF"/>
                </a:solidFill>
              </a:defRPr>
            </a:pPr>
            <a:r>
              <a:t>2 High performance Cs (5071A)</a:t>
            </a:r>
          </a:p>
          <a:p>
            <a:pPr lvl="1" marL="533400" indent="-213358" defTabSz="512062">
              <a:buClr>
                <a:schemeClr val="accent3"/>
              </a:buClr>
              <a:buSzPts val="1300"/>
              <a:defRPr sz="1300">
                <a:solidFill>
                  <a:srgbClr val="FFFFFF"/>
                </a:solidFill>
              </a:defRPr>
            </a:pPr>
            <a:r>
              <a:t>1 Standard Performance Cs (5071A)</a:t>
            </a:r>
          </a:p>
          <a:p>
            <a:pPr lvl="1" marL="533400" indent="-213358" defTabSz="512062">
              <a:buClr>
                <a:schemeClr val="accent3"/>
              </a:buClr>
              <a:buSzPts val="1300"/>
              <a:defRPr sz="1300">
                <a:solidFill>
                  <a:srgbClr val="FFFFFF"/>
                </a:solidFill>
              </a:defRPr>
            </a:pPr>
            <a:r>
              <a:t>2 Active Hydrogen Masers </a:t>
            </a:r>
          </a:p>
          <a:p>
            <a:pPr lvl="1" marL="533400" indent="-213358" defTabSz="512062">
              <a:buClr>
                <a:schemeClr val="accent3"/>
              </a:buClr>
              <a:buSzPts val="1300"/>
              <a:defRPr sz="1300">
                <a:solidFill>
                  <a:srgbClr val="FFFFFF"/>
                </a:solidFill>
              </a:defRPr>
            </a:pPr>
            <a:r>
              <a:t>1 Passive Hydrogen Maser - for research only</a:t>
            </a:r>
          </a:p>
          <a:p>
            <a:pPr marL="256031" indent="-213358" defTabSz="512062">
              <a:buClr>
                <a:schemeClr val="accent3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pPr>
            <a:r>
              <a:t>RISE Stockholm</a:t>
            </a:r>
          </a:p>
          <a:p>
            <a:pPr lvl="1" marL="533400" indent="-213358" defTabSz="512062">
              <a:buClr>
                <a:schemeClr val="accent3"/>
              </a:buClr>
              <a:buSzPts val="1300"/>
              <a:defRPr sz="1300">
                <a:solidFill>
                  <a:srgbClr val="FFFFFF"/>
                </a:solidFill>
              </a:defRPr>
            </a:pPr>
            <a:r>
              <a:t>6 High performance Cs (5071A)</a:t>
            </a:r>
          </a:p>
          <a:p>
            <a:pPr lvl="1" marL="533400" indent="-213358" defTabSz="512062">
              <a:buClr>
                <a:schemeClr val="accent3"/>
              </a:buClr>
              <a:buSzPts val="1300"/>
              <a:defRPr sz="1300">
                <a:solidFill>
                  <a:srgbClr val="FFFFFF"/>
                </a:solidFill>
              </a:defRPr>
            </a:pPr>
            <a:r>
              <a:t>2 Active Hydrogen Masers (SigmaTau)</a:t>
            </a:r>
          </a:p>
          <a:p>
            <a:pPr marL="256031" indent="-213358" defTabSz="512062">
              <a:buClr>
                <a:schemeClr val="accent3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pPr>
            <a:r>
              <a:t>Onsala space observatory</a:t>
            </a:r>
          </a:p>
          <a:p>
            <a:pPr lvl="1" marL="533400" indent="-213358" defTabSz="512062">
              <a:buClr>
                <a:schemeClr val="accent3"/>
              </a:buClr>
              <a:buSzPts val="1300"/>
              <a:defRPr sz="1300">
                <a:solidFill>
                  <a:srgbClr val="FFFFFF"/>
                </a:solidFill>
              </a:defRPr>
            </a:pPr>
            <a:r>
              <a:t>1 Standard Performance Cs (5071A),</a:t>
            </a:r>
          </a:p>
          <a:p>
            <a:pPr lvl="1" marL="533400" indent="-213358" defTabSz="512062">
              <a:buClr>
                <a:schemeClr val="accent3"/>
              </a:buClr>
              <a:buSzPts val="1300"/>
              <a:defRPr sz="1300">
                <a:solidFill>
                  <a:srgbClr val="FFFFFF"/>
                </a:solidFill>
              </a:defRPr>
            </a:pPr>
            <a:r>
              <a:t>2 Active Hydrogen Masers</a:t>
            </a:r>
          </a:p>
        </p:txBody>
      </p:sp>
      <p:grpSp>
        <p:nvGrpSpPr>
          <p:cNvPr id="840" name="Google Shape;209;p38"/>
          <p:cNvGrpSpPr/>
          <p:nvPr/>
        </p:nvGrpSpPr>
        <p:grpSpPr>
          <a:xfrm>
            <a:off x="8450094" y="-9"/>
            <a:ext cx="693906" cy="718507"/>
            <a:chOff x="0" y="0"/>
            <a:chExt cx="693905" cy="718505"/>
          </a:xfrm>
        </p:grpSpPr>
        <p:sp>
          <p:nvSpPr>
            <p:cNvPr id="838" name="Google Shape;210;p38"/>
            <p:cNvSpPr/>
            <p:nvPr/>
          </p:nvSpPr>
          <p:spPr>
            <a:xfrm>
              <a:off x="-1" y="-1"/>
              <a:ext cx="693906" cy="718507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839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9"/>
              <a:ext cx="430888" cy="4568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41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0" t="6247" r="0" b="6246"/>
          <a:stretch>
            <a:fillRect/>
          </a:stretch>
        </p:blipFill>
        <p:spPr>
          <a:xfrm>
            <a:off x="5703351" y="1159972"/>
            <a:ext cx="3299833" cy="38489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287;p48"/>
          <p:cNvSpPr/>
          <p:nvPr/>
        </p:nvSpPr>
        <p:spPr>
          <a:xfrm>
            <a:off x="1926825" y="1471986"/>
            <a:ext cx="718853" cy="1819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1075"/>
                  <a:pt x="10800" y="2400"/>
                </a:cubicBezTo>
                <a:lnTo>
                  <a:pt x="10800" y="8400"/>
                </a:lnTo>
                <a:cubicBezTo>
                  <a:pt x="10800" y="9725"/>
                  <a:pt x="15635" y="10800"/>
                  <a:pt x="21600" y="10800"/>
                </a:cubicBezTo>
                <a:cubicBezTo>
                  <a:pt x="15635" y="10800"/>
                  <a:pt x="10800" y="11875"/>
                  <a:pt x="10800" y="13200"/>
                </a:cubicBezTo>
                <a:lnTo>
                  <a:pt x="10800" y="19200"/>
                </a:lnTo>
                <a:cubicBezTo>
                  <a:pt x="10800" y="20525"/>
                  <a:pt x="5965" y="21600"/>
                  <a:pt x="0" y="21600"/>
                </a:cubicBezTo>
              </a:path>
            </a:pathLst>
          </a:custGeom>
          <a:ln w="19050">
            <a:solidFill>
              <a:schemeClr val="accent3"/>
            </a:solidFill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844" name="Google Shape;288;p48"/>
          <p:cNvSpPr txBox="1"/>
          <p:nvPr>
            <p:ph type="title"/>
          </p:nvPr>
        </p:nvSpPr>
        <p:spPr>
          <a:xfrm>
            <a:off x="275399" y="521225"/>
            <a:ext cx="8136002" cy="572704"/>
          </a:xfrm>
          <a:prstGeom prst="rect">
            <a:avLst/>
          </a:prstGeom>
        </p:spPr>
        <p:txBody>
          <a:bodyPr/>
          <a:lstStyle>
            <a:lvl1pPr defTabSz="850391">
              <a:defRPr sz="2500">
                <a:solidFill>
                  <a:schemeClr val="accent1"/>
                </a:solidFill>
              </a:defRPr>
            </a:lvl1pPr>
          </a:lstStyle>
          <a:p>
            <a:pPr/>
            <a:r>
              <a:t>Swedish National Timescale UTC(SP)</a:t>
            </a:r>
          </a:p>
        </p:txBody>
      </p:sp>
      <p:sp>
        <p:nvSpPr>
          <p:cNvPr id="845" name="Google Shape;289;p48"/>
          <p:cNvSpPr/>
          <p:nvPr/>
        </p:nvSpPr>
        <p:spPr>
          <a:xfrm>
            <a:off x="211135" y="1691064"/>
            <a:ext cx="165003" cy="4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852" name="Google Shape;290;p48"/>
          <p:cNvGrpSpPr/>
          <p:nvPr/>
        </p:nvGrpSpPr>
        <p:grpSpPr>
          <a:xfrm>
            <a:off x="380690" y="1471981"/>
            <a:ext cx="1486206" cy="1819232"/>
            <a:chOff x="0" y="-1"/>
            <a:chExt cx="1486204" cy="1819230"/>
          </a:xfrm>
        </p:grpSpPr>
        <p:sp>
          <p:nvSpPr>
            <p:cNvPr id="846" name="Google Shape;291;p48"/>
            <p:cNvSpPr/>
            <p:nvPr/>
          </p:nvSpPr>
          <p:spPr>
            <a:xfrm>
              <a:off x="-1" y="-2"/>
              <a:ext cx="1486206" cy="440405"/>
            </a:xfrm>
            <a:prstGeom prst="rect">
              <a:avLst/>
            </a:prstGeom>
            <a:noFill/>
            <a:ln w="1905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847" name="Google Shape;292;p48"/>
            <p:cNvSpPr txBox="1"/>
            <p:nvPr/>
          </p:nvSpPr>
          <p:spPr>
            <a:xfrm>
              <a:off x="16184" y="87363"/>
              <a:ext cx="1470005" cy="3079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25" tIns="46025" rIns="46025" bIns="46025" numCol="1" anchor="t">
              <a:spAutoFit/>
            </a:bodyPr>
            <a:lstStyle>
              <a:lvl1pPr algn="ctr">
                <a:defRPr b="1">
                  <a:solidFill>
                    <a:schemeClr val="accent1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Clock 1 SP</a:t>
              </a:r>
            </a:p>
          </p:txBody>
        </p:sp>
        <p:sp>
          <p:nvSpPr>
            <p:cNvPr id="848" name="Google Shape;293;p48"/>
            <p:cNvSpPr/>
            <p:nvPr/>
          </p:nvSpPr>
          <p:spPr>
            <a:xfrm>
              <a:off x="-1" y="689411"/>
              <a:ext cx="1486206" cy="440404"/>
            </a:xfrm>
            <a:prstGeom prst="rect">
              <a:avLst/>
            </a:prstGeom>
            <a:noFill/>
            <a:ln w="1905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849" name="Google Shape;294;p48"/>
            <p:cNvSpPr txBox="1"/>
            <p:nvPr/>
          </p:nvSpPr>
          <p:spPr>
            <a:xfrm>
              <a:off x="16184" y="776788"/>
              <a:ext cx="1470005" cy="3079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25" tIns="46025" rIns="46025" bIns="46025" numCol="1" anchor="t">
              <a:spAutoFit/>
            </a:bodyPr>
            <a:lstStyle>
              <a:lvl1pPr algn="ctr">
                <a:defRPr b="1">
                  <a:solidFill>
                    <a:schemeClr val="accent1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Clock 2 SP</a:t>
              </a:r>
            </a:p>
          </p:txBody>
        </p:sp>
        <p:sp>
          <p:nvSpPr>
            <p:cNvPr id="850" name="Google Shape;295;p48"/>
            <p:cNvSpPr/>
            <p:nvPr/>
          </p:nvSpPr>
          <p:spPr>
            <a:xfrm>
              <a:off x="-1" y="1378826"/>
              <a:ext cx="1486206" cy="440404"/>
            </a:xfrm>
            <a:prstGeom prst="rect">
              <a:avLst/>
            </a:prstGeom>
            <a:noFill/>
            <a:ln w="1905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851" name="Google Shape;296;p48"/>
            <p:cNvSpPr txBox="1"/>
            <p:nvPr/>
          </p:nvSpPr>
          <p:spPr>
            <a:xfrm>
              <a:off x="16184" y="1466191"/>
              <a:ext cx="1470005" cy="3079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25" tIns="46025" rIns="46025" bIns="46025" numCol="1" anchor="t">
              <a:spAutoFit/>
            </a:bodyPr>
            <a:lstStyle>
              <a:lvl1pPr algn="ctr">
                <a:defRPr b="1">
                  <a:solidFill>
                    <a:schemeClr val="accent1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Clock N SP</a:t>
              </a:r>
            </a:p>
          </p:txBody>
        </p:sp>
      </p:grpSp>
      <p:grpSp>
        <p:nvGrpSpPr>
          <p:cNvPr id="855" name="Google Shape;297;p48"/>
          <p:cNvGrpSpPr/>
          <p:nvPr/>
        </p:nvGrpSpPr>
        <p:grpSpPr>
          <a:xfrm>
            <a:off x="4962518" y="2514974"/>
            <a:ext cx="1269911" cy="320708"/>
            <a:chOff x="0" y="0"/>
            <a:chExt cx="1269909" cy="320706"/>
          </a:xfrm>
        </p:grpSpPr>
        <p:sp>
          <p:nvSpPr>
            <p:cNvPr id="853" name="Rektangel"/>
            <p:cNvSpPr/>
            <p:nvPr/>
          </p:nvSpPr>
          <p:spPr>
            <a:xfrm>
              <a:off x="-1" y="-1"/>
              <a:ext cx="1269911" cy="320708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defRPr b="1">
                  <a:solidFill>
                    <a:schemeClr val="accent1"/>
                  </a:solidFill>
                </a:defRPr>
              </a:pPr>
            </a:p>
          </p:txBody>
        </p:sp>
        <p:sp>
          <p:nvSpPr>
            <p:cNvPr id="854" name="UTC(SP)"/>
            <p:cNvSpPr txBox="1"/>
            <p:nvPr/>
          </p:nvSpPr>
          <p:spPr>
            <a:xfrm>
              <a:off x="6349" y="6350"/>
              <a:ext cx="1257211" cy="3079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25" tIns="46025" rIns="46025" bIns="46025" numCol="1" anchor="t">
              <a:spAutoFit/>
            </a:bodyPr>
            <a:lstStyle>
              <a:lvl1pPr algn="ctr">
                <a:defRPr b="1">
                  <a:solidFill>
                    <a:schemeClr val="accent1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UTC(SP)</a:t>
              </a:r>
            </a:p>
          </p:txBody>
        </p:sp>
      </p:grpSp>
      <p:sp>
        <p:nvSpPr>
          <p:cNvPr id="856" name="Google Shape;298;p48"/>
          <p:cNvSpPr/>
          <p:nvPr/>
        </p:nvSpPr>
        <p:spPr>
          <a:xfrm>
            <a:off x="4935537" y="1471989"/>
            <a:ext cx="1384204" cy="438302"/>
          </a:xfrm>
          <a:prstGeom prst="rect">
            <a:avLst/>
          </a:prstGeom>
          <a:ln w="12700">
            <a:solidFill>
              <a:srgbClr val="FFFFFF"/>
            </a:solidFill>
            <a:miter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857" name="Google Shape;299;p48"/>
          <p:cNvSpPr txBox="1"/>
          <p:nvPr/>
        </p:nvSpPr>
        <p:spPr>
          <a:xfrm>
            <a:off x="5068206" y="1537968"/>
            <a:ext cx="1119004" cy="30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25" tIns="46025" rIns="46025" bIns="46025">
            <a:spAutoFit/>
          </a:bodyPr>
          <a:lstStyle>
            <a:lvl1pPr algn="ctr">
              <a:defRPr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Correction</a:t>
            </a:r>
          </a:p>
        </p:txBody>
      </p:sp>
      <p:sp>
        <p:nvSpPr>
          <p:cNvPr id="858" name="Google Shape;300;p48"/>
          <p:cNvSpPr/>
          <p:nvPr/>
        </p:nvSpPr>
        <p:spPr>
          <a:xfrm>
            <a:off x="5627687" y="1919664"/>
            <a:ext cx="4" cy="571504"/>
          </a:xfrm>
          <a:prstGeom prst="line">
            <a:avLst/>
          </a:prstGeom>
          <a:ln w="12700">
            <a:solidFill>
              <a:srgbClr val="FFFFFF"/>
            </a:solidFill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59" name="Google Shape;301;p48"/>
          <p:cNvSpPr/>
          <p:nvPr/>
        </p:nvSpPr>
        <p:spPr>
          <a:xfrm flipH="1">
            <a:off x="215902" y="1680348"/>
            <a:ext cx="3" cy="1416903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60" name="Google Shape;302;p48"/>
          <p:cNvSpPr/>
          <p:nvPr/>
        </p:nvSpPr>
        <p:spPr>
          <a:xfrm>
            <a:off x="211135" y="3087428"/>
            <a:ext cx="169804" cy="4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61" name="Google Shape;303;p48"/>
          <p:cNvSpPr/>
          <p:nvPr/>
        </p:nvSpPr>
        <p:spPr>
          <a:xfrm>
            <a:off x="211135" y="2376864"/>
            <a:ext cx="169804" cy="4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62" name="Google Shape;304;p48"/>
          <p:cNvSpPr/>
          <p:nvPr/>
        </p:nvSpPr>
        <p:spPr>
          <a:xfrm flipV="1">
            <a:off x="1866898" y="2381929"/>
            <a:ext cx="231302" cy="904"/>
          </a:xfrm>
          <a:prstGeom prst="line">
            <a:avLst/>
          </a:prstGeom>
          <a:ln w="12700">
            <a:solidFill>
              <a:schemeClr val="accent3"/>
            </a:solidFill>
            <a:prstDash val="dot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63" name="Google Shape;305;p48"/>
          <p:cNvSpPr/>
          <p:nvPr/>
        </p:nvSpPr>
        <p:spPr>
          <a:xfrm flipV="1">
            <a:off x="2074859" y="1258372"/>
            <a:ext cx="19504" cy="1778102"/>
          </a:xfrm>
          <a:prstGeom prst="line">
            <a:avLst/>
          </a:prstGeom>
          <a:ln w="12700">
            <a:solidFill>
              <a:schemeClr val="accent3"/>
            </a:solidFill>
            <a:prstDash val="dot"/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64" name="Google Shape;306;p48"/>
          <p:cNvSpPr/>
          <p:nvPr/>
        </p:nvSpPr>
        <p:spPr>
          <a:xfrm flipV="1">
            <a:off x="1866900" y="3031969"/>
            <a:ext cx="208500" cy="4504"/>
          </a:xfrm>
          <a:prstGeom prst="line">
            <a:avLst/>
          </a:prstGeom>
          <a:ln w="12700">
            <a:solidFill>
              <a:schemeClr val="accent3"/>
            </a:solidFill>
            <a:prstDash val="dot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65" name="Google Shape;307;p48"/>
          <p:cNvSpPr/>
          <p:nvPr/>
        </p:nvSpPr>
        <p:spPr>
          <a:xfrm>
            <a:off x="6224587" y="2684540"/>
            <a:ext cx="538204" cy="3"/>
          </a:xfrm>
          <a:prstGeom prst="line">
            <a:avLst/>
          </a:prstGeom>
          <a:ln w="12700">
            <a:solidFill>
              <a:srgbClr val="FFFFFF"/>
            </a:solidFill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66" name="Google Shape;308;p48"/>
          <p:cNvSpPr/>
          <p:nvPr/>
        </p:nvSpPr>
        <p:spPr>
          <a:xfrm>
            <a:off x="7643592" y="1573561"/>
            <a:ext cx="604" cy="941402"/>
          </a:xfrm>
          <a:prstGeom prst="line">
            <a:avLst/>
          </a:prstGeom>
          <a:ln w="12700">
            <a:solidFill>
              <a:srgbClr val="FFFFFF"/>
            </a:solidFill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867" name="Google Shape;309;p48" descr="Google Shape;309;p4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6039" y="764453"/>
            <a:ext cx="1355704" cy="11775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124" y="0"/>
                </a:moveTo>
                <a:cubicBezTo>
                  <a:pt x="1397" y="0"/>
                  <a:pt x="0" y="1608"/>
                  <a:pt x="0" y="3596"/>
                </a:cubicBezTo>
                <a:lnTo>
                  <a:pt x="0" y="17996"/>
                </a:lnTo>
                <a:cubicBezTo>
                  <a:pt x="0" y="19985"/>
                  <a:pt x="1397" y="21600"/>
                  <a:pt x="3124" y="21600"/>
                </a:cubicBezTo>
                <a:lnTo>
                  <a:pt x="18470" y="21600"/>
                </a:lnTo>
                <a:cubicBezTo>
                  <a:pt x="20197" y="21600"/>
                  <a:pt x="21600" y="19985"/>
                  <a:pt x="21600" y="17996"/>
                </a:cubicBezTo>
                <a:lnTo>
                  <a:pt x="21600" y="3596"/>
                </a:lnTo>
                <a:cubicBezTo>
                  <a:pt x="21600" y="1608"/>
                  <a:pt x="20197" y="0"/>
                  <a:pt x="18470" y="0"/>
                </a:cubicBezTo>
                <a:lnTo>
                  <a:pt x="3124" y="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</p:pic>
      <p:sp>
        <p:nvSpPr>
          <p:cNvPr id="868" name="Google Shape;310;p48"/>
          <p:cNvSpPr txBox="1"/>
          <p:nvPr/>
        </p:nvSpPr>
        <p:spPr>
          <a:xfrm>
            <a:off x="6762801" y="2529021"/>
            <a:ext cx="1762202" cy="297151"/>
          </a:xfrm>
          <a:prstGeom prst="rect">
            <a:avLst/>
          </a:prstGeom>
          <a:ln w="12700">
            <a:solidFill>
              <a:srgbClr val="FFFFFF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GNSS/TWSTFT</a:t>
            </a:r>
          </a:p>
        </p:txBody>
      </p:sp>
      <p:sp>
        <p:nvSpPr>
          <p:cNvPr id="869" name="Google Shape;311;p48"/>
          <p:cNvSpPr txBox="1"/>
          <p:nvPr/>
        </p:nvSpPr>
        <p:spPr>
          <a:xfrm>
            <a:off x="2464518" y="2376864"/>
            <a:ext cx="1173903" cy="284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Group-clock</a:t>
            </a:r>
          </a:p>
        </p:txBody>
      </p:sp>
      <p:sp>
        <p:nvSpPr>
          <p:cNvPr id="870" name="Google Shape;312;p48"/>
          <p:cNvSpPr/>
          <p:nvPr/>
        </p:nvSpPr>
        <p:spPr>
          <a:xfrm flipH="1">
            <a:off x="7634899" y="2832223"/>
            <a:ext cx="18003" cy="1219804"/>
          </a:xfrm>
          <a:prstGeom prst="line">
            <a:avLst/>
          </a:prstGeom>
          <a:ln w="12700">
            <a:solidFill>
              <a:srgbClr val="FFFFFF"/>
            </a:solidFill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71" name="Google Shape;313;p48"/>
          <p:cNvSpPr txBox="1"/>
          <p:nvPr/>
        </p:nvSpPr>
        <p:spPr>
          <a:xfrm>
            <a:off x="6924671" y="4070522"/>
            <a:ext cx="2169304" cy="30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25" tIns="46025" rIns="46025" bIns="46025">
            <a:spAutoFit/>
          </a:bodyPr>
          <a:lstStyle>
            <a:lvl1pPr>
              <a:defRPr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UTC(SP) – GPS/TWSTFT</a:t>
            </a:r>
          </a:p>
        </p:txBody>
      </p:sp>
      <p:grpSp>
        <p:nvGrpSpPr>
          <p:cNvPr id="883" name="Google Shape;314;p48"/>
          <p:cNvGrpSpPr/>
          <p:nvPr/>
        </p:nvGrpSpPr>
        <p:grpSpPr>
          <a:xfrm>
            <a:off x="211132" y="2834058"/>
            <a:ext cx="6713533" cy="1391624"/>
            <a:chOff x="-1" y="-2"/>
            <a:chExt cx="6713532" cy="1391622"/>
          </a:xfrm>
        </p:grpSpPr>
        <p:grpSp>
          <p:nvGrpSpPr>
            <p:cNvPr id="881" name="Google Shape;315;p48"/>
            <p:cNvGrpSpPr/>
            <p:nvPr/>
          </p:nvGrpSpPr>
          <p:grpSpPr>
            <a:xfrm>
              <a:off x="-2" y="-3"/>
              <a:ext cx="6713533" cy="1391624"/>
              <a:chOff x="-1" y="-1"/>
              <a:chExt cx="6713532" cy="1391622"/>
            </a:xfrm>
          </p:grpSpPr>
          <p:grpSp>
            <p:nvGrpSpPr>
              <p:cNvPr id="874" name="Google Shape;316;p48"/>
              <p:cNvGrpSpPr/>
              <p:nvPr/>
            </p:nvGrpSpPr>
            <p:grpSpPr>
              <a:xfrm>
                <a:off x="2957510" y="523878"/>
                <a:ext cx="1310108" cy="609610"/>
                <a:chOff x="-1" y="-1"/>
                <a:chExt cx="1310107" cy="609609"/>
              </a:xfrm>
            </p:grpSpPr>
            <p:sp>
              <p:nvSpPr>
                <p:cNvPr id="872" name="Google Shape;317;p48"/>
                <p:cNvSpPr/>
                <p:nvPr/>
              </p:nvSpPr>
              <p:spPr>
                <a:xfrm>
                  <a:off x="-2" y="-2"/>
                  <a:ext cx="1310109" cy="609610"/>
                </a:xfrm>
                <a:prstGeom prst="rect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Lato"/>
                      <a:ea typeface="Lato"/>
                      <a:cs typeface="Lato"/>
                      <a:sym typeface="Lato"/>
                    </a:defRPr>
                  </a:pPr>
                </a:p>
              </p:txBody>
            </p:sp>
            <p:sp>
              <p:nvSpPr>
                <p:cNvPr id="873" name="Google Shape;318;p48"/>
                <p:cNvSpPr txBox="1"/>
                <p:nvPr/>
              </p:nvSpPr>
              <p:spPr>
                <a:xfrm>
                  <a:off x="-2" y="42760"/>
                  <a:ext cx="1310109" cy="5238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6025" tIns="46025" rIns="46025" bIns="46025" numCol="1" anchor="t">
                  <a:spAutoFit/>
                </a:bodyPr>
                <a:lstStyle/>
                <a:p>
                  <a:pPr algn="ctr">
                    <a:defRPr b="1">
                      <a:solidFill>
                        <a:schemeClr val="accent1"/>
                      </a:solidFill>
                      <a:latin typeface="Lato"/>
                      <a:ea typeface="Lato"/>
                      <a:cs typeface="Lato"/>
                      <a:sym typeface="Lato"/>
                    </a:defRPr>
                  </a:pPr>
                  <a:r>
                    <a:t>Time interval</a:t>
                  </a:r>
                  <a:endParaRPr>
                    <a:latin typeface="+mj-lt"/>
                    <a:ea typeface="+mj-ea"/>
                    <a:cs typeface="+mj-cs"/>
                    <a:sym typeface="Arial"/>
                  </a:endParaRPr>
                </a:p>
                <a:p>
                  <a:pPr algn="ctr">
                    <a:defRPr b="1">
                      <a:solidFill>
                        <a:schemeClr val="accent1"/>
                      </a:solidFill>
                      <a:latin typeface="Lato"/>
                      <a:ea typeface="Lato"/>
                      <a:cs typeface="Lato"/>
                      <a:sym typeface="Lato"/>
                    </a:defRPr>
                  </a:pPr>
                  <a:r>
                    <a:t>counter</a:t>
                  </a:r>
                </a:p>
              </p:txBody>
            </p:sp>
          </p:grpSp>
          <p:sp>
            <p:nvSpPr>
              <p:cNvPr id="875" name="Google Shape;319;p48"/>
              <p:cNvSpPr/>
              <p:nvPr/>
            </p:nvSpPr>
            <p:spPr>
              <a:xfrm>
                <a:off x="-2" y="857255"/>
                <a:ext cx="2954404" cy="5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stealth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76" name="Google Shape;320;p48"/>
              <p:cNvSpPr/>
              <p:nvPr/>
            </p:nvSpPr>
            <p:spPr>
              <a:xfrm flipH="1" flipV="1">
                <a:off x="4292457" y="858528"/>
                <a:ext cx="1124104" cy="4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stealth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77" name="Google Shape;321;p48"/>
              <p:cNvSpPr/>
              <p:nvPr/>
            </p:nvSpPr>
            <p:spPr>
              <a:xfrm>
                <a:off x="5416554" y="-2"/>
                <a:ext cx="4" cy="85740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78" name="Google Shape;322;p48"/>
              <p:cNvSpPr/>
              <p:nvPr/>
            </p:nvSpPr>
            <p:spPr>
              <a:xfrm flipH="1">
                <a:off x="3654304" y="1143009"/>
                <a:ext cx="3304" cy="247804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79" name="Google Shape;323;p48"/>
              <p:cNvSpPr/>
              <p:nvPr/>
            </p:nvSpPr>
            <p:spPr>
              <a:xfrm>
                <a:off x="3654427" y="1391617"/>
                <a:ext cx="3059105" cy="5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stealth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80" name="Google Shape;324;p48"/>
              <p:cNvSpPr txBox="1"/>
              <p:nvPr/>
            </p:nvSpPr>
            <p:spPr>
              <a:xfrm>
                <a:off x="4462465" y="1066810"/>
                <a:ext cx="1467904" cy="3079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6025" tIns="46025" rIns="46025" bIns="46025" numCol="1" anchor="t">
                <a:spAutoFit/>
              </a:bodyPr>
              <a:lstStyle>
                <a:lvl1pPr>
                  <a:defRPr b="1">
                    <a:solidFill>
                      <a:schemeClr val="accent1"/>
                    </a:solidFill>
                    <a:latin typeface="Lato"/>
                    <a:ea typeface="Lato"/>
                    <a:cs typeface="Lato"/>
                    <a:sym typeface="Lato"/>
                  </a:defRPr>
                </a:lvl1pPr>
              </a:lstStyle>
              <a:p>
                <a:pPr/>
                <a:r>
                  <a:t>UTC(SP) - Clock</a:t>
                </a:r>
              </a:p>
            </p:txBody>
          </p:sp>
        </p:grpSp>
        <p:sp>
          <p:nvSpPr>
            <p:cNvPr id="882" name="Google Shape;325;p48"/>
            <p:cNvSpPr/>
            <p:nvPr/>
          </p:nvSpPr>
          <p:spPr>
            <a:xfrm flipH="1">
              <a:off x="6353" y="258367"/>
              <a:ext cx="4" cy="602404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884" name="Google Shape;326;p48"/>
          <p:cNvSpPr/>
          <p:nvPr/>
        </p:nvSpPr>
        <p:spPr>
          <a:xfrm>
            <a:off x="7634889" y="4384638"/>
            <a:ext cx="4" cy="200704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85" name="Google Shape;327;p48"/>
          <p:cNvSpPr/>
          <p:nvPr/>
        </p:nvSpPr>
        <p:spPr>
          <a:xfrm flipH="1" flipV="1">
            <a:off x="2878822" y="4580449"/>
            <a:ext cx="4763404" cy="8704"/>
          </a:xfrm>
          <a:prstGeom prst="line">
            <a:avLst/>
          </a:prstGeom>
          <a:ln w="12700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86" name="Google Shape;328;p48"/>
          <p:cNvSpPr txBox="1"/>
          <p:nvPr/>
        </p:nvSpPr>
        <p:spPr>
          <a:xfrm>
            <a:off x="1443697" y="4318301"/>
            <a:ext cx="1392306" cy="52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25" tIns="46025" rIns="46025" bIns="46025">
            <a:spAutoFit/>
          </a:bodyPr>
          <a:lstStyle/>
          <a:p>
            <a:pPr>
              <a:defRPr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UTC(SP) – UTC</a:t>
            </a:r>
            <a:endParaRPr>
              <a:latin typeface="+mj-lt"/>
              <a:ea typeface="+mj-ea"/>
              <a:cs typeface="+mj-cs"/>
              <a:sym typeface="Arial"/>
            </a:endParaRPr>
          </a:p>
          <a:p>
            <a:pPr>
              <a:defRPr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f(KL) – f(TAI)</a:t>
            </a:r>
          </a:p>
        </p:txBody>
      </p:sp>
      <p:sp>
        <p:nvSpPr>
          <p:cNvPr id="887" name="Google Shape;329;p48"/>
          <p:cNvSpPr/>
          <p:nvPr/>
        </p:nvSpPr>
        <p:spPr>
          <a:xfrm>
            <a:off x="1875787" y="1211580"/>
            <a:ext cx="3751586" cy="1169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8636" y="21600"/>
                </a:lnTo>
                <a:lnTo>
                  <a:pt x="8636" y="0"/>
                </a:lnTo>
                <a:lnTo>
                  <a:pt x="21600" y="0"/>
                </a:lnTo>
                <a:lnTo>
                  <a:pt x="21600" y="4691"/>
                </a:lnTo>
              </a:path>
            </a:pathLst>
          </a:custGeom>
          <a:ln w="12700">
            <a:solidFill>
              <a:srgbClr val="FFFFFF"/>
            </a:solidFill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88" name="Rak pilkoppling 2"/>
          <p:cNvSpPr/>
          <p:nvPr/>
        </p:nvSpPr>
        <p:spPr>
          <a:xfrm flipV="1">
            <a:off x="2033301" y="1956931"/>
            <a:ext cx="2892234" cy="2251110"/>
          </a:xfrm>
          <a:prstGeom prst="line">
            <a:avLst/>
          </a:prstGeom>
          <a:ln w="25400">
            <a:solidFill>
              <a:srgbClr val="E83C63"/>
            </a:solidFill>
            <a:tailEnd type="triangle"/>
          </a:ln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8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207;p38"/>
          <p:cNvSpPr txBox="1"/>
          <p:nvPr>
            <p:ph type="title"/>
          </p:nvPr>
        </p:nvSpPr>
        <p:spPr>
          <a:xfrm>
            <a:off x="462644" y="453611"/>
            <a:ext cx="9045204" cy="805062"/>
          </a:xfrm>
          <a:prstGeom prst="rect">
            <a:avLst/>
          </a:prstGeom>
        </p:spPr>
        <p:txBody>
          <a:bodyPr/>
          <a:lstStyle>
            <a:lvl1pPr defTabSz="576072">
              <a:defRPr sz="3700">
                <a:solidFill>
                  <a:schemeClr val="accent1"/>
                </a:solidFill>
              </a:defRPr>
            </a:lvl1pPr>
          </a:lstStyle>
          <a:p>
            <a:pPr/>
            <a:r>
              <a:t>Correction of time signals</a:t>
            </a:r>
          </a:p>
        </p:txBody>
      </p:sp>
      <p:sp>
        <p:nvSpPr>
          <p:cNvPr id="891" name="Google Shape;208;p38"/>
          <p:cNvSpPr txBox="1"/>
          <p:nvPr>
            <p:ph type="body" sz="half" idx="1"/>
          </p:nvPr>
        </p:nvSpPr>
        <p:spPr>
          <a:xfrm>
            <a:off x="404773" y="1199733"/>
            <a:ext cx="4272212" cy="3501685"/>
          </a:xfrm>
          <a:prstGeom prst="rect">
            <a:avLst/>
          </a:prstGeom>
        </p:spPr>
        <p:txBody>
          <a:bodyPr/>
          <a:lstStyle/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AOG (Arbitrary Output Generator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HROG (High Resolution Output Generator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Signal from Master Clock into AOG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Data from all other clocks contributes to correction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UTC(SP) – UTC data from BIPM contributes to algorithm for correction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Stability in numbers, and clock performance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17 clocks in official BIPM list</a:t>
            </a:r>
          </a:p>
        </p:txBody>
      </p:sp>
      <p:grpSp>
        <p:nvGrpSpPr>
          <p:cNvPr id="894" name="Google Shape;209;p38"/>
          <p:cNvGrpSpPr/>
          <p:nvPr/>
        </p:nvGrpSpPr>
        <p:grpSpPr>
          <a:xfrm>
            <a:off x="8450094" y="-9"/>
            <a:ext cx="693906" cy="718507"/>
            <a:chOff x="0" y="0"/>
            <a:chExt cx="693905" cy="718505"/>
          </a:xfrm>
        </p:grpSpPr>
        <p:sp>
          <p:nvSpPr>
            <p:cNvPr id="892" name="Google Shape;210;p38"/>
            <p:cNvSpPr/>
            <p:nvPr/>
          </p:nvSpPr>
          <p:spPr>
            <a:xfrm>
              <a:off x="-1" y="-1"/>
              <a:ext cx="693906" cy="718507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893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9"/>
              <a:ext cx="430888" cy="4568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95" name="inklistrad-film.png" descr="inklistrad-fil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88812" y="1649496"/>
            <a:ext cx="3253848" cy="19906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207;p38"/>
          <p:cNvSpPr txBox="1"/>
          <p:nvPr>
            <p:ph type="title"/>
          </p:nvPr>
        </p:nvSpPr>
        <p:spPr>
          <a:xfrm>
            <a:off x="462644" y="453611"/>
            <a:ext cx="9045204" cy="805062"/>
          </a:xfrm>
          <a:prstGeom prst="rect">
            <a:avLst/>
          </a:prstGeom>
        </p:spPr>
        <p:txBody>
          <a:bodyPr/>
          <a:lstStyle>
            <a:lvl1pPr defTabSz="576072">
              <a:defRPr sz="3700">
                <a:solidFill>
                  <a:schemeClr val="accent1"/>
                </a:solidFill>
              </a:defRPr>
            </a:lvl1pPr>
          </a:lstStyle>
          <a:p>
            <a:pPr/>
            <a:r>
              <a:t>Nordic UTC(k) realizations</a:t>
            </a:r>
          </a:p>
        </p:txBody>
      </p:sp>
      <p:sp>
        <p:nvSpPr>
          <p:cNvPr id="898" name="Google Shape;208;p38"/>
          <p:cNvSpPr txBox="1"/>
          <p:nvPr>
            <p:ph type="body" sz="quarter" idx="1"/>
          </p:nvPr>
        </p:nvSpPr>
        <p:spPr>
          <a:xfrm>
            <a:off x="496365" y="3575329"/>
            <a:ext cx="2857238" cy="1156620"/>
          </a:xfrm>
          <a:prstGeom prst="rect">
            <a:avLst/>
          </a:prstGeom>
        </p:spPr>
        <p:txBody>
          <a:bodyPr/>
          <a:lstStyle/>
          <a:p>
            <a:pPr marL="205737" indent="-171450" defTabSz="411479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JV:            3 Cs, 1 HM</a:t>
            </a:r>
          </a:p>
          <a:p>
            <a:pPr marL="205737" indent="-171450" defTabSz="411479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FMTC: 	2 Cs</a:t>
            </a:r>
          </a:p>
          <a:p>
            <a:pPr marL="205737" indent="-171450" defTabSz="411479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MIKES:	4 HM</a:t>
            </a:r>
          </a:p>
          <a:p>
            <a:pPr marL="205737" indent="-171450" defTabSz="411479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RISE: 	10 Cs, 6 HM</a:t>
            </a:r>
          </a:p>
        </p:txBody>
      </p:sp>
      <p:grpSp>
        <p:nvGrpSpPr>
          <p:cNvPr id="901" name="Google Shape;209;p38"/>
          <p:cNvGrpSpPr/>
          <p:nvPr/>
        </p:nvGrpSpPr>
        <p:grpSpPr>
          <a:xfrm>
            <a:off x="8450094" y="-9"/>
            <a:ext cx="693906" cy="718507"/>
            <a:chOff x="0" y="0"/>
            <a:chExt cx="693905" cy="718505"/>
          </a:xfrm>
        </p:grpSpPr>
        <p:sp>
          <p:nvSpPr>
            <p:cNvPr id="899" name="Google Shape;210;p38"/>
            <p:cNvSpPr/>
            <p:nvPr/>
          </p:nvSpPr>
          <p:spPr>
            <a:xfrm>
              <a:off x="-1" y="-1"/>
              <a:ext cx="693906" cy="718507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900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9"/>
              <a:ext cx="430888" cy="4568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02" name="Bildobjekt 2" descr="Bildobjekt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42806" y="1132217"/>
            <a:ext cx="6327598" cy="38032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334;p49"/>
          <p:cNvSpPr txBox="1"/>
          <p:nvPr>
            <p:ph type="title"/>
          </p:nvPr>
        </p:nvSpPr>
        <p:spPr>
          <a:xfrm>
            <a:off x="167349" y="135148"/>
            <a:ext cx="4876502" cy="1697104"/>
          </a:xfrm>
          <a:prstGeom prst="rect">
            <a:avLst/>
          </a:prstGeom>
        </p:spPr>
        <p:txBody>
          <a:bodyPr/>
          <a:lstStyle/>
          <a:p>
            <a:pPr defTabSz="850391">
              <a:defRPr>
                <a:solidFill>
                  <a:schemeClr val="accent1"/>
                </a:solidFill>
              </a:defRPr>
            </a:pPr>
            <a:r>
              <a:t>Netnod Time </a:t>
            </a:r>
          </a:p>
          <a:p>
            <a:pPr defTabSz="850391">
              <a:defRPr>
                <a:solidFill>
                  <a:schemeClr val="accent1"/>
                </a:solidFill>
              </a:defRPr>
            </a:pPr>
            <a:r>
              <a:t>and Frequency Distribution</a:t>
            </a:r>
          </a:p>
        </p:txBody>
      </p:sp>
      <p:pic>
        <p:nvPicPr>
          <p:cNvPr id="557" name="Google Shape;335;p49" descr="Google Shape;335;p49"/>
          <p:cNvPicPr>
            <a:picLocks noChangeAspect="1"/>
          </p:cNvPicPr>
          <p:nvPr/>
        </p:nvPicPr>
        <p:blipFill>
          <a:blip r:embed="rId2">
            <a:extLst/>
          </a:blip>
          <a:srcRect l="0" t="0" r="0" b="6"/>
          <a:stretch>
            <a:fillRect/>
          </a:stretch>
        </p:blipFill>
        <p:spPr>
          <a:xfrm>
            <a:off x="3521647" y="2191560"/>
            <a:ext cx="2033400" cy="1409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96" y="0"/>
                </a:moveTo>
                <a:cubicBezTo>
                  <a:pt x="1118" y="0"/>
                  <a:pt x="0" y="1613"/>
                  <a:pt x="0" y="3601"/>
                </a:cubicBezTo>
                <a:lnTo>
                  <a:pt x="0" y="17999"/>
                </a:lnTo>
                <a:cubicBezTo>
                  <a:pt x="0" y="19987"/>
                  <a:pt x="1118" y="21600"/>
                  <a:pt x="2496" y="21600"/>
                </a:cubicBezTo>
                <a:lnTo>
                  <a:pt x="19100" y="21600"/>
                </a:lnTo>
                <a:cubicBezTo>
                  <a:pt x="20478" y="21600"/>
                  <a:pt x="21600" y="19987"/>
                  <a:pt x="21600" y="17999"/>
                </a:cubicBezTo>
                <a:lnTo>
                  <a:pt x="21600" y="3601"/>
                </a:lnTo>
                <a:cubicBezTo>
                  <a:pt x="21600" y="1613"/>
                  <a:pt x="20478" y="0"/>
                  <a:pt x="19100" y="0"/>
                </a:cubicBezTo>
                <a:lnTo>
                  <a:pt x="2496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558" name="Google Shape;336;p49" descr="Google Shape;336;p49"/>
          <p:cNvPicPr>
            <a:picLocks noChangeAspect="1"/>
          </p:cNvPicPr>
          <p:nvPr/>
        </p:nvPicPr>
        <p:blipFill>
          <a:blip r:embed="rId3">
            <a:extLst/>
          </a:blip>
          <a:srcRect l="0" t="0" r="0" b="3"/>
          <a:stretch>
            <a:fillRect/>
          </a:stretch>
        </p:blipFill>
        <p:spPr>
          <a:xfrm>
            <a:off x="184200" y="2047685"/>
            <a:ext cx="2471700" cy="16970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73" y="0"/>
                </a:moveTo>
                <a:cubicBezTo>
                  <a:pt x="1108" y="0"/>
                  <a:pt x="0" y="1613"/>
                  <a:pt x="0" y="3602"/>
                </a:cubicBezTo>
                <a:lnTo>
                  <a:pt x="0" y="17998"/>
                </a:lnTo>
                <a:cubicBezTo>
                  <a:pt x="0" y="19987"/>
                  <a:pt x="1108" y="21600"/>
                  <a:pt x="2473" y="21600"/>
                </a:cubicBezTo>
                <a:lnTo>
                  <a:pt x="19127" y="21600"/>
                </a:lnTo>
                <a:cubicBezTo>
                  <a:pt x="20492" y="21600"/>
                  <a:pt x="21600" y="19987"/>
                  <a:pt x="21600" y="17998"/>
                </a:cubicBezTo>
                <a:lnTo>
                  <a:pt x="21600" y="3602"/>
                </a:lnTo>
                <a:cubicBezTo>
                  <a:pt x="21600" y="1613"/>
                  <a:pt x="20492" y="0"/>
                  <a:pt x="19127" y="0"/>
                </a:cubicBezTo>
                <a:lnTo>
                  <a:pt x="2473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559" name="Google Shape;337;p49" descr="Google Shape;337;p49"/>
          <p:cNvPicPr>
            <a:picLocks noChangeAspect="1"/>
          </p:cNvPicPr>
          <p:nvPr/>
        </p:nvPicPr>
        <p:blipFill>
          <a:blip r:embed="rId4">
            <a:extLst/>
          </a:blip>
          <a:srcRect l="0" t="0" r="6" b="11"/>
          <a:stretch>
            <a:fillRect/>
          </a:stretch>
        </p:blipFill>
        <p:spPr>
          <a:xfrm>
            <a:off x="4658628" y="264005"/>
            <a:ext cx="1254522" cy="1018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25" y="0"/>
                </a:moveTo>
                <a:cubicBezTo>
                  <a:pt x="1310" y="0"/>
                  <a:pt x="0" y="1614"/>
                  <a:pt x="0" y="3603"/>
                </a:cubicBezTo>
                <a:lnTo>
                  <a:pt x="0" y="18006"/>
                </a:lnTo>
                <a:cubicBezTo>
                  <a:pt x="0" y="19994"/>
                  <a:pt x="1310" y="21600"/>
                  <a:pt x="2925" y="21600"/>
                </a:cubicBezTo>
                <a:lnTo>
                  <a:pt x="18675" y="21600"/>
                </a:lnTo>
                <a:cubicBezTo>
                  <a:pt x="20290" y="21600"/>
                  <a:pt x="21600" y="19994"/>
                  <a:pt x="21600" y="18006"/>
                </a:cubicBezTo>
                <a:lnTo>
                  <a:pt x="21600" y="3603"/>
                </a:lnTo>
                <a:cubicBezTo>
                  <a:pt x="21600" y="1614"/>
                  <a:pt x="20290" y="0"/>
                  <a:pt x="18675" y="0"/>
                </a:cubicBezTo>
                <a:lnTo>
                  <a:pt x="2925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560" name="Google Shape;338;p49" descr="Google Shape;338;p49"/>
          <p:cNvPicPr>
            <a:picLocks noChangeAspect="1"/>
          </p:cNvPicPr>
          <p:nvPr/>
        </p:nvPicPr>
        <p:blipFill>
          <a:blip r:embed="rId5">
            <a:extLst/>
          </a:blip>
          <a:srcRect l="0" t="0" r="17" b="0"/>
          <a:stretch>
            <a:fillRect/>
          </a:stretch>
        </p:blipFill>
        <p:spPr>
          <a:xfrm>
            <a:off x="6868424" y="150868"/>
            <a:ext cx="1078310" cy="5310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" y="0"/>
                </a:moveTo>
                <a:cubicBezTo>
                  <a:pt x="794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794" y="21600"/>
                  <a:pt x="1773" y="21600"/>
                </a:cubicBezTo>
                <a:lnTo>
                  <a:pt x="19827" y="21600"/>
                </a:lnTo>
                <a:cubicBezTo>
                  <a:pt x="20806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0806" y="0"/>
                  <a:pt x="19827" y="0"/>
                </a:cubicBezTo>
                <a:lnTo>
                  <a:pt x="1773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561" name="Google Shape;339;p49" descr="Google Shape;339;p49"/>
          <p:cNvPicPr>
            <a:picLocks noChangeAspect="1"/>
          </p:cNvPicPr>
          <p:nvPr/>
        </p:nvPicPr>
        <p:blipFill>
          <a:blip r:embed="rId6">
            <a:extLst/>
          </a:blip>
          <a:srcRect l="0" t="0" r="17" b="0"/>
          <a:stretch>
            <a:fillRect/>
          </a:stretch>
        </p:blipFill>
        <p:spPr>
          <a:xfrm>
            <a:off x="6868424" y="769354"/>
            <a:ext cx="1078310" cy="719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01" y="0"/>
                </a:moveTo>
                <a:cubicBezTo>
                  <a:pt x="1075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1075" y="21600"/>
                  <a:pt x="2401" y="21600"/>
                </a:cubicBezTo>
                <a:lnTo>
                  <a:pt x="19199" y="21600"/>
                </a:lnTo>
                <a:cubicBezTo>
                  <a:pt x="20525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0525" y="0"/>
                  <a:pt x="19199" y="0"/>
                </a:cubicBezTo>
                <a:lnTo>
                  <a:pt x="2401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562" name="Google Shape;340;p49" descr="Google Shape;340;p49"/>
          <p:cNvPicPr>
            <a:picLocks noChangeAspect="1"/>
          </p:cNvPicPr>
          <p:nvPr/>
        </p:nvPicPr>
        <p:blipFill>
          <a:blip r:embed="rId7">
            <a:extLst/>
          </a:blip>
          <a:srcRect l="0" t="0" r="17" b="23"/>
          <a:stretch>
            <a:fillRect/>
          </a:stretch>
        </p:blipFill>
        <p:spPr>
          <a:xfrm>
            <a:off x="6868424" y="1584932"/>
            <a:ext cx="1078310" cy="7465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96" y="0"/>
                </a:moveTo>
                <a:cubicBezTo>
                  <a:pt x="1119" y="0"/>
                  <a:pt x="0" y="1617"/>
                  <a:pt x="0" y="3606"/>
                </a:cubicBezTo>
                <a:lnTo>
                  <a:pt x="0" y="18006"/>
                </a:lnTo>
                <a:cubicBezTo>
                  <a:pt x="0" y="19994"/>
                  <a:pt x="1119" y="21600"/>
                  <a:pt x="2496" y="21600"/>
                </a:cubicBezTo>
                <a:lnTo>
                  <a:pt x="19112" y="21600"/>
                </a:lnTo>
                <a:cubicBezTo>
                  <a:pt x="20488" y="21600"/>
                  <a:pt x="21600" y="19994"/>
                  <a:pt x="21600" y="18006"/>
                </a:cubicBezTo>
                <a:lnTo>
                  <a:pt x="21600" y="3606"/>
                </a:lnTo>
                <a:cubicBezTo>
                  <a:pt x="21600" y="1617"/>
                  <a:pt x="20488" y="0"/>
                  <a:pt x="19112" y="0"/>
                </a:cubicBezTo>
                <a:lnTo>
                  <a:pt x="2496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563" name="Google Shape;341;p49" descr="Google Shape;341;p49"/>
          <p:cNvPicPr>
            <a:picLocks noChangeAspect="1"/>
          </p:cNvPicPr>
          <p:nvPr/>
        </p:nvPicPr>
        <p:blipFill>
          <a:blip r:embed="rId8">
            <a:extLst/>
          </a:blip>
          <a:srcRect l="0" t="0" r="17" b="0"/>
          <a:stretch>
            <a:fillRect/>
          </a:stretch>
        </p:blipFill>
        <p:spPr>
          <a:xfrm>
            <a:off x="6868424" y="2461566"/>
            <a:ext cx="1078310" cy="497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62" y="0"/>
                </a:moveTo>
                <a:cubicBezTo>
                  <a:pt x="745" y="0"/>
                  <a:pt x="0" y="1618"/>
                  <a:pt x="0" y="3603"/>
                </a:cubicBezTo>
                <a:lnTo>
                  <a:pt x="0" y="17997"/>
                </a:lnTo>
                <a:cubicBezTo>
                  <a:pt x="0" y="19982"/>
                  <a:pt x="745" y="21600"/>
                  <a:pt x="1662" y="21600"/>
                </a:cubicBezTo>
                <a:lnTo>
                  <a:pt x="19946" y="21600"/>
                </a:lnTo>
                <a:cubicBezTo>
                  <a:pt x="20863" y="21600"/>
                  <a:pt x="21600" y="19982"/>
                  <a:pt x="21600" y="17997"/>
                </a:cubicBezTo>
                <a:lnTo>
                  <a:pt x="21600" y="3603"/>
                </a:lnTo>
                <a:cubicBezTo>
                  <a:pt x="21600" y="1618"/>
                  <a:pt x="20863" y="0"/>
                  <a:pt x="19946" y="0"/>
                </a:cubicBezTo>
                <a:lnTo>
                  <a:pt x="1662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564" name="Google Shape;342;p49" descr="Google Shape;342;p49"/>
          <p:cNvPicPr>
            <a:picLocks noChangeAspect="1"/>
          </p:cNvPicPr>
          <p:nvPr/>
        </p:nvPicPr>
        <p:blipFill>
          <a:blip r:embed="rId9">
            <a:extLst/>
          </a:blip>
          <a:srcRect l="0" t="0" r="17" b="0"/>
          <a:stretch>
            <a:fillRect/>
          </a:stretch>
        </p:blipFill>
        <p:spPr>
          <a:xfrm>
            <a:off x="6868424" y="3088668"/>
            <a:ext cx="1078310" cy="6309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7" y="0"/>
                </a:moveTo>
                <a:cubicBezTo>
                  <a:pt x="943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943" y="21600"/>
                  <a:pt x="2107" y="21600"/>
                </a:cubicBezTo>
                <a:lnTo>
                  <a:pt x="19501" y="21600"/>
                </a:lnTo>
                <a:cubicBezTo>
                  <a:pt x="20665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0665" y="0"/>
                  <a:pt x="19501" y="0"/>
                </a:cubicBezTo>
                <a:lnTo>
                  <a:pt x="2107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565" name="Google Shape;343;p49" descr="Google Shape;343;p49"/>
          <p:cNvPicPr>
            <a:picLocks noChangeAspect="1"/>
          </p:cNvPicPr>
          <p:nvPr/>
        </p:nvPicPr>
        <p:blipFill>
          <a:blip r:embed="rId10">
            <a:extLst/>
          </a:blip>
          <a:srcRect l="0" t="0" r="17" b="26"/>
          <a:stretch>
            <a:fillRect/>
          </a:stretch>
        </p:blipFill>
        <p:spPr>
          <a:xfrm>
            <a:off x="6868427" y="3849661"/>
            <a:ext cx="1078310" cy="538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97" y="0"/>
                </a:moveTo>
                <a:cubicBezTo>
                  <a:pt x="803" y="0"/>
                  <a:pt x="0" y="1606"/>
                  <a:pt x="0" y="3595"/>
                </a:cubicBezTo>
                <a:lnTo>
                  <a:pt x="0" y="18005"/>
                </a:lnTo>
                <a:cubicBezTo>
                  <a:pt x="0" y="19994"/>
                  <a:pt x="803" y="21600"/>
                  <a:pt x="1797" y="21600"/>
                </a:cubicBezTo>
                <a:lnTo>
                  <a:pt x="19803" y="21600"/>
                </a:lnTo>
                <a:cubicBezTo>
                  <a:pt x="20797" y="21600"/>
                  <a:pt x="21600" y="19994"/>
                  <a:pt x="21600" y="18005"/>
                </a:cubicBezTo>
                <a:lnTo>
                  <a:pt x="21600" y="3595"/>
                </a:lnTo>
                <a:cubicBezTo>
                  <a:pt x="21600" y="1606"/>
                  <a:pt x="20797" y="0"/>
                  <a:pt x="19803" y="0"/>
                </a:cubicBezTo>
                <a:lnTo>
                  <a:pt x="1797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sp>
        <p:nvSpPr>
          <p:cNvPr id="566" name="Google Shape;344;p49"/>
          <p:cNvSpPr txBox="1"/>
          <p:nvPr/>
        </p:nvSpPr>
        <p:spPr>
          <a:xfrm>
            <a:off x="7918098" y="312395"/>
            <a:ext cx="1254604" cy="34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/>
          <a:p>
            <a: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Autonomy/</a:t>
            </a:r>
          </a:p>
          <a:p>
            <a: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positioning</a:t>
            </a:r>
          </a:p>
        </p:txBody>
      </p:sp>
      <p:sp>
        <p:nvSpPr>
          <p:cNvPr id="567" name="Google Shape;345;p49"/>
          <p:cNvSpPr txBox="1"/>
          <p:nvPr/>
        </p:nvSpPr>
        <p:spPr>
          <a:xfrm>
            <a:off x="7946900" y="1074625"/>
            <a:ext cx="1197004" cy="208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Aviation</a:t>
            </a:r>
          </a:p>
        </p:txBody>
      </p:sp>
      <p:sp>
        <p:nvSpPr>
          <p:cNvPr id="568" name="Google Shape;346;p49"/>
          <p:cNvSpPr txBox="1"/>
          <p:nvPr/>
        </p:nvSpPr>
        <p:spPr>
          <a:xfrm>
            <a:off x="7946900" y="1870998"/>
            <a:ext cx="1197004" cy="208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Defense</a:t>
            </a:r>
          </a:p>
        </p:txBody>
      </p:sp>
      <p:sp>
        <p:nvSpPr>
          <p:cNvPr id="569" name="Google Shape;347;p49"/>
          <p:cNvSpPr txBox="1"/>
          <p:nvPr/>
        </p:nvSpPr>
        <p:spPr>
          <a:xfrm>
            <a:off x="7946900" y="2606213"/>
            <a:ext cx="1197004" cy="208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Economy</a:t>
            </a:r>
          </a:p>
        </p:txBody>
      </p:sp>
      <p:sp>
        <p:nvSpPr>
          <p:cNvPr id="570" name="Google Shape;348;p49"/>
          <p:cNvSpPr txBox="1"/>
          <p:nvPr/>
        </p:nvSpPr>
        <p:spPr>
          <a:xfrm>
            <a:off x="7946900" y="3255074"/>
            <a:ext cx="1197005" cy="34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/>
          <a:p>
            <a: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EU-projects </a:t>
            </a:r>
          </a:p>
          <a:p>
            <a: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Research</a:t>
            </a:r>
          </a:p>
        </p:txBody>
      </p:sp>
      <p:sp>
        <p:nvSpPr>
          <p:cNvPr id="571" name="Google Shape;349;p49"/>
          <p:cNvSpPr txBox="1"/>
          <p:nvPr/>
        </p:nvSpPr>
        <p:spPr>
          <a:xfrm>
            <a:off x="7969773" y="4042223"/>
            <a:ext cx="1197005" cy="208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HPC/Storage </a:t>
            </a:r>
          </a:p>
        </p:txBody>
      </p:sp>
      <p:pic>
        <p:nvPicPr>
          <p:cNvPr id="572" name="Google Shape;350;p49" descr="Google Shape;350;p49"/>
          <p:cNvPicPr>
            <a:picLocks noChangeAspect="1"/>
          </p:cNvPicPr>
          <p:nvPr/>
        </p:nvPicPr>
        <p:blipFill>
          <a:blip r:embed="rId11">
            <a:extLst/>
          </a:blip>
          <a:srcRect l="0" t="0" r="6" b="0"/>
          <a:stretch>
            <a:fillRect/>
          </a:stretch>
        </p:blipFill>
        <p:spPr>
          <a:xfrm>
            <a:off x="6868434" y="4518821"/>
            <a:ext cx="1139032" cy="5892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9" y="0"/>
                </a:moveTo>
                <a:cubicBezTo>
                  <a:pt x="830" y="0"/>
                  <a:pt x="0" y="1605"/>
                  <a:pt x="0" y="3593"/>
                </a:cubicBezTo>
                <a:lnTo>
                  <a:pt x="0" y="17993"/>
                </a:lnTo>
                <a:cubicBezTo>
                  <a:pt x="0" y="19977"/>
                  <a:pt x="830" y="21600"/>
                  <a:pt x="1859" y="21600"/>
                </a:cubicBezTo>
                <a:lnTo>
                  <a:pt x="19741" y="21600"/>
                </a:lnTo>
                <a:cubicBezTo>
                  <a:pt x="20770" y="21600"/>
                  <a:pt x="21600" y="19977"/>
                  <a:pt x="21600" y="17993"/>
                </a:cubicBezTo>
                <a:lnTo>
                  <a:pt x="21600" y="3593"/>
                </a:lnTo>
                <a:cubicBezTo>
                  <a:pt x="21600" y="1605"/>
                  <a:pt x="20770" y="0"/>
                  <a:pt x="19741" y="0"/>
                </a:cubicBezTo>
                <a:lnTo>
                  <a:pt x="1859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sp>
        <p:nvSpPr>
          <p:cNvPr id="573" name="Google Shape;351;p49"/>
          <p:cNvSpPr txBox="1"/>
          <p:nvPr/>
        </p:nvSpPr>
        <p:spPr>
          <a:xfrm>
            <a:off x="7969784" y="4709414"/>
            <a:ext cx="1148104" cy="208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Research</a:t>
            </a:r>
          </a:p>
        </p:txBody>
      </p:sp>
      <p:pic>
        <p:nvPicPr>
          <p:cNvPr id="574" name="Google Shape;352;p49" descr="Google Shape;352;p49"/>
          <p:cNvPicPr>
            <a:picLocks noChangeAspect="1"/>
          </p:cNvPicPr>
          <p:nvPr/>
        </p:nvPicPr>
        <p:blipFill>
          <a:blip r:embed="rId12">
            <a:extLst/>
          </a:blip>
          <a:srcRect l="0" t="0" r="6" b="9"/>
          <a:stretch>
            <a:fillRect/>
          </a:stretch>
        </p:blipFill>
        <p:spPr>
          <a:xfrm>
            <a:off x="4658626" y="3960248"/>
            <a:ext cx="1254522" cy="887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549" y="0"/>
                </a:moveTo>
                <a:cubicBezTo>
                  <a:pt x="1143" y="0"/>
                  <a:pt x="0" y="1616"/>
                  <a:pt x="0" y="3605"/>
                </a:cubicBezTo>
                <a:lnTo>
                  <a:pt x="0" y="18005"/>
                </a:lnTo>
                <a:cubicBezTo>
                  <a:pt x="0" y="19993"/>
                  <a:pt x="1143" y="21600"/>
                  <a:pt x="2549" y="21600"/>
                </a:cubicBezTo>
                <a:lnTo>
                  <a:pt x="19058" y="21600"/>
                </a:lnTo>
                <a:cubicBezTo>
                  <a:pt x="20464" y="21600"/>
                  <a:pt x="21600" y="19993"/>
                  <a:pt x="21600" y="18005"/>
                </a:cubicBezTo>
                <a:lnTo>
                  <a:pt x="21600" y="3605"/>
                </a:lnTo>
                <a:cubicBezTo>
                  <a:pt x="21600" y="1616"/>
                  <a:pt x="20464" y="0"/>
                  <a:pt x="19058" y="0"/>
                </a:cubicBezTo>
                <a:lnTo>
                  <a:pt x="2549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575" name="Google Shape;353;p49" descr="Google Shape;353;p49"/>
          <p:cNvPicPr>
            <a:picLocks noChangeAspect="1"/>
          </p:cNvPicPr>
          <p:nvPr/>
        </p:nvPicPr>
        <p:blipFill>
          <a:blip r:embed="rId13">
            <a:extLst/>
          </a:blip>
          <a:srcRect l="0" t="0" r="7" b="9"/>
          <a:stretch>
            <a:fillRect/>
          </a:stretch>
        </p:blipFill>
        <p:spPr>
          <a:xfrm>
            <a:off x="2857000" y="3987500"/>
            <a:ext cx="1577579" cy="887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27" y="0"/>
                </a:moveTo>
                <a:cubicBezTo>
                  <a:pt x="909" y="0"/>
                  <a:pt x="0" y="1616"/>
                  <a:pt x="0" y="3605"/>
                </a:cubicBezTo>
                <a:lnTo>
                  <a:pt x="0" y="18005"/>
                </a:lnTo>
                <a:cubicBezTo>
                  <a:pt x="0" y="19993"/>
                  <a:pt x="909" y="21600"/>
                  <a:pt x="2027" y="21600"/>
                </a:cubicBezTo>
                <a:lnTo>
                  <a:pt x="19579" y="21600"/>
                </a:lnTo>
                <a:cubicBezTo>
                  <a:pt x="20697" y="21600"/>
                  <a:pt x="21600" y="19993"/>
                  <a:pt x="21600" y="18005"/>
                </a:cubicBezTo>
                <a:lnTo>
                  <a:pt x="21600" y="3605"/>
                </a:lnTo>
                <a:cubicBezTo>
                  <a:pt x="21600" y="1616"/>
                  <a:pt x="20697" y="0"/>
                  <a:pt x="19579" y="0"/>
                </a:cubicBezTo>
                <a:lnTo>
                  <a:pt x="2027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sp>
        <p:nvSpPr>
          <p:cNvPr id="576" name="Google Shape;354;p49"/>
          <p:cNvSpPr/>
          <p:nvPr/>
        </p:nvSpPr>
        <p:spPr>
          <a:xfrm flipV="1">
            <a:off x="5018635" y="419158"/>
            <a:ext cx="1849804" cy="1772401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77" name="Google Shape;355;p49"/>
          <p:cNvSpPr/>
          <p:nvPr/>
        </p:nvSpPr>
        <p:spPr>
          <a:xfrm flipV="1">
            <a:off x="4789880" y="1291912"/>
            <a:ext cx="313389" cy="890127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78" name="Google Shape;356;p49"/>
          <p:cNvSpPr txBox="1"/>
          <p:nvPr/>
        </p:nvSpPr>
        <p:spPr>
          <a:xfrm>
            <a:off x="3018576" y="4891594"/>
            <a:ext cx="1254604" cy="191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 b="1" sz="900">
                <a:solidFill>
                  <a:srgbClr val="FFFFFF"/>
                </a:solidFill>
              </a:defRPr>
            </a:lvl1pPr>
          </a:lstStyle>
          <a:p>
            <a:pPr/>
            <a:r>
              <a:t>Authorities</a:t>
            </a:r>
          </a:p>
        </p:txBody>
      </p:sp>
      <p:sp>
        <p:nvSpPr>
          <p:cNvPr id="579" name="Google Shape;357;p49"/>
          <p:cNvSpPr txBox="1"/>
          <p:nvPr/>
        </p:nvSpPr>
        <p:spPr>
          <a:xfrm>
            <a:off x="4658626" y="4878973"/>
            <a:ext cx="1254604" cy="191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 b="1" sz="900">
                <a:solidFill>
                  <a:srgbClr val="FFFFFF"/>
                </a:solidFill>
              </a:defRPr>
            </a:lvl1pPr>
          </a:lstStyle>
          <a:p>
            <a:pPr/>
            <a:r>
              <a:t>The energy sector</a:t>
            </a:r>
          </a:p>
        </p:txBody>
      </p:sp>
      <p:sp>
        <p:nvSpPr>
          <p:cNvPr id="580" name="Google Shape;358;p49"/>
          <p:cNvSpPr/>
          <p:nvPr/>
        </p:nvSpPr>
        <p:spPr>
          <a:xfrm>
            <a:off x="5026726" y="3624548"/>
            <a:ext cx="259201" cy="335704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81" name="Google Shape;359;p49"/>
          <p:cNvSpPr/>
          <p:nvPr/>
        </p:nvSpPr>
        <p:spPr>
          <a:xfrm flipV="1">
            <a:off x="5359124" y="1128905"/>
            <a:ext cx="1509304" cy="1062603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82" name="Google Shape;360;p49"/>
          <p:cNvSpPr/>
          <p:nvPr/>
        </p:nvSpPr>
        <p:spPr>
          <a:xfrm flipV="1">
            <a:off x="5544823" y="1958282"/>
            <a:ext cx="1323604" cy="563404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83" name="Google Shape;361;p49"/>
          <p:cNvSpPr/>
          <p:nvPr/>
        </p:nvSpPr>
        <p:spPr>
          <a:xfrm flipV="1">
            <a:off x="5557423" y="2710116"/>
            <a:ext cx="1311004" cy="30902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84" name="Google Shape;362;p49"/>
          <p:cNvSpPr/>
          <p:nvPr/>
        </p:nvSpPr>
        <p:spPr>
          <a:xfrm>
            <a:off x="5564759" y="3077920"/>
            <a:ext cx="1294143" cy="229125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85" name="Google Shape;363;p49"/>
          <p:cNvSpPr/>
          <p:nvPr/>
        </p:nvSpPr>
        <p:spPr>
          <a:xfrm>
            <a:off x="5563727" y="3123512"/>
            <a:ext cx="1304704" cy="995704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86" name="Google Shape;364;p49"/>
          <p:cNvSpPr/>
          <p:nvPr/>
        </p:nvSpPr>
        <p:spPr>
          <a:xfrm>
            <a:off x="5563734" y="3368323"/>
            <a:ext cx="1304704" cy="1445104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87" name="Google Shape;365;p49"/>
          <p:cNvSpPr/>
          <p:nvPr/>
        </p:nvSpPr>
        <p:spPr>
          <a:xfrm flipH="1">
            <a:off x="3645849" y="3613098"/>
            <a:ext cx="360904" cy="374405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88" name="Google Shape;366;p49"/>
          <p:cNvSpPr/>
          <p:nvPr/>
        </p:nvSpPr>
        <p:spPr>
          <a:xfrm>
            <a:off x="2665459" y="2896205"/>
            <a:ext cx="846663" cy="7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207;p38"/>
          <p:cNvSpPr txBox="1"/>
          <p:nvPr>
            <p:ph type="title"/>
          </p:nvPr>
        </p:nvSpPr>
        <p:spPr>
          <a:xfrm>
            <a:off x="137130" y="473339"/>
            <a:ext cx="9045203" cy="2160138"/>
          </a:xfrm>
          <a:prstGeom prst="rect">
            <a:avLst/>
          </a:prstGeom>
        </p:spPr>
        <p:txBody>
          <a:bodyPr/>
          <a:lstStyle>
            <a:lvl1pPr defTabSz="576072">
              <a:defRPr sz="3900">
                <a:solidFill>
                  <a:schemeClr val="accent1"/>
                </a:solidFill>
              </a:defRPr>
            </a:lvl1pPr>
          </a:lstStyle>
          <a:p>
            <a:pPr/>
            <a:r>
              <a:t>Time dissemination protocols</a:t>
            </a:r>
          </a:p>
        </p:txBody>
      </p:sp>
      <p:sp>
        <p:nvSpPr>
          <p:cNvPr id="905" name="Google Shape;208;p38"/>
          <p:cNvSpPr txBox="1"/>
          <p:nvPr>
            <p:ph type="body" sz="half" idx="1"/>
          </p:nvPr>
        </p:nvSpPr>
        <p:spPr>
          <a:xfrm>
            <a:off x="496367" y="1910887"/>
            <a:ext cx="3820663" cy="2622278"/>
          </a:xfrm>
          <a:prstGeom prst="rect">
            <a:avLst/>
          </a:prstGeom>
        </p:spPr>
        <p:txBody>
          <a:bodyPr/>
          <a:lstStyle/>
          <a:p>
            <a:pPr marL="306324" indent="-255270" defTabSz="612648">
              <a:buClr>
                <a:schemeClr val="accent3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pPr>
            <a:r>
              <a:t>Network Time Protocol (NTP)</a:t>
            </a:r>
          </a:p>
          <a:p>
            <a:pPr marL="306324" indent="-255270" defTabSz="612648">
              <a:buClr>
                <a:schemeClr val="accent3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pPr>
            <a:r>
              <a:t>First implementation 1984</a:t>
            </a:r>
          </a:p>
          <a:p>
            <a:pPr marL="306324" indent="-255270" defTabSz="612648">
              <a:buClr>
                <a:schemeClr val="accent3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pPr>
            <a:r>
              <a:t>Updated since, but same principles</a:t>
            </a:r>
          </a:p>
          <a:p>
            <a:pPr marL="306324" indent="-255270" defTabSz="612648">
              <a:buClr>
                <a:schemeClr val="accent3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pPr>
            <a:r>
              <a:t>Useful in any network, reduced accuracy after routing.</a:t>
            </a:r>
          </a:p>
          <a:p>
            <a:pPr marL="306324" indent="-255270" defTabSz="612648">
              <a:buClr>
                <a:schemeClr val="accent3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pPr>
            <a:r>
              <a:t>Available for free on Internet</a:t>
            </a:r>
          </a:p>
          <a:p>
            <a:pPr marL="306324" indent="-255270" defTabSz="612648">
              <a:buClr>
                <a:schemeClr val="accent3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pPr>
            <a:r>
              <a:t>Self declared quality level (Stratum)</a:t>
            </a:r>
          </a:p>
        </p:txBody>
      </p:sp>
      <p:grpSp>
        <p:nvGrpSpPr>
          <p:cNvPr id="908" name="Google Shape;209;p38"/>
          <p:cNvGrpSpPr/>
          <p:nvPr/>
        </p:nvGrpSpPr>
        <p:grpSpPr>
          <a:xfrm>
            <a:off x="8450094" y="-9"/>
            <a:ext cx="693906" cy="718507"/>
            <a:chOff x="0" y="0"/>
            <a:chExt cx="693905" cy="718505"/>
          </a:xfrm>
        </p:grpSpPr>
        <p:sp>
          <p:nvSpPr>
            <p:cNvPr id="906" name="Google Shape;210;p38"/>
            <p:cNvSpPr/>
            <p:nvPr/>
          </p:nvSpPr>
          <p:spPr>
            <a:xfrm>
              <a:off x="-1" y="-1"/>
              <a:ext cx="693906" cy="718507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907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9"/>
              <a:ext cx="430888" cy="4568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09" name="Google Shape;208;p38"/>
          <p:cNvSpPr txBox="1"/>
          <p:nvPr/>
        </p:nvSpPr>
        <p:spPr>
          <a:xfrm>
            <a:off x="4412063" y="1918517"/>
            <a:ext cx="4702926" cy="3176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>
            <a:normAutofit fontScale="100000" lnSpcReduction="0"/>
          </a:bodyPr>
          <a:lstStyle/>
          <a:p>
            <a:pPr marL="297179" indent="-247650" defTabSz="594359">
              <a:lnSpc>
                <a:spcPct val="150000"/>
              </a:lnSpc>
              <a:buClr>
                <a:schemeClr val="accent3"/>
              </a:buClr>
              <a:buSzPts val="1500"/>
              <a:buFont typeface="Helvetica Neue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Precise Time Protocol (PTP)</a:t>
            </a:r>
          </a:p>
          <a:p>
            <a:pPr marL="297179" indent="-247650" defTabSz="594359">
              <a:lnSpc>
                <a:spcPct val="150000"/>
              </a:lnSpc>
              <a:buClr>
                <a:schemeClr val="accent3"/>
              </a:buClr>
              <a:buSzPts val="1500"/>
              <a:buFont typeface="Helvetica Neue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Standardized through IEEE1588</a:t>
            </a:r>
          </a:p>
          <a:p>
            <a:pPr marL="297179" indent="-247650" defTabSz="594359">
              <a:lnSpc>
                <a:spcPct val="150000"/>
              </a:lnSpc>
              <a:buClr>
                <a:schemeClr val="accent3"/>
              </a:buClr>
              <a:buSzPts val="1500"/>
              <a:buFont typeface="Helvetica Neue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First version 2002</a:t>
            </a:r>
          </a:p>
          <a:p>
            <a:pPr marL="297179" indent="-247650" defTabSz="594359">
              <a:lnSpc>
                <a:spcPct val="150000"/>
              </a:lnSpc>
              <a:buClr>
                <a:schemeClr val="accent3"/>
              </a:buClr>
              <a:buSzPts val="1500"/>
              <a:buFont typeface="Helvetica Neue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Second version 2008, not backward compatible</a:t>
            </a:r>
          </a:p>
          <a:p>
            <a:pPr marL="297179" indent="-247650" defTabSz="594359">
              <a:lnSpc>
                <a:spcPct val="150000"/>
              </a:lnSpc>
              <a:buClr>
                <a:schemeClr val="accent3"/>
              </a:buClr>
              <a:buSzPts val="1500"/>
              <a:buFont typeface="Helvetica Neue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Present version, IEEE 1588-2019, compatible with 2008.</a:t>
            </a:r>
          </a:p>
          <a:p>
            <a:pPr marL="297179" indent="-247650" defTabSz="594359">
              <a:lnSpc>
                <a:spcPct val="150000"/>
              </a:lnSpc>
              <a:buClr>
                <a:schemeClr val="accent3"/>
              </a:buClr>
              <a:buSzPts val="1500"/>
              <a:buFont typeface="Helvetica Neue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Requires special equipment for switching and routing in network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207;p38"/>
          <p:cNvSpPr txBox="1"/>
          <p:nvPr>
            <p:ph type="title"/>
          </p:nvPr>
        </p:nvSpPr>
        <p:spPr>
          <a:xfrm>
            <a:off x="538590" y="670620"/>
            <a:ext cx="7657335" cy="984735"/>
          </a:xfrm>
          <a:prstGeom prst="rect">
            <a:avLst/>
          </a:prstGeom>
        </p:spPr>
        <p:txBody>
          <a:bodyPr lIns="101600" tIns="101600" rIns="101600" bIns="101600"/>
          <a:lstStyle>
            <a:lvl1pPr defTabSz="443575">
              <a:defRPr sz="3000">
                <a:solidFill>
                  <a:schemeClr val="accent1"/>
                </a:solidFill>
              </a:defRPr>
            </a:lvl1pPr>
          </a:lstStyle>
          <a:p>
            <a:pPr/>
            <a:r>
              <a:t>Additional Time dissemination protocols</a:t>
            </a:r>
          </a:p>
        </p:txBody>
      </p:sp>
      <p:sp>
        <p:nvSpPr>
          <p:cNvPr id="912" name="Google Shape;208;p38"/>
          <p:cNvSpPr txBox="1"/>
          <p:nvPr>
            <p:ph type="body" sz="half" idx="1"/>
          </p:nvPr>
        </p:nvSpPr>
        <p:spPr>
          <a:xfrm>
            <a:off x="496365" y="1910887"/>
            <a:ext cx="4048466" cy="2653758"/>
          </a:xfrm>
          <a:prstGeom prst="rect">
            <a:avLst/>
          </a:prstGeom>
        </p:spPr>
        <p:txBody>
          <a:bodyPr/>
          <a:lstStyle/>
          <a:p>
            <a:pPr marL="205737" indent="-171450" defTabSz="411479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White Rabbit</a:t>
            </a:r>
          </a:p>
          <a:p>
            <a:pPr lvl="1" marL="428625" indent="-171450" defTabSz="411479">
              <a:buClr>
                <a:schemeClr val="accent3"/>
              </a:buClr>
              <a:buSzPts val="1000"/>
              <a:defRPr sz="1000">
                <a:solidFill>
                  <a:srgbClr val="FFFFFF"/>
                </a:solidFill>
              </a:defRPr>
            </a:pPr>
            <a:r>
              <a:t>PTP on SyncE system</a:t>
            </a:r>
          </a:p>
          <a:p>
            <a:pPr lvl="1" marL="428625" indent="-171450" defTabSz="411479">
              <a:buClr>
                <a:schemeClr val="accent3"/>
              </a:buClr>
              <a:buSzPts val="1000"/>
              <a:defRPr sz="1000">
                <a:solidFill>
                  <a:srgbClr val="FFFFFF"/>
                </a:solidFill>
              </a:defRPr>
            </a:pPr>
            <a:r>
              <a:t>Developed at CERN for synchronizing detectors (clocks) around LHC (Large Hydron Collider with 27 km circumference)</a:t>
            </a:r>
          </a:p>
          <a:p>
            <a:pPr lvl="1" marL="428625" indent="-171450" defTabSz="411479">
              <a:buClr>
                <a:schemeClr val="accent3"/>
              </a:buClr>
              <a:buSzPts val="1000"/>
              <a:defRPr sz="1000">
                <a:solidFill>
                  <a:srgbClr val="FFFFFF"/>
                </a:solidFill>
              </a:defRPr>
            </a:pPr>
            <a:r>
              <a:t>Proven performance on 1000 km scale</a:t>
            </a:r>
          </a:p>
          <a:p>
            <a:pPr lvl="1" marL="428625" indent="-171450" defTabSz="411479">
              <a:buClr>
                <a:schemeClr val="accent3"/>
              </a:buClr>
              <a:buSzPts val="1000"/>
              <a:defRPr sz="1000">
                <a:solidFill>
                  <a:srgbClr val="FFFFFF"/>
                </a:solidFill>
              </a:defRPr>
            </a:pPr>
            <a:r>
              <a:t>Requires special equipment in all nodes or the network</a:t>
            </a:r>
          </a:p>
          <a:p>
            <a:pPr lvl="1" marL="428625" indent="-171450" defTabSz="411479">
              <a:buClr>
                <a:schemeClr val="accent3"/>
              </a:buClr>
              <a:buSzPts val="1000"/>
              <a:defRPr sz="1000">
                <a:solidFill>
                  <a:srgbClr val="FFFFFF"/>
                </a:solidFill>
              </a:defRPr>
            </a:pPr>
            <a:r>
              <a:t>For best performance, bidirectional transmission in single fiber necessary </a:t>
            </a:r>
          </a:p>
        </p:txBody>
      </p:sp>
      <p:grpSp>
        <p:nvGrpSpPr>
          <p:cNvPr id="915" name="Google Shape;209;p38"/>
          <p:cNvGrpSpPr/>
          <p:nvPr/>
        </p:nvGrpSpPr>
        <p:grpSpPr>
          <a:xfrm>
            <a:off x="8450094" y="-9"/>
            <a:ext cx="693906" cy="718507"/>
            <a:chOff x="0" y="0"/>
            <a:chExt cx="693905" cy="718505"/>
          </a:xfrm>
        </p:grpSpPr>
        <p:sp>
          <p:nvSpPr>
            <p:cNvPr id="913" name="Google Shape;210;p38"/>
            <p:cNvSpPr/>
            <p:nvPr/>
          </p:nvSpPr>
          <p:spPr>
            <a:xfrm>
              <a:off x="-1" y="-1"/>
              <a:ext cx="693906" cy="718507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914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9"/>
              <a:ext cx="430888" cy="4568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16" name="Google Shape;208;p38"/>
          <p:cNvSpPr txBox="1"/>
          <p:nvPr/>
        </p:nvSpPr>
        <p:spPr>
          <a:xfrm>
            <a:off x="5053229" y="2048372"/>
            <a:ext cx="4170612" cy="2378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>
            <a:normAutofit fontScale="100000" lnSpcReduction="0"/>
          </a:bodyPr>
          <a:lstStyle/>
          <a:p>
            <a:pPr marL="205737" indent="-171450" defTabSz="411479">
              <a:lnSpc>
                <a:spcPct val="150000"/>
              </a:lnSpc>
              <a:buClr>
                <a:schemeClr val="accent3"/>
              </a:buClr>
              <a:buSzPts val="1000"/>
              <a:buFont typeface="Helvetica Neue"/>
              <a:buChar char="●"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Customized time transfer protocols</a:t>
            </a:r>
          </a:p>
          <a:p>
            <a:pPr marL="205737" indent="-171450" defTabSz="411479">
              <a:lnSpc>
                <a:spcPct val="150000"/>
              </a:lnSpc>
              <a:buClr>
                <a:schemeClr val="accent3"/>
              </a:buClr>
              <a:buSzPts val="1000"/>
              <a:buFont typeface="Helvetica Neue"/>
              <a:buChar char="●"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ELSTAB</a:t>
            </a:r>
          </a:p>
          <a:p>
            <a:pPr lvl="1" marL="428625" indent="-171450" defTabSz="411479">
              <a:lnSpc>
                <a:spcPct val="150000"/>
              </a:lnSpc>
              <a:buClr>
                <a:schemeClr val="accent3"/>
              </a:buClr>
              <a:buSzPts val="1000"/>
              <a:buFont typeface="Helvetica Neue"/>
              <a:buChar char="●"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electronically stabilized time and frequency distribution</a:t>
            </a:r>
          </a:p>
          <a:p>
            <a:pPr lvl="1" marL="428625" indent="-171450" defTabSz="411479">
              <a:lnSpc>
                <a:spcPct val="150000"/>
              </a:lnSpc>
              <a:buClr>
                <a:schemeClr val="accent3"/>
              </a:buClr>
              <a:buSzPts val="1000"/>
              <a:buFont typeface="Helvetica Neue"/>
              <a:buChar char="●"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Research system from AGH, published in peer reviewed journals</a:t>
            </a:r>
          </a:p>
          <a:p>
            <a:pPr marL="205737" indent="-171450" defTabSz="411479">
              <a:lnSpc>
                <a:spcPct val="150000"/>
              </a:lnSpc>
              <a:buClr>
                <a:schemeClr val="accent3"/>
              </a:buClr>
              <a:buSzPts val="1000"/>
              <a:buFont typeface="Helvetica Neue"/>
              <a:buChar char="●"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Nimbra Time Node</a:t>
            </a:r>
          </a:p>
          <a:p>
            <a:pPr lvl="1" marL="428625" indent="-171450" defTabSz="411479">
              <a:lnSpc>
                <a:spcPct val="150000"/>
              </a:lnSpc>
              <a:buClr>
                <a:schemeClr val="accent3"/>
              </a:buClr>
              <a:buSzPts val="1000"/>
              <a:buFont typeface="Helvetica Neue"/>
              <a:buChar char="●"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Proprietary protocol from Netinsight</a:t>
            </a:r>
          </a:p>
          <a:p>
            <a:pPr lvl="1" marL="428625" indent="-171450" defTabSz="411479">
              <a:lnSpc>
                <a:spcPct val="150000"/>
              </a:lnSpc>
              <a:buClr>
                <a:schemeClr val="accent3"/>
              </a:buClr>
              <a:buSzPts val="1000"/>
              <a:buFont typeface="Helvetica Neue"/>
              <a:buChar char="●"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No peer reviewed paper found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207;p38"/>
          <p:cNvSpPr txBox="1"/>
          <p:nvPr>
            <p:ph type="title"/>
          </p:nvPr>
        </p:nvSpPr>
        <p:spPr>
          <a:xfrm>
            <a:off x="2263043" y="473339"/>
            <a:ext cx="6381941" cy="718502"/>
          </a:xfrm>
          <a:prstGeom prst="rect">
            <a:avLst/>
          </a:prstGeom>
        </p:spPr>
        <p:txBody>
          <a:bodyPr lIns="101600" tIns="101600" rIns="101600" bIns="101600"/>
          <a:lstStyle>
            <a:lvl1pPr defTabSz="489661">
              <a:defRPr sz="3300">
                <a:solidFill>
                  <a:schemeClr val="accent1"/>
                </a:solidFill>
              </a:defRPr>
            </a:lvl1pPr>
          </a:lstStyle>
          <a:p>
            <a:pPr/>
            <a:r>
              <a:t>Time dissemination in Sweden</a:t>
            </a:r>
          </a:p>
        </p:txBody>
      </p:sp>
      <p:grpSp>
        <p:nvGrpSpPr>
          <p:cNvPr id="921" name="Google Shape;209;p38"/>
          <p:cNvGrpSpPr/>
          <p:nvPr/>
        </p:nvGrpSpPr>
        <p:grpSpPr>
          <a:xfrm>
            <a:off x="8450094" y="-9"/>
            <a:ext cx="693906" cy="718507"/>
            <a:chOff x="0" y="0"/>
            <a:chExt cx="693905" cy="718505"/>
          </a:xfrm>
        </p:grpSpPr>
        <p:sp>
          <p:nvSpPr>
            <p:cNvPr id="919" name="Google Shape;210;p38"/>
            <p:cNvSpPr/>
            <p:nvPr/>
          </p:nvSpPr>
          <p:spPr>
            <a:xfrm>
              <a:off x="-1" y="-1"/>
              <a:ext cx="693906" cy="718507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920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9"/>
              <a:ext cx="430888" cy="4568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22" name="Google Shape;208;p38"/>
          <p:cNvSpPr txBox="1"/>
          <p:nvPr/>
        </p:nvSpPr>
        <p:spPr>
          <a:xfrm>
            <a:off x="2380064" y="1382356"/>
            <a:ext cx="6381940" cy="3636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>
            <a:normAutofit fontScale="100000" lnSpcReduction="0"/>
          </a:bodyPr>
          <a:lstStyle/>
          <a:p>
            <a:pPr marL="256031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High performance clocks in three cities.</a:t>
            </a:r>
          </a:p>
          <a:p>
            <a:pPr marL="256031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Distribution nodes using standard Cs clocks, in collaboration with Netnod IX.</a:t>
            </a:r>
          </a:p>
          <a:p>
            <a:pPr marL="256031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Time transfer using GNSS CV</a:t>
            </a:r>
          </a:p>
          <a:p>
            <a:pPr lvl="1" marL="533400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Aim to replace / add with fiber optics</a:t>
            </a:r>
          </a:p>
          <a:p>
            <a:pPr marL="256031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Designed to maintain sufficient accuracy for 30 days without comparison to UTC(SP)</a:t>
            </a:r>
          </a:p>
          <a:p>
            <a:pPr marL="256031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Time dissemination formats</a:t>
            </a:r>
          </a:p>
          <a:p>
            <a:pPr lvl="1" marL="533400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ntp (free usage)</a:t>
            </a:r>
          </a:p>
          <a:p>
            <a:pPr lvl="1" marL="533400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ptp (service charge)</a:t>
            </a:r>
          </a:p>
          <a:p>
            <a:pPr lvl="1" marL="533400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GNSS CV (service charge)</a:t>
            </a:r>
          </a:p>
          <a:p>
            <a:pPr marL="256031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Financially supported by PTS, Post and Telecom Agency of Sweden</a:t>
            </a:r>
          </a:p>
        </p:txBody>
      </p:sp>
      <p:pic>
        <p:nvPicPr>
          <p:cNvPr id="923" name="inklistrad-film.png" descr="inklistrad-fil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500" y="-3"/>
            <a:ext cx="2100591" cy="51435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207;p38"/>
          <p:cNvSpPr txBox="1"/>
          <p:nvPr>
            <p:ph type="title"/>
          </p:nvPr>
        </p:nvSpPr>
        <p:spPr>
          <a:xfrm>
            <a:off x="505490" y="425679"/>
            <a:ext cx="7981958" cy="718502"/>
          </a:xfrm>
          <a:prstGeom prst="rect">
            <a:avLst/>
          </a:prstGeom>
        </p:spPr>
        <p:txBody>
          <a:bodyPr/>
          <a:lstStyle>
            <a:lvl1pPr defTabSz="466617">
              <a:defRPr sz="2900">
                <a:solidFill>
                  <a:schemeClr val="accent1"/>
                </a:solidFill>
              </a:defRPr>
            </a:lvl1pPr>
          </a:lstStyle>
          <a:p>
            <a:pPr/>
            <a:r>
              <a:t>GPS Disciplined Oscillator for UTC signal?</a:t>
            </a:r>
          </a:p>
        </p:txBody>
      </p:sp>
      <p:sp>
        <p:nvSpPr>
          <p:cNvPr id="926" name="Google Shape;208;p38"/>
          <p:cNvSpPr txBox="1"/>
          <p:nvPr>
            <p:ph type="body" sz="half" idx="1"/>
          </p:nvPr>
        </p:nvSpPr>
        <p:spPr>
          <a:xfrm>
            <a:off x="404772" y="1199733"/>
            <a:ext cx="5122874" cy="3501685"/>
          </a:xfrm>
          <a:prstGeom prst="rect">
            <a:avLst/>
          </a:prstGeom>
        </p:spPr>
        <p:txBody>
          <a:bodyPr/>
          <a:lstStyle/>
          <a:p>
            <a:pPr marL="365758" indent="-304800" defTabSz="731519">
              <a:buClr>
                <a:schemeClr val="accent3"/>
              </a:buClr>
              <a:buSzPts val="1900"/>
              <a:buChar char="●"/>
              <a:defRPr sz="1900">
                <a:solidFill>
                  <a:srgbClr val="FFFFFF"/>
                </a:solidFill>
              </a:defRPr>
            </a:pPr>
            <a:r>
              <a:t>Local oscillator (Rb or stable crystal oscillator) emits 10 MHz</a:t>
            </a:r>
          </a:p>
          <a:p>
            <a:pPr marL="365758" indent="-304800" defTabSz="731519">
              <a:buClr>
                <a:schemeClr val="accent3"/>
              </a:buClr>
              <a:buSzPts val="1900"/>
              <a:buChar char="●"/>
              <a:defRPr sz="1900">
                <a:solidFill>
                  <a:srgbClr val="FFFFFF"/>
                </a:solidFill>
              </a:defRPr>
            </a:pPr>
            <a:r>
              <a:t>Time data and 1 pps from GPS signal</a:t>
            </a:r>
          </a:p>
          <a:p>
            <a:pPr marL="365758" indent="-304800" defTabSz="731519">
              <a:buClr>
                <a:schemeClr val="accent3"/>
              </a:buClr>
              <a:buSzPts val="1900"/>
              <a:buChar char="●"/>
              <a:defRPr sz="1900">
                <a:solidFill>
                  <a:srgbClr val="FFFFFF"/>
                </a:solidFill>
              </a:defRPr>
            </a:pPr>
            <a:r>
              <a:t>Commonly used in accredited calibration laboratories for traceable time / frequency</a:t>
            </a:r>
          </a:p>
          <a:p>
            <a:pPr lvl="1" marL="762000" indent="-304800" defTabSz="731519">
              <a:buClr>
                <a:schemeClr val="accent3"/>
              </a:buClr>
              <a:buSzPts val="1900"/>
              <a:defRPr sz="1900">
                <a:solidFill>
                  <a:srgbClr val="FFFFFF"/>
                </a:solidFill>
              </a:defRPr>
            </a:pPr>
            <a:r>
              <a:t>Questionnable traceability as defined by GUM</a:t>
            </a:r>
          </a:p>
        </p:txBody>
      </p:sp>
      <p:grpSp>
        <p:nvGrpSpPr>
          <p:cNvPr id="929" name="Google Shape;209;p38"/>
          <p:cNvGrpSpPr/>
          <p:nvPr/>
        </p:nvGrpSpPr>
        <p:grpSpPr>
          <a:xfrm>
            <a:off x="8450094" y="-9"/>
            <a:ext cx="693906" cy="718507"/>
            <a:chOff x="0" y="0"/>
            <a:chExt cx="693905" cy="718505"/>
          </a:xfrm>
        </p:grpSpPr>
        <p:sp>
          <p:nvSpPr>
            <p:cNvPr id="927" name="Google Shape;210;p38"/>
            <p:cNvSpPr/>
            <p:nvPr/>
          </p:nvSpPr>
          <p:spPr>
            <a:xfrm>
              <a:off x="-1" y="-1"/>
              <a:ext cx="693906" cy="718507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928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9"/>
              <a:ext cx="430888" cy="4568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30" name="Bildobjekt 3" descr="Bildobjekt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61017" y="1319945"/>
            <a:ext cx="2979504" cy="25036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216;p39"/>
          <p:cNvSpPr txBox="1"/>
          <p:nvPr>
            <p:ph type="body" idx="1"/>
          </p:nvPr>
        </p:nvSpPr>
        <p:spPr>
          <a:xfrm>
            <a:off x="481549" y="1581246"/>
            <a:ext cx="8325602" cy="3416407"/>
          </a:xfrm>
          <a:prstGeom prst="rect">
            <a:avLst/>
          </a:prstGeom>
        </p:spPr>
        <p:txBody>
          <a:bodyPr/>
          <a:lstStyle/>
          <a:p>
            <a:pPr indent="-368300">
              <a:lnSpc>
                <a:spcPct val="135000"/>
              </a:lnSpc>
              <a:buClr>
                <a:schemeClr val="accent3"/>
              </a:buClr>
              <a:buSzPts val="2200"/>
              <a:buChar char="●"/>
              <a:defRPr sz="2200">
                <a:solidFill>
                  <a:srgbClr val="FFFFFF"/>
                </a:solidFill>
              </a:defRPr>
            </a:pPr>
            <a:r>
              <a:t>Citizens and critical public services depends on the availability of electronic communications</a:t>
            </a:r>
          </a:p>
          <a:p>
            <a:pPr indent="-368300">
              <a:lnSpc>
                <a:spcPct val="135000"/>
              </a:lnSpc>
              <a:buClr>
                <a:schemeClr val="accent3"/>
              </a:buClr>
              <a:buSzPts val="2200"/>
              <a:buChar char="●"/>
              <a:defRPr sz="2200">
                <a:solidFill>
                  <a:srgbClr val="FFFFFF"/>
                </a:solidFill>
              </a:defRPr>
            </a:pPr>
            <a:r>
              <a:t>Electronic communications depend on accurate time and sync/frequency</a:t>
            </a:r>
          </a:p>
          <a:p>
            <a:pPr indent="-368300">
              <a:lnSpc>
                <a:spcPct val="135000"/>
              </a:lnSpc>
              <a:buClr>
                <a:schemeClr val="accent3"/>
              </a:buClr>
              <a:buSzPts val="2200"/>
              <a:buChar char="●"/>
              <a:defRPr sz="2200">
                <a:solidFill>
                  <a:srgbClr val="FFFFFF"/>
                </a:solidFill>
              </a:defRPr>
            </a:pPr>
            <a:r>
              <a:t>Time and frequency distributed with GNSS can be easily disrupted and is a factor of uncertainty</a:t>
            </a:r>
          </a:p>
        </p:txBody>
      </p:sp>
      <p:sp>
        <p:nvSpPr>
          <p:cNvPr id="933" name="Google Shape;217;p39"/>
          <p:cNvSpPr txBox="1"/>
          <p:nvPr>
            <p:ph type="title"/>
          </p:nvPr>
        </p:nvSpPr>
        <p:spPr>
          <a:xfrm>
            <a:off x="350925" y="258499"/>
            <a:ext cx="8649900" cy="1169702"/>
          </a:xfrm>
          <a:prstGeom prst="rect">
            <a:avLst/>
          </a:prstGeom>
        </p:spPr>
        <p:txBody>
          <a:bodyPr/>
          <a:lstStyle>
            <a:lvl1pPr defTabSz="850391"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Why a national distribution system for Time and Frequency?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222;p40"/>
          <p:cNvSpPr txBox="1"/>
          <p:nvPr>
            <p:ph type="title"/>
          </p:nvPr>
        </p:nvSpPr>
        <p:spPr>
          <a:xfrm>
            <a:off x="335096" y="317274"/>
            <a:ext cx="5816407" cy="1169701"/>
          </a:xfrm>
          <a:prstGeom prst="rect">
            <a:avLst/>
          </a:prstGeom>
        </p:spPr>
        <p:txBody>
          <a:bodyPr/>
          <a:lstStyle>
            <a:lvl1pPr>
              <a:defRPr sz="3100">
                <a:solidFill>
                  <a:schemeClr val="accent1"/>
                </a:solidFill>
              </a:defRPr>
            </a:lvl1pPr>
          </a:lstStyle>
          <a:p>
            <a:pPr/>
            <a:r>
              <a:t>A national distribution system for Time and Frequency</a:t>
            </a:r>
          </a:p>
        </p:txBody>
      </p:sp>
      <p:sp>
        <p:nvSpPr>
          <p:cNvPr id="938" name="Google Shape;223;p40"/>
          <p:cNvSpPr txBox="1"/>
          <p:nvPr>
            <p:ph type="body" idx="1"/>
          </p:nvPr>
        </p:nvSpPr>
        <p:spPr>
          <a:xfrm>
            <a:off x="275396" y="1526822"/>
            <a:ext cx="5876108" cy="3416407"/>
          </a:xfrm>
          <a:prstGeom prst="rect">
            <a:avLst/>
          </a:prstGeom>
        </p:spPr>
        <p:txBody>
          <a:bodyPr/>
          <a:lstStyle/>
          <a:p>
            <a:pPr indent="-326628">
              <a:buClr>
                <a:schemeClr val="accent3"/>
              </a:buClr>
              <a:buSzPct val="100000"/>
              <a:buChar char="●"/>
              <a:defRPr sz="1500">
                <a:solidFill>
                  <a:srgbClr val="FFFFFF"/>
                </a:solidFill>
              </a:defRPr>
            </a:pPr>
            <a:r>
              <a:t>A system independent of GNSS that, from a national perspective, can guarantee robust and secure time.</a:t>
            </a:r>
          </a:p>
          <a:p>
            <a:pPr indent="-326628">
              <a:buClr>
                <a:schemeClr val="accent3"/>
              </a:buClr>
              <a:buSzPct val="100000"/>
              <a:buChar char="●"/>
              <a:defRPr sz="1500">
                <a:solidFill>
                  <a:srgbClr val="FFFFFF"/>
                </a:solidFill>
              </a:defRPr>
            </a:pPr>
            <a:r>
              <a:t>The system must be robust and available throughout the country on equal terms.</a:t>
            </a:r>
          </a:p>
          <a:p>
            <a:pPr indent="-326628">
              <a:buClr>
                <a:schemeClr val="accent3"/>
              </a:buClr>
              <a:buSzPct val="100000"/>
              <a:buChar char="●"/>
              <a:defRPr sz="1500">
                <a:solidFill>
                  <a:srgbClr val="FFFFFF"/>
                </a:solidFill>
              </a:defRPr>
            </a:pPr>
            <a:r>
              <a:t>Services provided through the system must be affordable for operators so that price is not a stopping factor.</a:t>
            </a:r>
          </a:p>
          <a:p>
            <a:pPr indent="-326628">
              <a:buClr>
                <a:schemeClr val="accent3"/>
              </a:buClr>
              <a:buSzPct val="100000"/>
              <a:buChar char="●"/>
              <a:defRPr sz="1500">
                <a:solidFill>
                  <a:srgbClr val="FFFFFF"/>
                </a:solidFill>
              </a:defRPr>
            </a:pPr>
            <a:r>
              <a:t>Regulatory authorities must be given transparency and direct access to the infrastructure, which means that it must be based in and operated in Sweden.</a:t>
            </a:r>
          </a:p>
        </p:txBody>
      </p:sp>
      <p:pic>
        <p:nvPicPr>
          <p:cNvPr id="939" name="Google Shape;224;p40" descr="Google Shape;224;p40"/>
          <p:cNvPicPr>
            <a:picLocks noChangeAspect="1"/>
          </p:cNvPicPr>
          <p:nvPr/>
        </p:nvPicPr>
        <p:blipFill>
          <a:blip r:embed="rId3">
            <a:extLst/>
          </a:blip>
          <a:srcRect l="0" t="0" r="6" b="0"/>
          <a:stretch>
            <a:fillRect/>
          </a:stretch>
        </p:blipFill>
        <p:spPr>
          <a:xfrm>
            <a:off x="6380124" y="317275"/>
            <a:ext cx="2521347" cy="4606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1" y="0"/>
                </a:moveTo>
                <a:cubicBezTo>
                  <a:pt x="1612" y="0"/>
                  <a:pt x="0" y="882"/>
                  <a:pt x="0" y="1971"/>
                </a:cubicBezTo>
                <a:lnTo>
                  <a:pt x="0" y="19629"/>
                </a:lnTo>
                <a:cubicBezTo>
                  <a:pt x="0" y="20718"/>
                  <a:pt x="1612" y="21600"/>
                  <a:pt x="3601" y="21600"/>
                </a:cubicBezTo>
                <a:lnTo>
                  <a:pt x="17999" y="21600"/>
                </a:lnTo>
                <a:cubicBezTo>
                  <a:pt x="19988" y="21600"/>
                  <a:pt x="21600" y="20718"/>
                  <a:pt x="21600" y="19629"/>
                </a:cubicBezTo>
                <a:lnTo>
                  <a:pt x="21600" y="1971"/>
                </a:lnTo>
                <a:cubicBezTo>
                  <a:pt x="21600" y="882"/>
                  <a:pt x="19988" y="0"/>
                  <a:pt x="17999" y="0"/>
                </a:cubicBezTo>
                <a:lnTo>
                  <a:pt x="3601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3" name="Google Shape;229;p41" descr="Google Shape;229;p41"/>
          <p:cNvPicPr>
            <a:picLocks noChangeAspect="1"/>
          </p:cNvPicPr>
          <p:nvPr/>
        </p:nvPicPr>
        <p:blipFill>
          <a:blip r:embed="rId2">
            <a:extLst/>
          </a:blip>
          <a:srcRect l="0" t="0" r="2" b="0"/>
          <a:stretch>
            <a:fillRect/>
          </a:stretch>
        </p:blipFill>
        <p:spPr>
          <a:xfrm>
            <a:off x="1049249" y="130196"/>
            <a:ext cx="7045326" cy="48831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96" y="0"/>
                </a:moveTo>
                <a:cubicBezTo>
                  <a:pt x="1118" y="0"/>
                  <a:pt x="0" y="1612"/>
                  <a:pt x="0" y="3601"/>
                </a:cubicBezTo>
                <a:lnTo>
                  <a:pt x="0" y="17999"/>
                </a:lnTo>
                <a:cubicBezTo>
                  <a:pt x="0" y="19988"/>
                  <a:pt x="1118" y="21600"/>
                  <a:pt x="2496" y="21600"/>
                </a:cubicBezTo>
                <a:lnTo>
                  <a:pt x="19106" y="21600"/>
                </a:lnTo>
                <a:cubicBezTo>
                  <a:pt x="20484" y="21600"/>
                  <a:pt x="21600" y="19988"/>
                  <a:pt x="21600" y="17999"/>
                </a:cubicBezTo>
                <a:lnTo>
                  <a:pt x="21600" y="3601"/>
                </a:lnTo>
                <a:cubicBezTo>
                  <a:pt x="21600" y="1612"/>
                  <a:pt x="20484" y="0"/>
                  <a:pt x="19106" y="0"/>
                </a:cubicBezTo>
                <a:lnTo>
                  <a:pt x="2496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234;p42"/>
          <p:cNvSpPr txBox="1"/>
          <p:nvPr>
            <p:ph type="title"/>
          </p:nvPr>
        </p:nvSpPr>
        <p:spPr>
          <a:xfrm>
            <a:off x="377121" y="656061"/>
            <a:ext cx="6124807" cy="677105"/>
          </a:xfrm>
          <a:prstGeom prst="rect">
            <a:avLst/>
          </a:prstGeom>
        </p:spPr>
        <p:txBody>
          <a:bodyPr/>
          <a:lstStyle>
            <a:lvl1pPr>
              <a:defRPr sz="3100">
                <a:solidFill>
                  <a:schemeClr val="accent1"/>
                </a:solidFill>
              </a:defRPr>
            </a:lvl1pPr>
          </a:lstStyle>
          <a:p>
            <a:pPr/>
            <a:r>
              <a:t>The Swedish Model </a:t>
            </a:r>
          </a:p>
        </p:txBody>
      </p:sp>
      <p:sp>
        <p:nvSpPr>
          <p:cNvPr id="946" name="Google Shape;235;p42"/>
          <p:cNvSpPr txBox="1"/>
          <p:nvPr>
            <p:ph type="body" sz="half" idx="1"/>
          </p:nvPr>
        </p:nvSpPr>
        <p:spPr>
          <a:xfrm>
            <a:off x="317400" y="1398387"/>
            <a:ext cx="5925600" cy="2655605"/>
          </a:xfrm>
          <a:prstGeom prst="rect">
            <a:avLst/>
          </a:prstGeom>
        </p:spPr>
        <p:txBody>
          <a:bodyPr/>
          <a:lstStyle/>
          <a:p>
            <a:pPr marL="388620" indent="-296860" defTabSz="777240">
              <a:buClr>
                <a:srgbClr val="FFFFFF"/>
              </a:buClr>
              <a:buSzPts val="1600"/>
              <a:defRPr sz="1600">
                <a:solidFill>
                  <a:srgbClr val="FFFFFF"/>
                </a:solidFill>
              </a:defRPr>
            </a:pPr>
            <a:r>
              <a:t>Distributed by Netnod, traceable to UTC(SP)@RISE and is funded by PTS</a:t>
            </a:r>
          </a:p>
          <a:p>
            <a:pPr marL="388620" indent="-296860" defTabSz="777240">
              <a:buClr>
                <a:srgbClr val="FFFFFF"/>
              </a:buClr>
              <a:buSzPts val="1600"/>
              <a:defRPr sz="1600">
                <a:solidFill>
                  <a:srgbClr val="FFFFFF"/>
                </a:solidFill>
              </a:defRPr>
            </a:pPr>
            <a:r>
              <a:t>6 time nodes located in secure rock caverns at 5 different locations around Sweden </a:t>
            </a:r>
          </a:p>
          <a:p>
            <a:pPr marL="0" indent="388620" defTabSz="777240">
              <a:buSzTx/>
              <a:buNone/>
              <a:defRPr sz="1600">
                <a:solidFill>
                  <a:srgbClr val="FFFFFF"/>
                </a:solidFill>
              </a:defRPr>
            </a:pPr>
            <a:r>
              <a:t>(Stratum-1 time servers)</a:t>
            </a:r>
          </a:p>
          <a:p>
            <a:pPr marL="388620" indent="-296860" defTabSz="777240">
              <a:buClr>
                <a:srgbClr val="FFFFFF"/>
              </a:buClr>
              <a:buSzPts val="1600"/>
              <a:defRPr sz="1600">
                <a:solidFill>
                  <a:srgbClr val="FFFFFF"/>
                </a:solidFill>
              </a:defRPr>
            </a:pPr>
            <a:r>
              <a:t>Time scales are steered towards UTC(SP)</a:t>
            </a:r>
          </a:p>
          <a:p>
            <a:pPr marL="388620" indent="-296860" defTabSz="777240">
              <a:buClr>
                <a:srgbClr val="FFFFFF"/>
              </a:buClr>
              <a:buSzPts val="1600"/>
              <a:defRPr sz="1600">
                <a:solidFill>
                  <a:srgbClr val="FFFFFF"/>
                </a:solidFill>
              </a:defRPr>
            </a:pPr>
            <a:r>
              <a:t>Both free and commercial services with SLA</a:t>
            </a:r>
          </a:p>
        </p:txBody>
      </p:sp>
      <p:pic>
        <p:nvPicPr>
          <p:cNvPr id="947" name="Google Shape;236;p42" descr="Google Shape;236;p42"/>
          <p:cNvPicPr>
            <a:picLocks noChangeAspect="1"/>
          </p:cNvPicPr>
          <p:nvPr/>
        </p:nvPicPr>
        <p:blipFill>
          <a:blip r:embed="rId3">
            <a:extLst/>
          </a:blip>
          <a:srcRect l="0" t="0" r="6" b="0"/>
          <a:stretch>
            <a:fillRect/>
          </a:stretch>
        </p:blipFill>
        <p:spPr>
          <a:xfrm>
            <a:off x="6380124" y="317275"/>
            <a:ext cx="2521347" cy="4606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1" y="0"/>
                </a:moveTo>
                <a:cubicBezTo>
                  <a:pt x="1612" y="0"/>
                  <a:pt x="0" y="882"/>
                  <a:pt x="0" y="1971"/>
                </a:cubicBezTo>
                <a:lnTo>
                  <a:pt x="0" y="19629"/>
                </a:lnTo>
                <a:cubicBezTo>
                  <a:pt x="0" y="20718"/>
                  <a:pt x="1612" y="21600"/>
                  <a:pt x="3601" y="21600"/>
                </a:cubicBezTo>
                <a:lnTo>
                  <a:pt x="17999" y="21600"/>
                </a:lnTo>
                <a:cubicBezTo>
                  <a:pt x="19988" y="21600"/>
                  <a:pt x="21600" y="20718"/>
                  <a:pt x="21600" y="19629"/>
                </a:cubicBezTo>
                <a:lnTo>
                  <a:pt x="21600" y="1971"/>
                </a:lnTo>
                <a:cubicBezTo>
                  <a:pt x="21600" y="882"/>
                  <a:pt x="19988" y="0"/>
                  <a:pt x="17999" y="0"/>
                </a:cubicBezTo>
                <a:lnTo>
                  <a:pt x="3601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241;p43"/>
          <p:cNvSpPr txBox="1"/>
          <p:nvPr>
            <p:ph type="body" sz="quarter" idx="1"/>
          </p:nvPr>
        </p:nvSpPr>
        <p:spPr>
          <a:xfrm>
            <a:off x="503994" y="1743355"/>
            <a:ext cx="5040007" cy="1656903"/>
          </a:xfrm>
          <a:prstGeom prst="rect">
            <a:avLst/>
          </a:prstGeom>
        </p:spPr>
        <p:txBody>
          <a:bodyPr/>
          <a:lstStyle/>
          <a:p>
            <a:pPr marL="292606" indent="-223520" defTabSz="585215">
              <a:lnSpc>
                <a:spcPct val="130000"/>
              </a:lnSpc>
              <a:buClr>
                <a:schemeClr val="accent3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pPr>
            <a:r>
              <a:t>Redundant timescale-nodes based on Microchip 5071 standard performance Cesium clocks</a:t>
            </a:r>
          </a:p>
          <a:p>
            <a:pPr marL="0" indent="292606" defTabSz="585215">
              <a:lnSpc>
                <a:spcPct val="130000"/>
              </a:lnSpc>
              <a:buSzTx/>
              <a:buNone/>
              <a:defRPr sz="1200">
                <a:solidFill>
                  <a:srgbClr val="FFFFFF"/>
                </a:solidFill>
              </a:defRPr>
            </a:pPr>
          </a:p>
          <a:p>
            <a:pPr marL="292606" indent="-211326" defTabSz="585215">
              <a:lnSpc>
                <a:spcPct val="130000"/>
              </a:lnSpc>
              <a:buClr>
                <a:schemeClr val="accent3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pPr>
            <a:r>
              <a:t>NTP/NTS servers are equipped with a custom-built FPGA-based hardware implementation</a:t>
            </a:r>
            <a:br/>
          </a:p>
        </p:txBody>
      </p:sp>
      <p:sp>
        <p:nvSpPr>
          <p:cNvPr id="952" name="Google Shape;242;p43"/>
          <p:cNvSpPr txBox="1"/>
          <p:nvPr>
            <p:ph type="title"/>
          </p:nvPr>
        </p:nvSpPr>
        <p:spPr>
          <a:xfrm>
            <a:off x="504000" y="521224"/>
            <a:ext cx="4897800" cy="1204202"/>
          </a:xfrm>
          <a:prstGeom prst="rect">
            <a:avLst/>
          </a:prstGeom>
        </p:spPr>
        <p:txBody>
          <a:bodyPr/>
          <a:lstStyle>
            <a:lvl1pPr defTabSz="886966">
              <a:defRPr sz="2600">
                <a:solidFill>
                  <a:schemeClr val="accent1"/>
                </a:solidFill>
              </a:defRPr>
            </a:lvl1pPr>
          </a:lstStyle>
          <a:p>
            <a:pPr/>
            <a:r>
              <a:t>Clocknodes @ Netnod Traceable to UTC(SP) @ RISE</a:t>
            </a:r>
          </a:p>
        </p:txBody>
      </p:sp>
      <p:pic>
        <p:nvPicPr>
          <p:cNvPr id="953" name="Google Shape;243;p43" descr="Google Shape;243;p4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26924" y="468750"/>
            <a:ext cx="3055804" cy="420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99" y="0"/>
                </a:moveTo>
                <a:cubicBezTo>
                  <a:pt x="1611" y="0"/>
                  <a:pt x="0" y="1170"/>
                  <a:pt x="0" y="2615"/>
                </a:cubicBezTo>
                <a:lnTo>
                  <a:pt x="0" y="18983"/>
                </a:lnTo>
                <a:cubicBezTo>
                  <a:pt x="0" y="20428"/>
                  <a:pt x="1611" y="21600"/>
                  <a:pt x="3599" y="21600"/>
                </a:cubicBezTo>
                <a:lnTo>
                  <a:pt x="17998" y="21600"/>
                </a:lnTo>
                <a:cubicBezTo>
                  <a:pt x="19986" y="21600"/>
                  <a:pt x="21600" y="20428"/>
                  <a:pt x="21600" y="18983"/>
                </a:cubicBezTo>
                <a:lnTo>
                  <a:pt x="21600" y="2615"/>
                </a:lnTo>
                <a:cubicBezTo>
                  <a:pt x="21600" y="1170"/>
                  <a:pt x="19986" y="0"/>
                  <a:pt x="17998" y="0"/>
                </a:cubicBezTo>
                <a:lnTo>
                  <a:pt x="3599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248;p44"/>
          <p:cNvSpPr txBox="1"/>
          <p:nvPr>
            <p:ph type="body" sz="quarter" idx="1"/>
          </p:nvPr>
        </p:nvSpPr>
        <p:spPr>
          <a:xfrm>
            <a:off x="504000" y="3390898"/>
            <a:ext cx="2401200" cy="1369804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100">
                <a:solidFill>
                  <a:srgbClr val="FFFFFF"/>
                </a:solidFill>
              </a:defRPr>
            </a:lvl1pPr>
          </a:lstStyle>
          <a:p>
            <a:pPr/>
            <a:r>
              <a:t>Ensure your network nanosecond level accuracy with the most robust, reliable and accurate source of time available without running your own atomic clock. </a:t>
            </a:r>
          </a:p>
        </p:txBody>
      </p:sp>
      <p:sp>
        <p:nvSpPr>
          <p:cNvPr id="958" name="Google Shape;249;p44"/>
          <p:cNvSpPr txBox="1"/>
          <p:nvPr/>
        </p:nvSpPr>
        <p:spPr>
          <a:xfrm>
            <a:off x="503997" y="3019425"/>
            <a:ext cx="2399702" cy="46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 anchor="ctr">
            <a:normAutofit fontScale="100000" lnSpcReduction="0"/>
          </a:bodyPr>
          <a:lstStyle>
            <a:lvl1pPr algn="ctr">
              <a:lnSpc>
                <a:spcPct val="115000"/>
              </a:lnSpc>
              <a:defRPr b="1" sz="1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Netnod PTP</a:t>
            </a:r>
          </a:p>
        </p:txBody>
      </p:sp>
      <p:pic>
        <p:nvPicPr>
          <p:cNvPr id="959" name="Google Shape;250;p44" descr="Google Shape;250;p44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0" t="0" r="8" b="8"/>
          <a:stretch>
            <a:fillRect/>
          </a:stretch>
        </p:blipFill>
        <p:spPr>
          <a:xfrm>
            <a:off x="6238799" y="503998"/>
            <a:ext cx="2401094" cy="2401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99" y="0"/>
                </a:moveTo>
                <a:cubicBezTo>
                  <a:pt x="1610" y="0"/>
                  <a:pt x="0" y="1610"/>
                  <a:pt x="0" y="3599"/>
                </a:cubicBezTo>
                <a:lnTo>
                  <a:pt x="0" y="18001"/>
                </a:lnTo>
                <a:cubicBezTo>
                  <a:pt x="0" y="19990"/>
                  <a:pt x="1610" y="21600"/>
                  <a:pt x="3599" y="21600"/>
                </a:cubicBezTo>
                <a:lnTo>
                  <a:pt x="18001" y="21600"/>
                </a:lnTo>
                <a:cubicBezTo>
                  <a:pt x="19990" y="21600"/>
                  <a:pt x="21600" y="19990"/>
                  <a:pt x="21600" y="18001"/>
                </a:cubicBezTo>
                <a:lnTo>
                  <a:pt x="21600" y="3599"/>
                </a:lnTo>
                <a:cubicBezTo>
                  <a:pt x="21600" y="1610"/>
                  <a:pt x="19990" y="0"/>
                  <a:pt x="18001" y="0"/>
                </a:cubicBezTo>
                <a:lnTo>
                  <a:pt x="3599" y="0"/>
                </a:lnTo>
                <a:close/>
              </a:path>
            </a:pathLst>
          </a:custGeom>
          <a:ln w="19050">
            <a:solidFill>
              <a:schemeClr val="accent1"/>
            </a:solidFill>
            <a:round/>
          </a:ln>
        </p:spPr>
      </p:pic>
      <p:sp>
        <p:nvSpPr>
          <p:cNvPr id="960" name="Google Shape;251;p44"/>
          <p:cNvSpPr txBox="1"/>
          <p:nvPr>
            <p:ph type="body" idx="22"/>
          </p:nvPr>
        </p:nvSpPr>
        <p:spPr>
          <a:xfrm>
            <a:off x="6237299" y="3390898"/>
            <a:ext cx="2401201" cy="136980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0"/>
              </a:spcBef>
              <a:buSzTx/>
              <a:buNone/>
              <a:def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Get accurate and reliable time securely delivered wherever you are located in Sweden with a guaranteed accuracy of 1ms from UTC. </a:t>
            </a:r>
          </a:p>
        </p:txBody>
      </p:sp>
      <p:sp>
        <p:nvSpPr>
          <p:cNvPr id="961" name="Google Shape;252;p44"/>
          <p:cNvSpPr txBox="1"/>
          <p:nvPr/>
        </p:nvSpPr>
        <p:spPr>
          <a:xfrm>
            <a:off x="6238799" y="3019425"/>
            <a:ext cx="2399704" cy="46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 anchor="ctr">
            <a:normAutofit fontScale="100000" lnSpcReduction="0"/>
          </a:bodyPr>
          <a:lstStyle>
            <a:lvl1pPr algn="ctr">
              <a:lnSpc>
                <a:spcPct val="115000"/>
              </a:lnSpc>
              <a:defRPr b="1" sz="1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Netnod Time Remote</a:t>
            </a:r>
          </a:p>
        </p:txBody>
      </p:sp>
      <p:pic>
        <p:nvPicPr>
          <p:cNvPr id="962" name="Google Shape;253;p44" descr="Google Shape;253;p44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16666" t="0" r="16670" b="8"/>
          <a:stretch>
            <a:fillRect/>
          </a:stretch>
        </p:blipFill>
        <p:spPr>
          <a:xfrm>
            <a:off x="503996" y="503998"/>
            <a:ext cx="2401095" cy="2401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99" y="0"/>
                </a:moveTo>
                <a:cubicBezTo>
                  <a:pt x="1610" y="0"/>
                  <a:pt x="0" y="1610"/>
                  <a:pt x="0" y="3599"/>
                </a:cubicBezTo>
                <a:lnTo>
                  <a:pt x="0" y="18001"/>
                </a:lnTo>
                <a:cubicBezTo>
                  <a:pt x="0" y="19990"/>
                  <a:pt x="1610" y="21600"/>
                  <a:pt x="3599" y="21600"/>
                </a:cubicBezTo>
                <a:lnTo>
                  <a:pt x="18001" y="21600"/>
                </a:lnTo>
                <a:cubicBezTo>
                  <a:pt x="19990" y="21600"/>
                  <a:pt x="21600" y="19990"/>
                  <a:pt x="21600" y="18001"/>
                </a:cubicBezTo>
                <a:lnTo>
                  <a:pt x="21600" y="3599"/>
                </a:lnTo>
                <a:cubicBezTo>
                  <a:pt x="21600" y="1610"/>
                  <a:pt x="19990" y="0"/>
                  <a:pt x="18001" y="0"/>
                </a:cubicBezTo>
                <a:lnTo>
                  <a:pt x="3599" y="0"/>
                </a:lnTo>
                <a:close/>
              </a:path>
            </a:pathLst>
          </a:custGeom>
          <a:ln w="19050">
            <a:solidFill>
              <a:schemeClr val="accent1"/>
            </a:solidFill>
            <a:round/>
          </a:ln>
        </p:spPr>
      </p:pic>
      <p:sp>
        <p:nvSpPr>
          <p:cNvPr id="963" name="Google Shape;254;p44"/>
          <p:cNvSpPr txBox="1"/>
          <p:nvPr>
            <p:ph type="body" idx="24"/>
          </p:nvPr>
        </p:nvSpPr>
        <p:spPr>
          <a:xfrm>
            <a:off x="3370650" y="3390898"/>
            <a:ext cx="2401201" cy="136980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0"/>
              </a:spcBef>
              <a:buSzTx/>
              <a:buNone/>
              <a:def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Get the most accurate and reliable time available over an IX port with a fully-managed, secure time service that guarantees 30µs accuracy from UTC.  </a:t>
            </a:r>
          </a:p>
        </p:txBody>
      </p:sp>
      <p:sp>
        <p:nvSpPr>
          <p:cNvPr id="964" name="Google Shape;255;p44"/>
          <p:cNvSpPr txBox="1"/>
          <p:nvPr/>
        </p:nvSpPr>
        <p:spPr>
          <a:xfrm>
            <a:off x="3370650" y="3019425"/>
            <a:ext cx="2399704" cy="46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 anchor="ctr">
            <a:normAutofit fontScale="100000" lnSpcReduction="0"/>
          </a:bodyPr>
          <a:lstStyle>
            <a:lvl1pPr algn="ctr">
              <a:lnSpc>
                <a:spcPct val="115000"/>
              </a:lnSpc>
              <a:defRPr b="1" sz="1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Netnod Time Direct</a:t>
            </a:r>
          </a:p>
        </p:txBody>
      </p:sp>
      <p:pic>
        <p:nvPicPr>
          <p:cNvPr id="965" name="Google Shape;256;p44" descr="Google Shape;256;p44"/>
          <p:cNvPicPr>
            <a:picLocks noChangeAspect="1"/>
          </p:cNvPicPr>
          <p:nvPr>
            <p:ph type="pic" idx="25"/>
          </p:nvPr>
        </p:nvPicPr>
        <p:blipFill>
          <a:blip r:embed="rId5">
            <a:extLst/>
          </a:blip>
          <a:srcRect l="18566" t="0" r="14768" b="4"/>
          <a:stretch>
            <a:fillRect/>
          </a:stretch>
        </p:blipFill>
        <p:spPr>
          <a:xfrm>
            <a:off x="3370650" y="503996"/>
            <a:ext cx="2401094" cy="2401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99" y="0"/>
                </a:moveTo>
                <a:cubicBezTo>
                  <a:pt x="1610" y="0"/>
                  <a:pt x="0" y="1610"/>
                  <a:pt x="0" y="3599"/>
                </a:cubicBezTo>
                <a:lnTo>
                  <a:pt x="0" y="18001"/>
                </a:lnTo>
                <a:cubicBezTo>
                  <a:pt x="0" y="19990"/>
                  <a:pt x="1610" y="21600"/>
                  <a:pt x="3599" y="21600"/>
                </a:cubicBezTo>
                <a:lnTo>
                  <a:pt x="18001" y="21600"/>
                </a:lnTo>
                <a:cubicBezTo>
                  <a:pt x="19990" y="21600"/>
                  <a:pt x="21600" y="19990"/>
                  <a:pt x="21600" y="18001"/>
                </a:cubicBezTo>
                <a:lnTo>
                  <a:pt x="21600" y="3599"/>
                </a:lnTo>
                <a:cubicBezTo>
                  <a:pt x="21600" y="1610"/>
                  <a:pt x="19990" y="0"/>
                  <a:pt x="18001" y="0"/>
                </a:cubicBezTo>
                <a:lnTo>
                  <a:pt x="3599" y="0"/>
                </a:lnTo>
                <a:close/>
              </a:path>
            </a:pathLst>
          </a:custGeom>
          <a:ln w="19050">
            <a:solidFill>
              <a:schemeClr val="accent1"/>
            </a:solidFill>
            <a:rou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207;p38"/>
          <p:cNvSpPr txBox="1"/>
          <p:nvPr>
            <p:ph type="title"/>
          </p:nvPr>
        </p:nvSpPr>
        <p:spPr>
          <a:xfrm>
            <a:off x="137130" y="460639"/>
            <a:ext cx="9045203" cy="2160138"/>
          </a:xfrm>
          <a:prstGeom prst="rect">
            <a:avLst/>
          </a:prstGeom>
        </p:spPr>
        <p:txBody>
          <a:bodyPr/>
          <a:lstStyle/>
          <a:p>
            <a:pPr defTabSz="409010">
              <a:defRPr sz="3500">
                <a:solidFill>
                  <a:schemeClr val="accent1"/>
                </a:solidFill>
              </a:defRPr>
            </a:pPr>
            <a:r>
              <a:t>The history of time</a:t>
            </a:r>
          </a:p>
          <a:p>
            <a:pPr defTabSz="409010">
              <a:defRPr sz="2400">
                <a:solidFill>
                  <a:schemeClr val="accent1"/>
                </a:solidFill>
              </a:defRPr>
            </a:pPr>
            <a:r>
              <a:t>Example from Sweden, similar development in all countries.</a:t>
            </a:r>
            <a:br/>
            <a:br/>
          </a:p>
        </p:txBody>
      </p:sp>
      <p:sp>
        <p:nvSpPr>
          <p:cNvPr id="591" name="Google Shape;208;p38"/>
          <p:cNvSpPr txBox="1"/>
          <p:nvPr>
            <p:ph type="body" sz="half" idx="1"/>
          </p:nvPr>
        </p:nvSpPr>
        <p:spPr>
          <a:xfrm>
            <a:off x="496367" y="1910887"/>
            <a:ext cx="3820663" cy="2622278"/>
          </a:xfrm>
          <a:prstGeom prst="rect">
            <a:avLst/>
          </a:prstGeom>
        </p:spPr>
        <p:txBody>
          <a:bodyPr/>
          <a:lstStyle/>
          <a:p>
            <a:pPr marL="256031" indent="-213358" defTabSz="512062">
              <a:buClr>
                <a:schemeClr val="accent3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pPr>
            <a:r>
              <a:t>Local solar time. </a:t>
            </a:r>
          </a:p>
          <a:p>
            <a:pPr marL="256031" indent="-213358" defTabSz="512062">
              <a:buClr>
                <a:schemeClr val="accent3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pPr>
            <a:r>
              <a:t>12.00 noon when sun is in the south.</a:t>
            </a:r>
          </a:p>
          <a:p>
            <a:pPr marL="256031" indent="-213358" defTabSz="512062">
              <a:buClr>
                <a:schemeClr val="accent3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pPr>
            <a:r>
              <a:t>24 min difference within Sweden.</a:t>
            </a:r>
          </a:p>
          <a:p>
            <a:pPr marL="256031" indent="-213358" defTabSz="512062">
              <a:buClr>
                <a:schemeClr val="accent3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pPr>
            <a:r>
              <a:t>Swedish Railroad Time (mid 1800)</a:t>
            </a:r>
          </a:p>
          <a:p>
            <a:pPr marL="256031" indent="-213358" defTabSz="512062">
              <a:buClr>
                <a:schemeClr val="accent3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pPr>
            <a:r>
              <a:t>Local Solar time of Gothenburg</a:t>
            </a:r>
          </a:p>
          <a:p>
            <a:pPr marL="256031" indent="-213358" defTabSz="512062">
              <a:buClr>
                <a:schemeClr val="accent3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pPr>
            <a:r>
              <a:t>Swedish National Time (1879)</a:t>
            </a:r>
          </a:p>
          <a:p>
            <a:pPr marL="256031" indent="-213358" defTabSz="512062">
              <a:buClr>
                <a:schemeClr val="accent3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pPr>
            <a:r>
              <a:t>Local Solar time of Laxå. Equally offset from Gothenburg and Stockholm. </a:t>
            </a:r>
          </a:p>
        </p:txBody>
      </p:sp>
      <p:grpSp>
        <p:nvGrpSpPr>
          <p:cNvPr id="594" name="Google Shape;209;p38"/>
          <p:cNvGrpSpPr/>
          <p:nvPr/>
        </p:nvGrpSpPr>
        <p:grpSpPr>
          <a:xfrm>
            <a:off x="8450094" y="-9"/>
            <a:ext cx="693906" cy="718507"/>
            <a:chOff x="0" y="0"/>
            <a:chExt cx="693905" cy="718505"/>
          </a:xfrm>
        </p:grpSpPr>
        <p:sp>
          <p:nvSpPr>
            <p:cNvPr id="592" name="Google Shape;210;p38"/>
            <p:cNvSpPr/>
            <p:nvPr/>
          </p:nvSpPr>
          <p:spPr>
            <a:xfrm>
              <a:off x="-1" y="-1"/>
              <a:ext cx="693906" cy="718507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593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9"/>
              <a:ext cx="430888" cy="4568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95" name="Google Shape;208;p38"/>
          <p:cNvSpPr txBox="1"/>
          <p:nvPr/>
        </p:nvSpPr>
        <p:spPr>
          <a:xfrm>
            <a:off x="4765667" y="1918517"/>
            <a:ext cx="4349322" cy="3176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>
            <a:normAutofit fontScale="100000" lnSpcReduction="0"/>
          </a:bodyPr>
          <a:lstStyle/>
          <a:p>
            <a:pPr marL="256031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Greenwich Mean Time</a:t>
            </a:r>
          </a:p>
          <a:p>
            <a:pPr marL="256031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12.00 noon when sun is in the south of Greenwich Observatory outside of London</a:t>
            </a:r>
          </a:p>
          <a:p>
            <a:pPr marL="256031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Swedish normal time = GMT + 1 hour (1900)</a:t>
            </a:r>
          </a:p>
          <a:p>
            <a:pPr marL="256031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Danish normal time = GMT + 1 hour (1894) (Bornholmstid)</a:t>
            </a:r>
          </a:p>
          <a:p>
            <a:pPr marL="256031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UTC Universal Coordinated Time</a:t>
            </a:r>
          </a:p>
          <a:p>
            <a:pPr marL="256031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International Time since 1972</a:t>
            </a:r>
          </a:p>
          <a:p>
            <a:pPr marL="256031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Based on TAI – International Atomic Time</a:t>
            </a:r>
          </a:p>
          <a:p>
            <a:pPr marL="256031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Adds leap seconds to adjust for earth rotation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261;p45"/>
          <p:cNvSpPr txBox="1"/>
          <p:nvPr>
            <p:ph type="body" sz="quarter" idx="1"/>
          </p:nvPr>
        </p:nvSpPr>
        <p:spPr>
          <a:xfrm>
            <a:off x="1342199" y="3390900"/>
            <a:ext cx="2401200" cy="1200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Connect for free to one of the most advanced and secure NTP services available which also includes…</a:t>
            </a:r>
          </a:p>
        </p:txBody>
      </p:sp>
      <p:sp>
        <p:nvSpPr>
          <p:cNvPr id="970" name="Google Shape;262;p45"/>
          <p:cNvSpPr txBox="1"/>
          <p:nvPr/>
        </p:nvSpPr>
        <p:spPr>
          <a:xfrm>
            <a:off x="1342197" y="3019425"/>
            <a:ext cx="2399704" cy="46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 anchor="ctr">
            <a:normAutofit fontScale="100000" lnSpcReduction="0"/>
          </a:bodyPr>
          <a:lstStyle>
            <a:lvl1pPr algn="ctr">
              <a:lnSpc>
                <a:spcPct val="115000"/>
              </a:lnSpc>
              <a:defRPr b="1" sz="1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NTP service </a:t>
            </a:r>
          </a:p>
        </p:txBody>
      </p:sp>
      <p:pic>
        <p:nvPicPr>
          <p:cNvPr id="971" name="Google Shape;263;p45" descr="Google Shape;263;p45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16666" t="0" r="16670" b="8"/>
          <a:stretch>
            <a:fillRect/>
          </a:stretch>
        </p:blipFill>
        <p:spPr>
          <a:xfrm>
            <a:off x="5095797" y="580198"/>
            <a:ext cx="2401094" cy="2401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99" y="0"/>
                </a:moveTo>
                <a:cubicBezTo>
                  <a:pt x="1610" y="0"/>
                  <a:pt x="0" y="1610"/>
                  <a:pt x="0" y="3599"/>
                </a:cubicBezTo>
                <a:lnTo>
                  <a:pt x="0" y="18001"/>
                </a:lnTo>
                <a:cubicBezTo>
                  <a:pt x="0" y="19990"/>
                  <a:pt x="1610" y="21600"/>
                  <a:pt x="3599" y="21600"/>
                </a:cubicBezTo>
                <a:lnTo>
                  <a:pt x="18001" y="21600"/>
                </a:lnTo>
                <a:cubicBezTo>
                  <a:pt x="19990" y="21600"/>
                  <a:pt x="21600" y="19990"/>
                  <a:pt x="21600" y="18001"/>
                </a:cubicBezTo>
                <a:lnTo>
                  <a:pt x="21600" y="3599"/>
                </a:lnTo>
                <a:cubicBezTo>
                  <a:pt x="21600" y="1610"/>
                  <a:pt x="19990" y="0"/>
                  <a:pt x="18001" y="0"/>
                </a:cubicBezTo>
                <a:lnTo>
                  <a:pt x="3599" y="0"/>
                </a:lnTo>
                <a:close/>
              </a:path>
            </a:pathLst>
          </a:custGeom>
          <a:ln w="19050">
            <a:solidFill>
              <a:schemeClr val="accent1"/>
            </a:solidFill>
            <a:round/>
          </a:ln>
        </p:spPr>
      </p:pic>
      <p:sp>
        <p:nvSpPr>
          <p:cNvPr id="972" name="Google Shape;264;p45"/>
          <p:cNvSpPr txBox="1"/>
          <p:nvPr>
            <p:ph type="body" idx="22"/>
          </p:nvPr>
        </p:nvSpPr>
        <p:spPr>
          <a:xfrm>
            <a:off x="5094299" y="3390900"/>
            <a:ext cx="2401201" cy="1200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0"/>
              </a:spcBef>
              <a:buSzTx/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Connect for free to ensure you are receiving secure and accurate time from a trusted source</a:t>
            </a:r>
          </a:p>
        </p:txBody>
      </p:sp>
      <p:sp>
        <p:nvSpPr>
          <p:cNvPr id="973" name="Google Shape;265;p45"/>
          <p:cNvSpPr txBox="1"/>
          <p:nvPr/>
        </p:nvSpPr>
        <p:spPr>
          <a:xfrm>
            <a:off x="5095799" y="3019424"/>
            <a:ext cx="2399704" cy="506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 anchor="ctr">
            <a:normAutofit fontScale="100000" lnSpcReduction="0"/>
          </a:bodyPr>
          <a:lstStyle>
            <a:lvl1pPr algn="ctr">
              <a:lnSpc>
                <a:spcPct val="115000"/>
              </a:lnSpc>
              <a:defRPr b="1" sz="18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NTS service</a:t>
            </a:r>
          </a:p>
        </p:txBody>
      </p:sp>
      <p:pic>
        <p:nvPicPr>
          <p:cNvPr id="974" name="Google Shape;266;p45" descr="Google Shape;266;p45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21874" t="0" r="21879" b="8"/>
          <a:stretch>
            <a:fillRect/>
          </a:stretch>
        </p:blipFill>
        <p:spPr>
          <a:xfrm>
            <a:off x="1342198" y="580198"/>
            <a:ext cx="2401094" cy="2401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99" y="0"/>
                </a:moveTo>
                <a:cubicBezTo>
                  <a:pt x="1610" y="0"/>
                  <a:pt x="0" y="1610"/>
                  <a:pt x="0" y="3599"/>
                </a:cubicBezTo>
                <a:lnTo>
                  <a:pt x="0" y="18001"/>
                </a:lnTo>
                <a:cubicBezTo>
                  <a:pt x="0" y="19990"/>
                  <a:pt x="1610" y="21600"/>
                  <a:pt x="3599" y="21600"/>
                </a:cubicBezTo>
                <a:lnTo>
                  <a:pt x="18001" y="21600"/>
                </a:lnTo>
                <a:cubicBezTo>
                  <a:pt x="19990" y="21600"/>
                  <a:pt x="21600" y="19990"/>
                  <a:pt x="21600" y="18001"/>
                </a:cubicBezTo>
                <a:lnTo>
                  <a:pt x="21600" y="3599"/>
                </a:lnTo>
                <a:cubicBezTo>
                  <a:pt x="21600" y="1610"/>
                  <a:pt x="19990" y="0"/>
                  <a:pt x="18001" y="0"/>
                </a:cubicBezTo>
                <a:lnTo>
                  <a:pt x="3599" y="0"/>
                </a:lnTo>
                <a:close/>
              </a:path>
            </a:pathLst>
          </a:custGeom>
          <a:ln w="19050">
            <a:solidFill>
              <a:schemeClr val="accent1"/>
            </a:solidFill>
            <a:rou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271;p46"/>
          <p:cNvSpPr txBox="1"/>
          <p:nvPr>
            <p:ph type="title"/>
          </p:nvPr>
        </p:nvSpPr>
        <p:spPr>
          <a:xfrm>
            <a:off x="504000" y="521225"/>
            <a:ext cx="8136002" cy="572708"/>
          </a:xfrm>
          <a:prstGeom prst="rect">
            <a:avLst/>
          </a:prstGeom>
        </p:spPr>
        <p:txBody>
          <a:bodyPr/>
          <a:lstStyle>
            <a:lvl1pPr defTabSz="740662">
              <a:defRPr sz="2500">
                <a:solidFill>
                  <a:schemeClr val="accent1"/>
                </a:solidFill>
              </a:defRPr>
            </a:lvl1pPr>
          </a:lstStyle>
          <a:p>
            <a:pPr/>
            <a:r>
              <a:t>Where to access NTS?</a:t>
            </a:r>
          </a:p>
        </p:txBody>
      </p:sp>
      <p:sp>
        <p:nvSpPr>
          <p:cNvPr id="979" name="Google Shape;272;p46"/>
          <p:cNvSpPr txBox="1"/>
          <p:nvPr>
            <p:ph type="body" idx="1"/>
          </p:nvPr>
        </p:nvSpPr>
        <p:spPr>
          <a:xfrm>
            <a:off x="504000" y="1381075"/>
            <a:ext cx="5760000" cy="3416400"/>
          </a:xfrm>
          <a:prstGeom prst="rect">
            <a:avLst/>
          </a:prstGeom>
        </p:spPr>
        <p:txBody>
          <a:bodyPr/>
          <a:lstStyle/>
          <a:p>
            <a:pPr>
              <a:buClr>
                <a:schemeClr val="accent3"/>
              </a:buClr>
              <a:buChar char="●"/>
              <a:defRPr>
                <a:solidFill>
                  <a:srgbClr val="FFFFFF"/>
                </a:solidFill>
              </a:defRPr>
            </a:pPr>
            <a:r>
              <a:t>Netnode hosts six nodes in five locations around Sweden with Stratum-1 NTS servers</a:t>
            </a:r>
          </a:p>
          <a:p>
            <a:pPr lvl="1" marL="1005114" indent="-408213">
              <a:buClr>
                <a:schemeClr val="accent3"/>
              </a:buClr>
              <a:defRPr>
                <a:solidFill>
                  <a:srgbClr val="FFFFFF"/>
                </a:solidFill>
              </a:defRPr>
            </a:pPr>
            <a:r>
              <a:t>Stockholm x 2</a:t>
            </a:r>
          </a:p>
          <a:p>
            <a:pPr lvl="1" marL="1005114" indent="-408213">
              <a:buClr>
                <a:schemeClr val="accent3"/>
              </a:buClr>
              <a:defRPr>
                <a:solidFill>
                  <a:srgbClr val="FFFFFF"/>
                </a:solidFill>
              </a:defRPr>
            </a:pPr>
            <a:r>
              <a:t>Göteborg</a:t>
            </a:r>
          </a:p>
          <a:p>
            <a:pPr lvl="1" marL="1005114" indent="-408213">
              <a:buClr>
                <a:schemeClr val="accent3"/>
              </a:buClr>
              <a:defRPr>
                <a:solidFill>
                  <a:srgbClr val="FFFFFF"/>
                </a:solidFill>
              </a:defRPr>
            </a:pPr>
            <a:r>
              <a:t>Malmö</a:t>
            </a:r>
          </a:p>
          <a:p>
            <a:pPr lvl="1" marL="1005114" indent="-408213">
              <a:buClr>
                <a:schemeClr val="accent3"/>
              </a:buClr>
              <a:defRPr>
                <a:solidFill>
                  <a:srgbClr val="FFFFFF"/>
                </a:solidFill>
              </a:defRPr>
            </a:pPr>
            <a:r>
              <a:t>Sundsvall</a:t>
            </a:r>
          </a:p>
          <a:p>
            <a:pPr lvl="1" marL="1005114" indent="-408213">
              <a:buClr>
                <a:schemeClr val="accent3"/>
              </a:buClr>
              <a:defRPr>
                <a:solidFill>
                  <a:srgbClr val="FFFFFF"/>
                </a:solidFill>
              </a:defRPr>
            </a:pPr>
            <a:r>
              <a:t>Luleå</a:t>
            </a:r>
          </a:p>
        </p:txBody>
      </p:sp>
      <p:pic>
        <p:nvPicPr>
          <p:cNvPr id="980" name="Google Shape;273;p46" descr="Google Shape;273;p46"/>
          <p:cNvPicPr>
            <a:picLocks noChangeAspect="1"/>
          </p:cNvPicPr>
          <p:nvPr/>
        </p:nvPicPr>
        <p:blipFill>
          <a:blip r:embed="rId3">
            <a:extLst/>
          </a:blip>
          <a:srcRect l="0" t="0" r="6" b="0"/>
          <a:stretch>
            <a:fillRect/>
          </a:stretch>
        </p:blipFill>
        <p:spPr>
          <a:xfrm>
            <a:off x="6380124" y="317275"/>
            <a:ext cx="2521347" cy="4606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1" y="0"/>
                </a:moveTo>
                <a:cubicBezTo>
                  <a:pt x="1612" y="0"/>
                  <a:pt x="0" y="882"/>
                  <a:pt x="0" y="1971"/>
                </a:cubicBezTo>
                <a:lnTo>
                  <a:pt x="0" y="19629"/>
                </a:lnTo>
                <a:cubicBezTo>
                  <a:pt x="0" y="20718"/>
                  <a:pt x="1612" y="21600"/>
                  <a:pt x="3601" y="21600"/>
                </a:cubicBezTo>
                <a:lnTo>
                  <a:pt x="17999" y="21600"/>
                </a:lnTo>
                <a:cubicBezTo>
                  <a:pt x="19988" y="21600"/>
                  <a:pt x="21600" y="20718"/>
                  <a:pt x="21600" y="19629"/>
                </a:cubicBezTo>
                <a:lnTo>
                  <a:pt x="21600" y="1971"/>
                </a:lnTo>
                <a:cubicBezTo>
                  <a:pt x="21600" y="882"/>
                  <a:pt x="19988" y="0"/>
                  <a:pt x="17999" y="0"/>
                </a:cubicBezTo>
                <a:lnTo>
                  <a:pt x="3601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278;p47"/>
          <p:cNvSpPr txBox="1"/>
          <p:nvPr>
            <p:ph type="title"/>
          </p:nvPr>
        </p:nvSpPr>
        <p:spPr>
          <a:xfrm>
            <a:off x="503999" y="288973"/>
            <a:ext cx="8136002" cy="572706"/>
          </a:xfrm>
          <a:prstGeom prst="rect">
            <a:avLst/>
          </a:prstGeom>
        </p:spPr>
        <p:txBody>
          <a:bodyPr/>
          <a:lstStyle>
            <a:lvl1pPr defTabSz="740662">
              <a:defRPr sz="2500">
                <a:solidFill>
                  <a:schemeClr val="accent1"/>
                </a:solidFill>
              </a:defRPr>
            </a:lvl1pPr>
          </a:lstStyle>
          <a:p>
            <a:pPr/>
            <a:r>
              <a:t>Different types of clocks</a:t>
            </a:r>
          </a:p>
        </p:txBody>
      </p:sp>
      <p:pic>
        <p:nvPicPr>
          <p:cNvPr id="985" name="Google Shape;279;p47" descr="Google Shape;279;p4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5498" y="1244574"/>
            <a:ext cx="4148103" cy="31071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97" y="0"/>
                </a:moveTo>
                <a:cubicBezTo>
                  <a:pt x="1208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1208" y="21600"/>
                  <a:pt x="2697" y="21600"/>
                </a:cubicBezTo>
                <a:lnTo>
                  <a:pt x="18903" y="21600"/>
                </a:lnTo>
                <a:cubicBezTo>
                  <a:pt x="20392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0392" y="0"/>
                  <a:pt x="18903" y="0"/>
                </a:cubicBezTo>
                <a:lnTo>
                  <a:pt x="2697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986" name="Google Shape;280;p47" descr="Google Shape;280;p47"/>
          <p:cNvPicPr>
            <a:picLocks noChangeAspect="1"/>
          </p:cNvPicPr>
          <p:nvPr/>
        </p:nvPicPr>
        <p:blipFill>
          <a:blip r:embed="rId3">
            <a:extLst/>
          </a:blip>
          <a:srcRect l="3006" t="0" r="0" b="0"/>
          <a:stretch>
            <a:fillRect/>
          </a:stretch>
        </p:blipFill>
        <p:spPr>
          <a:xfrm>
            <a:off x="4889794" y="1223123"/>
            <a:ext cx="3918602" cy="31071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855" y="0"/>
                </a:moveTo>
                <a:cubicBezTo>
                  <a:pt x="1278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1278" y="21600"/>
                  <a:pt x="2855" y="21600"/>
                </a:cubicBezTo>
                <a:lnTo>
                  <a:pt x="18745" y="21600"/>
                </a:lnTo>
                <a:cubicBezTo>
                  <a:pt x="20322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0322" y="0"/>
                  <a:pt x="18745" y="0"/>
                </a:cubicBezTo>
                <a:lnTo>
                  <a:pt x="2855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sp>
        <p:nvSpPr>
          <p:cNvPr id="987" name="Google Shape;281;p47"/>
          <p:cNvSpPr txBox="1"/>
          <p:nvPr/>
        </p:nvSpPr>
        <p:spPr>
          <a:xfrm>
            <a:off x="5082726" y="4379488"/>
            <a:ext cx="2890804" cy="37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/>
          <a:p>
            <a:pPr>
              <a:defRPr b="1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JRP 17IND14 </a:t>
            </a:r>
            <a:r>
              <a:rPr b="0" sz="6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j-lt"/>
                <a:ea typeface="+mj-ea"/>
                <a:cs typeface="+mj-cs"/>
                <a:sym typeface="Arial"/>
                <a:hlinkClick r:id="rId4" invalidUrl="" action="" tgtFrame="" tooltip="" history="1" highlightClick="0" endSnd="0"/>
              </a:rPr>
              <a:t>http://empir.npl.co.uk/write/</a:t>
            </a:r>
            <a:endParaRPr sz="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spcBef>
                <a:spcPts val="400"/>
              </a:spcBef>
              <a:defRPr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WRITE - White Rabbit  Industrial Timing Enhancement</a:t>
            </a:r>
          </a:p>
        </p:txBody>
      </p:sp>
      <p:pic>
        <p:nvPicPr>
          <p:cNvPr id="988" name="Google Shape;282;p47" descr="Google Shape;282;p4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28039" y="4632014"/>
            <a:ext cx="1522280" cy="3970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287;p48"/>
          <p:cNvSpPr/>
          <p:nvPr/>
        </p:nvSpPr>
        <p:spPr>
          <a:xfrm>
            <a:off x="1926825" y="1471986"/>
            <a:ext cx="718853" cy="1819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1075"/>
                  <a:pt x="10800" y="2400"/>
                </a:cubicBezTo>
                <a:lnTo>
                  <a:pt x="10800" y="8400"/>
                </a:lnTo>
                <a:cubicBezTo>
                  <a:pt x="10800" y="9725"/>
                  <a:pt x="15635" y="10800"/>
                  <a:pt x="21600" y="10800"/>
                </a:cubicBezTo>
                <a:cubicBezTo>
                  <a:pt x="15635" y="10800"/>
                  <a:pt x="10800" y="11875"/>
                  <a:pt x="10800" y="13200"/>
                </a:cubicBezTo>
                <a:lnTo>
                  <a:pt x="10800" y="19200"/>
                </a:lnTo>
                <a:cubicBezTo>
                  <a:pt x="10800" y="20525"/>
                  <a:pt x="5965" y="21600"/>
                  <a:pt x="0" y="21600"/>
                </a:cubicBezTo>
              </a:path>
            </a:pathLst>
          </a:custGeom>
          <a:ln w="19050">
            <a:solidFill>
              <a:schemeClr val="accent3"/>
            </a:solidFill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991" name="Google Shape;288;p48"/>
          <p:cNvSpPr txBox="1"/>
          <p:nvPr>
            <p:ph type="title"/>
          </p:nvPr>
        </p:nvSpPr>
        <p:spPr>
          <a:xfrm>
            <a:off x="275399" y="521225"/>
            <a:ext cx="8136002" cy="572704"/>
          </a:xfrm>
          <a:prstGeom prst="rect">
            <a:avLst/>
          </a:prstGeom>
        </p:spPr>
        <p:txBody>
          <a:bodyPr/>
          <a:lstStyle>
            <a:lvl1pPr defTabSz="850391">
              <a:defRPr sz="2500">
                <a:solidFill>
                  <a:schemeClr val="accent1"/>
                </a:solidFill>
              </a:defRPr>
            </a:lvl1pPr>
          </a:lstStyle>
          <a:p>
            <a:pPr/>
            <a:r>
              <a:t>Swedish National Timescale UTC(SP)</a:t>
            </a:r>
          </a:p>
        </p:txBody>
      </p:sp>
      <p:sp>
        <p:nvSpPr>
          <p:cNvPr id="992" name="Google Shape;289;p48"/>
          <p:cNvSpPr/>
          <p:nvPr/>
        </p:nvSpPr>
        <p:spPr>
          <a:xfrm>
            <a:off x="211136" y="1691064"/>
            <a:ext cx="165000" cy="4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999" name="Google Shape;290;p48"/>
          <p:cNvGrpSpPr/>
          <p:nvPr/>
        </p:nvGrpSpPr>
        <p:grpSpPr>
          <a:xfrm>
            <a:off x="380690" y="1471981"/>
            <a:ext cx="1486206" cy="1819232"/>
            <a:chOff x="0" y="-1"/>
            <a:chExt cx="1486204" cy="1819230"/>
          </a:xfrm>
        </p:grpSpPr>
        <p:sp>
          <p:nvSpPr>
            <p:cNvPr id="993" name="Google Shape;291;p48"/>
            <p:cNvSpPr/>
            <p:nvPr/>
          </p:nvSpPr>
          <p:spPr>
            <a:xfrm>
              <a:off x="-1" y="-2"/>
              <a:ext cx="1486206" cy="440405"/>
            </a:xfrm>
            <a:prstGeom prst="rect">
              <a:avLst/>
            </a:prstGeom>
            <a:noFill/>
            <a:ln w="1905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994" name="Google Shape;292;p48"/>
            <p:cNvSpPr txBox="1"/>
            <p:nvPr/>
          </p:nvSpPr>
          <p:spPr>
            <a:xfrm>
              <a:off x="16184" y="87363"/>
              <a:ext cx="1470005" cy="3079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25" tIns="46025" rIns="46025" bIns="46025" numCol="1" anchor="t">
              <a:spAutoFit/>
            </a:bodyPr>
            <a:lstStyle>
              <a:lvl1pPr algn="ctr">
                <a:defRPr b="1">
                  <a:solidFill>
                    <a:schemeClr val="accent1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Clock 1 SP</a:t>
              </a:r>
            </a:p>
          </p:txBody>
        </p:sp>
        <p:sp>
          <p:nvSpPr>
            <p:cNvPr id="995" name="Google Shape;293;p48"/>
            <p:cNvSpPr/>
            <p:nvPr/>
          </p:nvSpPr>
          <p:spPr>
            <a:xfrm>
              <a:off x="-1" y="689411"/>
              <a:ext cx="1486206" cy="440404"/>
            </a:xfrm>
            <a:prstGeom prst="rect">
              <a:avLst/>
            </a:prstGeom>
            <a:noFill/>
            <a:ln w="1905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996" name="Google Shape;294;p48"/>
            <p:cNvSpPr txBox="1"/>
            <p:nvPr/>
          </p:nvSpPr>
          <p:spPr>
            <a:xfrm>
              <a:off x="16184" y="776788"/>
              <a:ext cx="1470005" cy="3079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25" tIns="46025" rIns="46025" bIns="46025" numCol="1" anchor="t">
              <a:spAutoFit/>
            </a:bodyPr>
            <a:lstStyle>
              <a:lvl1pPr algn="ctr">
                <a:defRPr b="1">
                  <a:solidFill>
                    <a:schemeClr val="accent1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Clock 2 SP</a:t>
              </a:r>
            </a:p>
          </p:txBody>
        </p:sp>
        <p:sp>
          <p:nvSpPr>
            <p:cNvPr id="997" name="Google Shape;295;p48"/>
            <p:cNvSpPr/>
            <p:nvPr/>
          </p:nvSpPr>
          <p:spPr>
            <a:xfrm>
              <a:off x="-1" y="1378826"/>
              <a:ext cx="1486206" cy="440404"/>
            </a:xfrm>
            <a:prstGeom prst="rect">
              <a:avLst/>
            </a:prstGeom>
            <a:noFill/>
            <a:ln w="1905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998" name="Google Shape;296;p48"/>
            <p:cNvSpPr txBox="1"/>
            <p:nvPr/>
          </p:nvSpPr>
          <p:spPr>
            <a:xfrm>
              <a:off x="16184" y="1466191"/>
              <a:ext cx="1470005" cy="3079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25" tIns="46025" rIns="46025" bIns="46025" numCol="1" anchor="t">
              <a:spAutoFit/>
            </a:bodyPr>
            <a:lstStyle>
              <a:lvl1pPr algn="ctr">
                <a:defRPr b="1">
                  <a:solidFill>
                    <a:schemeClr val="accent1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Clock N SP</a:t>
              </a:r>
            </a:p>
          </p:txBody>
        </p:sp>
      </p:grpSp>
      <p:grpSp>
        <p:nvGrpSpPr>
          <p:cNvPr id="1002" name="Google Shape;297;p48"/>
          <p:cNvGrpSpPr/>
          <p:nvPr/>
        </p:nvGrpSpPr>
        <p:grpSpPr>
          <a:xfrm>
            <a:off x="4962518" y="2514974"/>
            <a:ext cx="1269911" cy="320708"/>
            <a:chOff x="0" y="0"/>
            <a:chExt cx="1269909" cy="320706"/>
          </a:xfrm>
        </p:grpSpPr>
        <p:sp>
          <p:nvSpPr>
            <p:cNvPr id="1000" name="Rektangel"/>
            <p:cNvSpPr/>
            <p:nvPr/>
          </p:nvSpPr>
          <p:spPr>
            <a:xfrm>
              <a:off x="-1" y="-1"/>
              <a:ext cx="1269911" cy="320708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defRPr b="1">
                  <a:solidFill>
                    <a:schemeClr val="accent1"/>
                  </a:solidFill>
                </a:defRPr>
              </a:pPr>
            </a:p>
          </p:txBody>
        </p:sp>
        <p:sp>
          <p:nvSpPr>
            <p:cNvPr id="1001" name="UTC(SP)"/>
            <p:cNvSpPr txBox="1"/>
            <p:nvPr/>
          </p:nvSpPr>
          <p:spPr>
            <a:xfrm>
              <a:off x="6349" y="6350"/>
              <a:ext cx="1257211" cy="3079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25" tIns="46025" rIns="46025" bIns="46025" numCol="1" anchor="t">
              <a:spAutoFit/>
            </a:bodyPr>
            <a:lstStyle>
              <a:lvl1pPr algn="ctr">
                <a:defRPr b="1">
                  <a:solidFill>
                    <a:schemeClr val="accent1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UTC(SP)</a:t>
              </a:r>
            </a:p>
          </p:txBody>
        </p:sp>
      </p:grpSp>
      <p:sp>
        <p:nvSpPr>
          <p:cNvPr id="1003" name="Google Shape;298;p48"/>
          <p:cNvSpPr/>
          <p:nvPr/>
        </p:nvSpPr>
        <p:spPr>
          <a:xfrm>
            <a:off x="4935537" y="1471989"/>
            <a:ext cx="1384204" cy="438302"/>
          </a:xfrm>
          <a:prstGeom prst="rect">
            <a:avLst/>
          </a:prstGeom>
          <a:ln w="12700">
            <a:solidFill>
              <a:srgbClr val="FFFFFF"/>
            </a:solidFill>
            <a:miter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1004" name="Google Shape;299;p48"/>
          <p:cNvSpPr txBox="1"/>
          <p:nvPr/>
        </p:nvSpPr>
        <p:spPr>
          <a:xfrm>
            <a:off x="5068206" y="1537968"/>
            <a:ext cx="1119004" cy="30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25" tIns="46025" rIns="46025" bIns="46025">
            <a:spAutoFit/>
          </a:bodyPr>
          <a:lstStyle>
            <a:lvl1pPr algn="ctr">
              <a:defRPr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Correction</a:t>
            </a:r>
          </a:p>
        </p:txBody>
      </p:sp>
      <p:sp>
        <p:nvSpPr>
          <p:cNvPr id="1005" name="Google Shape;300;p48"/>
          <p:cNvSpPr/>
          <p:nvPr/>
        </p:nvSpPr>
        <p:spPr>
          <a:xfrm>
            <a:off x="5627687" y="1919664"/>
            <a:ext cx="4" cy="571505"/>
          </a:xfrm>
          <a:prstGeom prst="line">
            <a:avLst/>
          </a:prstGeom>
          <a:ln w="12700">
            <a:solidFill>
              <a:srgbClr val="FFFFFF"/>
            </a:solidFill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06" name="Google Shape;301;p48"/>
          <p:cNvSpPr/>
          <p:nvPr/>
        </p:nvSpPr>
        <p:spPr>
          <a:xfrm flipH="1">
            <a:off x="215902" y="1680348"/>
            <a:ext cx="4" cy="1416903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07" name="Google Shape;302;p48"/>
          <p:cNvSpPr/>
          <p:nvPr/>
        </p:nvSpPr>
        <p:spPr>
          <a:xfrm>
            <a:off x="211135" y="3087428"/>
            <a:ext cx="169804" cy="4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08" name="Google Shape;303;p48"/>
          <p:cNvSpPr/>
          <p:nvPr/>
        </p:nvSpPr>
        <p:spPr>
          <a:xfrm>
            <a:off x="211135" y="2376864"/>
            <a:ext cx="169804" cy="4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09" name="Google Shape;304;p48"/>
          <p:cNvSpPr/>
          <p:nvPr/>
        </p:nvSpPr>
        <p:spPr>
          <a:xfrm flipV="1">
            <a:off x="1866899" y="2381929"/>
            <a:ext cx="231302" cy="904"/>
          </a:xfrm>
          <a:prstGeom prst="line">
            <a:avLst/>
          </a:prstGeom>
          <a:ln w="12700">
            <a:solidFill>
              <a:schemeClr val="accent3"/>
            </a:solidFill>
            <a:prstDash val="dot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10" name="Google Shape;305;p48"/>
          <p:cNvSpPr/>
          <p:nvPr/>
        </p:nvSpPr>
        <p:spPr>
          <a:xfrm flipV="1">
            <a:off x="2074859" y="1258372"/>
            <a:ext cx="19504" cy="1778102"/>
          </a:xfrm>
          <a:prstGeom prst="line">
            <a:avLst/>
          </a:prstGeom>
          <a:ln w="12700">
            <a:solidFill>
              <a:schemeClr val="accent3"/>
            </a:solidFill>
            <a:prstDash val="dot"/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11" name="Google Shape;306;p48"/>
          <p:cNvSpPr/>
          <p:nvPr/>
        </p:nvSpPr>
        <p:spPr>
          <a:xfrm flipV="1">
            <a:off x="1866900" y="3031969"/>
            <a:ext cx="208500" cy="4504"/>
          </a:xfrm>
          <a:prstGeom prst="line">
            <a:avLst/>
          </a:prstGeom>
          <a:ln w="12700">
            <a:solidFill>
              <a:schemeClr val="accent3"/>
            </a:solidFill>
            <a:prstDash val="dot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12" name="Google Shape;307;p48"/>
          <p:cNvSpPr/>
          <p:nvPr/>
        </p:nvSpPr>
        <p:spPr>
          <a:xfrm>
            <a:off x="6224587" y="2684540"/>
            <a:ext cx="538204" cy="4"/>
          </a:xfrm>
          <a:prstGeom prst="line">
            <a:avLst/>
          </a:prstGeom>
          <a:ln w="12700">
            <a:solidFill>
              <a:srgbClr val="FFFFFF"/>
            </a:solidFill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13" name="Google Shape;308;p48"/>
          <p:cNvSpPr/>
          <p:nvPr/>
        </p:nvSpPr>
        <p:spPr>
          <a:xfrm>
            <a:off x="7643593" y="1573564"/>
            <a:ext cx="604" cy="941401"/>
          </a:xfrm>
          <a:prstGeom prst="line">
            <a:avLst/>
          </a:prstGeom>
          <a:ln w="12700">
            <a:solidFill>
              <a:srgbClr val="FFFFFF"/>
            </a:solidFill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014" name="Google Shape;309;p48" descr="Google Shape;309;p4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6039" y="764452"/>
            <a:ext cx="1355704" cy="1177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124" y="0"/>
                </a:moveTo>
                <a:cubicBezTo>
                  <a:pt x="1397" y="0"/>
                  <a:pt x="0" y="1608"/>
                  <a:pt x="0" y="3596"/>
                </a:cubicBezTo>
                <a:lnTo>
                  <a:pt x="0" y="17996"/>
                </a:lnTo>
                <a:cubicBezTo>
                  <a:pt x="0" y="19985"/>
                  <a:pt x="1397" y="21600"/>
                  <a:pt x="3124" y="21600"/>
                </a:cubicBezTo>
                <a:lnTo>
                  <a:pt x="18470" y="21600"/>
                </a:lnTo>
                <a:cubicBezTo>
                  <a:pt x="20197" y="21600"/>
                  <a:pt x="21600" y="19985"/>
                  <a:pt x="21600" y="17996"/>
                </a:cubicBezTo>
                <a:lnTo>
                  <a:pt x="21600" y="3596"/>
                </a:lnTo>
                <a:cubicBezTo>
                  <a:pt x="21600" y="1608"/>
                  <a:pt x="20197" y="0"/>
                  <a:pt x="18470" y="0"/>
                </a:cubicBezTo>
                <a:lnTo>
                  <a:pt x="3124" y="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</p:pic>
      <p:sp>
        <p:nvSpPr>
          <p:cNvPr id="1015" name="Google Shape;310;p48"/>
          <p:cNvSpPr txBox="1"/>
          <p:nvPr/>
        </p:nvSpPr>
        <p:spPr>
          <a:xfrm>
            <a:off x="6762801" y="2529021"/>
            <a:ext cx="1762202" cy="297151"/>
          </a:xfrm>
          <a:prstGeom prst="rect">
            <a:avLst/>
          </a:prstGeom>
          <a:ln w="12700">
            <a:solidFill>
              <a:srgbClr val="FFFFFF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GNSS/TWSTFT</a:t>
            </a:r>
          </a:p>
        </p:txBody>
      </p:sp>
      <p:sp>
        <p:nvSpPr>
          <p:cNvPr id="1016" name="Google Shape;311;p48"/>
          <p:cNvSpPr txBox="1"/>
          <p:nvPr/>
        </p:nvSpPr>
        <p:spPr>
          <a:xfrm>
            <a:off x="2464518" y="2376864"/>
            <a:ext cx="1173903" cy="284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Group-clock</a:t>
            </a:r>
          </a:p>
        </p:txBody>
      </p:sp>
      <p:sp>
        <p:nvSpPr>
          <p:cNvPr id="1017" name="Google Shape;312;p48"/>
          <p:cNvSpPr/>
          <p:nvPr/>
        </p:nvSpPr>
        <p:spPr>
          <a:xfrm flipH="1">
            <a:off x="7634899" y="2832223"/>
            <a:ext cx="18004" cy="1219805"/>
          </a:xfrm>
          <a:prstGeom prst="line">
            <a:avLst/>
          </a:prstGeom>
          <a:ln w="12700">
            <a:solidFill>
              <a:srgbClr val="FFFFFF"/>
            </a:solidFill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18" name="Google Shape;313;p48"/>
          <p:cNvSpPr txBox="1"/>
          <p:nvPr/>
        </p:nvSpPr>
        <p:spPr>
          <a:xfrm>
            <a:off x="6924671" y="4070522"/>
            <a:ext cx="2169304" cy="30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25" tIns="46025" rIns="46025" bIns="46025">
            <a:spAutoFit/>
          </a:bodyPr>
          <a:lstStyle>
            <a:lvl1pPr>
              <a:defRPr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UTC(SP) – GPS/TWSTFT</a:t>
            </a:r>
          </a:p>
        </p:txBody>
      </p:sp>
      <p:grpSp>
        <p:nvGrpSpPr>
          <p:cNvPr id="1030" name="Google Shape;314;p48"/>
          <p:cNvGrpSpPr/>
          <p:nvPr/>
        </p:nvGrpSpPr>
        <p:grpSpPr>
          <a:xfrm>
            <a:off x="211132" y="2834057"/>
            <a:ext cx="6713533" cy="1391623"/>
            <a:chOff x="-1" y="-2"/>
            <a:chExt cx="6713532" cy="1391621"/>
          </a:xfrm>
        </p:grpSpPr>
        <p:grpSp>
          <p:nvGrpSpPr>
            <p:cNvPr id="1028" name="Google Shape;315;p48"/>
            <p:cNvGrpSpPr/>
            <p:nvPr/>
          </p:nvGrpSpPr>
          <p:grpSpPr>
            <a:xfrm>
              <a:off x="-2" y="-3"/>
              <a:ext cx="6713533" cy="1391623"/>
              <a:chOff x="-1" y="-1"/>
              <a:chExt cx="6713532" cy="1391621"/>
            </a:xfrm>
          </p:grpSpPr>
          <p:grpSp>
            <p:nvGrpSpPr>
              <p:cNvPr id="1021" name="Google Shape;316;p48"/>
              <p:cNvGrpSpPr/>
              <p:nvPr/>
            </p:nvGrpSpPr>
            <p:grpSpPr>
              <a:xfrm>
                <a:off x="2957510" y="523878"/>
                <a:ext cx="1310108" cy="609610"/>
                <a:chOff x="-1" y="-1"/>
                <a:chExt cx="1310107" cy="609609"/>
              </a:xfrm>
            </p:grpSpPr>
            <p:sp>
              <p:nvSpPr>
                <p:cNvPr id="1019" name="Google Shape;317;p48"/>
                <p:cNvSpPr/>
                <p:nvPr/>
              </p:nvSpPr>
              <p:spPr>
                <a:xfrm>
                  <a:off x="-2" y="-2"/>
                  <a:ext cx="1310109" cy="609610"/>
                </a:xfrm>
                <a:prstGeom prst="rect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Lato"/>
                      <a:ea typeface="Lato"/>
                      <a:cs typeface="Lato"/>
                      <a:sym typeface="Lato"/>
                    </a:defRPr>
                  </a:pPr>
                </a:p>
              </p:txBody>
            </p:sp>
            <p:sp>
              <p:nvSpPr>
                <p:cNvPr id="1020" name="Google Shape;318;p48"/>
                <p:cNvSpPr txBox="1"/>
                <p:nvPr/>
              </p:nvSpPr>
              <p:spPr>
                <a:xfrm>
                  <a:off x="-2" y="42760"/>
                  <a:ext cx="1310109" cy="5238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6025" tIns="46025" rIns="46025" bIns="46025" numCol="1" anchor="t">
                  <a:spAutoFit/>
                </a:bodyPr>
                <a:lstStyle/>
                <a:p>
                  <a:pPr algn="ctr">
                    <a:defRPr b="1">
                      <a:solidFill>
                        <a:schemeClr val="accent1"/>
                      </a:solidFill>
                      <a:latin typeface="Lato"/>
                      <a:ea typeface="Lato"/>
                      <a:cs typeface="Lato"/>
                      <a:sym typeface="Lato"/>
                    </a:defRPr>
                  </a:pPr>
                  <a:r>
                    <a:t>Time interval</a:t>
                  </a:r>
                  <a:endParaRPr>
                    <a:latin typeface="+mj-lt"/>
                    <a:ea typeface="+mj-ea"/>
                    <a:cs typeface="+mj-cs"/>
                    <a:sym typeface="Arial"/>
                  </a:endParaRPr>
                </a:p>
                <a:p>
                  <a:pPr algn="ctr">
                    <a:defRPr b="1">
                      <a:solidFill>
                        <a:schemeClr val="accent1"/>
                      </a:solidFill>
                      <a:latin typeface="Lato"/>
                      <a:ea typeface="Lato"/>
                      <a:cs typeface="Lato"/>
                      <a:sym typeface="Lato"/>
                    </a:defRPr>
                  </a:pPr>
                  <a:r>
                    <a:t>counter</a:t>
                  </a:r>
                </a:p>
              </p:txBody>
            </p:sp>
          </p:grpSp>
          <p:sp>
            <p:nvSpPr>
              <p:cNvPr id="1022" name="Google Shape;319;p48"/>
              <p:cNvSpPr/>
              <p:nvPr/>
            </p:nvSpPr>
            <p:spPr>
              <a:xfrm>
                <a:off x="-2" y="857256"/>
                <a:ext cx="2954404" cy="4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stealth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23" name="Google Shape;320;p48"/>
              <p:cNvSpPr/>
              <p:nvPr/>
            </p:nvSpPr>
            <p:spPr>
              <a:xfrm flipH="1" flipV="1">
                <a:off x="4292457" y="858529"/>
                <a:ext cx="1124104" cy="4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stealth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24" name="Google Shape;321;p48"/>
              <p:cNvSpPr/>
              <p:nvPr/>
            </p:nvSpPr>
            <p:spPr>
              <a:xfrm>
                <a:off x="5416554" y="-2"/>
                <a:ext cx="4" cy="85740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25" name="Google Shape;322;p48"/>
              <p:cNvSpPr/>
              <p:nvPr/>
            </p:nvSpPr>
            <p:spPr>
              <a:xfrm flipH="1">
                <a:off x="3654304" y="1143010"/>
                <a:ext cx="3304" cy="247804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26" name="Google Shape;323;p48"/>
              <p:cNvSpPr/>
              <p:nvPr/>
            </p:nvSpPr>
            <p:spPr>
              <a:xfrm>
                <a:off x="3654427" y="1391617"/>
                <a:ext cx="3059105" cy="4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stealth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27" name="Google Shape;324;p48"/>
              <p:cNvSpPr txBox="1"/>
              <p:nvPr/>
            </p:nvSpPr>
            <p:spPr>
              <a:xfrm>
                <a:off x="4462465" y="1066810"/>
                <a:ext cx="1467904" cy="3079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6025" tIns="46025" rIns="46025" bIns="46025" numCol="1" anchor="t">
                <a:spAutoFit/>
              </a:bodyPr>
              <a:lstStyle>
                <a:lvl1pPr>
                  <a:defRPr b="1">
                    <a:solidFill>
                      <a:schemeClr val="accent1"/>
                    </a:solidFill>
                    <a:latin typeface="Lato"/>
                    <a:ea typeface="Lato"/>
                    <a:cs typeface="Lato"/>
                    <a:sym typeface="Lato"/>
                  </a:defRPr>
                </a:lvl1pPr>
              </a:lstStyle>
              <a:p>
                <a:pPr/>
                <a:r>
                  <a:t>UTC(SP) - Clock</a:t>
                </a:r>
              </a:p>
            </p:txBody>
          </p:sp>
        </p:grpSp>
        <p:sp>
          <p:nvSpPr>
            <p:cNvPr id="1029" name="Google Shape;325;p48"/>
            <p:cNvSpPr/>
            <p:nvPr/>
          </p:nvSpPr>
          <p:spPr>
            <a:xfrm flipH="1">
              <a:off x="6353" y="258367"/>
              <a:ext cx="4" cy="602404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1031" name="Google Shape;326;p48"/>
          <p:cNvSpPr/>
          <p:nvPr/>
        </p:nvSpPr>
        <p:spPr>
          <a:xfrm>
            <a:off x="7634889" y="4384638"/>
            <a:ext cx="4" cy="200704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32" name="Google Shape;327;p48"/>
          <p:cNvSpPr/>
          <p:nvPr/>
        </p:nvSpPr>
        <p:spPr>
          <a:xfrm flipH="1" flipV="1">
            <a:off x="2878822" y="4580449"/>
            <a:ext cx="4763404" cy="8704"/>
          </a:xfrm>
          <a:prstGeom prst="line">
            <a:avLst/>
          </a:prstGeom>
          <a:ln w="12700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33" name="Google Shape;328;p48"/>
          <p:cNvSpPr txBox="1"/>
          <p:nvPr/>
        </p:nvSpPr>
        <p:spPr>
          <a:xfrm>
            <a:off x="1443697" y="4318301"/>
            <a:ext cx="1392306" cy="52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25" tIns="46025" rIns="46025" bIns="46025">
            <a:spAutoFit/>
          </a:bodyPr>
          <a:lstStyle/>
          <a:p>
            <a:pPr>
              <a:defRPr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UTC(SP) – UTC</a:t>
            </a:r>
            <a:endParaRPr>
              <a:latin typeface="+mj-lt"/>
              <a:ea typeface="+mj-ea"/>
              <a:cs typeface="+mj-cs"/>
              <a:sym typeface="Arial"/>
            </a:endParaRPr>
          </a:p>
          <a:p>
            <a:pPr>
              <a:defRPr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f(KL) – f(TAI)</a:t>
            </a:r>
          </a:p>
        </p:txBody>
      </p:sp>
      <p:sp>
        <p:nvSpPr>
          <p:cNvPr id="1034" name="Google Shape;329;p48"/>
          <p:cNvSpPr/>
          <p:nvPr/>
        </p:nvSpPr>
        <p:spPr>
          <a:xfrm>
            <a:off x="1875788" y="1211580"/>
            <a:ext cx="3751584" cy="1169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8636" y="21600"/>
                </a:lnTo>
                <a:lnTo>
                  <a:pt x="8636" y="0"/>
                </a:lnTo>
                <a:lnTo>
                  <a:pt x="21600" y="0"/>
                </a:lnTo>
                <a:lnTo>
                  <a:pt x="21600" y="4691"/>
                </a:lnTo>
              </a:path>
            </a:pathLst>
          </a:custGeom>
          <a:ln w="12700">
            <a:solidFill>
              <a:srgbClr val="FFFFFF"/>
            </a:solidFill>
            <a:tailEnd type="stealth"/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334;p49"/>
          <p:cNvSpPr txBox="1"/>
          <p:nvPr>
            <p:ph type="title"/>
          </p:nvPr>
        </p:nvSpPr>
        <p:spPr>
          <a:xfrm>
            <a:off x="167349" y="135148"/>
            <a:ext cx="4347165" cy="1697104"/>
          </a:xfrm>
          <a:prstGeom prst="rect">
            <a:avLst/>
          </a:prstGeom>
        </p:spPr>
        <p:txBody>
          <a:bodyPr/>
          <a:lstStyle>
            <a:lvl1pPr defTabSz="850391"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Netnod Time and Frequency Distribution</a:t>
            </a:r>
          </a:p>
        </p:txBody>
      </p:sp>
      <p:pic>
        <p:nvPicPr>
          <p:cNvPr id="1037" name="Google Shape;335;p49" descr="Google Shape;335;p49"/>
          <p:cNvPicPr>
            <a:picLocks noChangeAspect="1"/>
          </p:cNvPicPr>
          <p:nvPr/>
        </p:nvPicPr>
        <p:blipFill>
          <a:blip r:embed="rId2">
            <a:extLst/>
          </a:blip>
          <a:srcRect l="0" t="0" r="0" b="6"/>
          <a:stretch>
            <a:fillRect/>
          </a:stretch>
        </p:blipFill>
        <p:spPr>
          <a:xfrm>
            <a:off x="3521647" y="2191560"/>
            <a:ext cx="2033400" cy="1409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96" y="0"/>
                </a:moveTo>
                <a:cubicBezTo>
                  <a:pt x="1118" y="0"/>
                  <a:pt x="0" y="1613"/>
                  <a:pt x="0" y="3601"/>
                </a:cubicBezTo>
                <a:lnTo>
                  <a:pt x="0" y="17999"/>
                </a:lnTo>
                <a:cubicBezTo>
                  <a:pt x="0" y="19987"/>
                  <a:pt x="1118" y="21600"/>
                  <a:pt x="2496" y="21600"/>
                </a:cubicBezTo>
                <a:lnTo>
                  <a:pt x="19100" y="21600"/>
                </a:lnTo>
                <a:cubicBezTo>
                  <a:pt x="20478" y="21600"/>
                  <a:pt x="21600" y="19987"/>
                  <a:pt x="21600" y="17999"/>
                </a:cubicBezTo>
                <a:lnTo>
                  <a:pt x="21600" y="3601"/>
                </a:lnTo>
                <a:cubicBezTo>
                  <a:pt x="21600" y="1613"/>
                  <a:pt x="20478" y="0"/>
                  <a:pt x="19100" y="0"/>
                </a:cubicBezTo>
                <a:lnTo>
                  <a:pt x="2496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1038" name="Google Shape;336;p49" descr="Google Shape;336;p49"/>
          <p:cNvPicPr>
            <a:picLocks noChangeAspect="1"/>
          </p:cNvPicPr>
          <p:nvPr/>
        </p:nvPicPr>
        <p:blipFill>
          <a:blip r:embed="rId3">
            <a:extLst/>
          </a:blip>
          <a:srcRect l="0" t="0" r="0" b="3"/>
          <a:stretch>
            <a:fillRect/>
          </a:stretch>
        </p:blipFill>
        <p:spPr>
          <a:xfrm>
            <a:off x="184200" y="2047685"/>
            <a:ext cx="2471700" cy="16970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73" y="0"/>
                </a:moveTo>
                <a:cubicBezTo>
                  <a:pt x="1108" y="0"/>
                  <a:pt x="0" y="1613"/>
                  <a:pt x="0" y="3602"/>
                </a:cubicBezTo>
                <a:lnTo>
                  <a:pt x="0" y="17998"/>
                </a:lnTo>
                <a:cubicBezTo>
                  <a:pt x="0" y="19987"/>
                  <a:pt x="1108" y="21600"/>
                  <a:pt x="2473" y="21600"/>
                </a:cubicBezTo>
                <a:lnTo>
                  <a:pt x="19127" y="21600"/>
                </a:lnTo>
                <a:cubicBezTo>
                  <a:pt x="20492" y="21600"/>
                  <a:pt x="21600" y="19987"/>
                  <a:pt x="21600" y="17998"/>
                </a:cubicBezTo>
                <a:lnTo>
                  <a:pt x="21600" y="3602"/>
                </a:lnTo>
                <a:cubicBezTo>
                  <a:pt x="21600" y="1613"/>
                  <a:pt x="20492" y="0"/>
                  <a:pt x="19127" y="0"/>
                </a:cubicBezTo>
                <a:lnTo>
                  <a:pt x="2473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1039" name="Google Shape;337;p49" descr="Google Shape;337;p49"/>
          <p:cNvPicPr>
            <a:picLocks noChangeAspect="1"/>
          </p:cNvPicPr>
          <p:nvPr/>
        </p:nvPicPr>
        <p:blipFill>
          <a:blip r:embed="rId4">
            <a:extLst/>
          </a:blip>
          <a:srcRect l="0" t="0" r="6" b="11"/>
          <a:stretch>
            <a:fillRect/>
          </a:stretch>
        </p:blipFill>
        <p:spPr>
          <a:xfrm>
            <a:off x="4658628" y="264005"/>
            <a:ext cx="1254522" cy="1018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25" y="0"/>
                </a:moveTo>
                <a:cubicBezTo>
                  <a:pt x="1310" y="0"/>
                  <a:pt x="0" y="1614"/>
                  <a:pt x="0" y="3603"/>
                </a:cubicBezTo>
                <a:lnTo>
                  <a:pt x="0" y="18006"/>
                </a:lnTo>
                <a:cubicBezTo>
                  <a:pt x="0" y="19994"/>
                  <a:pt x="1310" y="21600"/>
                  <a:pt x="2925" y="21600"/>
                </a:cubicBezTo>
                <a:lnTo>
                  <a:pt x="18675" y="21600"/>
                </a:lnTo>
                <a:cubicBezTo>
                  <a:pt x="20290" y="21600"/>
                  <a:pt x="21600" y="19994"/>
                  <a:pt x="21600" y="18006"/>
                </a:cubicBezTo>
                <a:lnTo>
                  <a:pt x="21600" y="3603"/>
                </a:lnTo>
                <a:cubicBezTo>
                  <a:pt x="21600" y="1614"/>
                  <a:pt x="20290" y="0"/>
                  <a:pt x="18675" y="0"/>
                </a:cubicBezTo>
                <a:lnTo>
                  <a:pt x="2925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1040" name="Google Shape;338;p49" descr="Google Shape;338;p49"/>
          <p:cNvPicPr>
            <a:picLocks noChangeAspect="1"/>
          </p:cNvPicPr>
          <p:nvPr/>
        </p:nvPicPr>
        <p:blipFill>
          <a:blip r:embed="rId5">
            <a:extLst/>
          </a:blip>
          <a:srcRect l="0" t="0" r="17" b="0"/>
          <a:stretch>
            <a:fillRect/>
          </a:stretch>
        </p:blipFill>
        <p:spPr>
          <a:xfrm>
            <a:off x="6868424" y="150868"/>
            <a:ext cx="1078310" cy="5310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" y="0"/>
                </a:moveTo>
                <a:cubicBezTo>
                  <a:pt x="794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794" y="21600"/>
                  <a:pt x="1773" y="21600"/>
                </a:cubicBezTo>
                <a:lnTo>
                  <a:pt x="19827" y="21600"/>
                </a:lnTo>
                <a:cubicBezTo>
                  <a:pt x="20806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0806" y="0"/>
                  <a:pt x="19827" y="0"/>
                </a:cubicBezTo>
                <a:lnTo>
                  <a:pt x="1773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1041" name="Google Shape;339;p49" descr="Google Shape;339;p49"/>
          <p:cNvPicPr>
            <a:picLocks noChangeAspect="1"/>
          </p:cNvPicPr>
          <p:nvPr/>
        </p:nvPicPr>
        <p:blipFill>
          <a:blip r:embed="rId6">
            <a:extLst/>
          </a:blip>
          <a:srcRect l="0" t="0" r="17" b="0"/>
          <a:stretch>
            <a:fillRect/>
          </a:stretch>
        </p:blipFill>
        <p:spPr>
          <a:xfrm>
            <a:off x="6868424" y="769354"/>
            <a:ext cx="1078310" cy="719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01" y="0"/>
                </a:moveTo>
                <a:cubicBezTo>
                  <a:pt x="1075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1075" y="21600"/>
                  <a:pt x="2401" y="21600"/>
                </a:cubicBezTo>
                <a:lnTo>
                  <a:pt x="19199" y="21600"/>
                </a:lnTo>
                <a:cubicBezTo>
                  <a:pt x="20525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0525" y="0"/>
                  <a:pt x="19199" y="0"/>
                </a:cubicBezTo>
                <a:lnTo>
                  <a:pt x="2401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1042" name="Google Shape;340;p49" descr="Google Shape;340;p49"/>
          <p:cNvPicPr>
            <a:picLocks noChangeAspect="1"/>
          </p:cNvPicPr>
          <p:nvPr/>
        </p:nvPicPr>
        <p:blipFill>
          <a:blip r:embed="rId7">
            <a:extLst/>
          </a:blip>
          <a:srcRect l="0" t="0" r="17" b="23"/>
          <a:stretch>
            <a:fillRect/>
          </a:stretch>
        </p:blipFill>
        <p:spPr>
          <a:xfrm>
            <a:off x="6868424" y="1584932"/>
            <a:ext cx="1078310" cy="7465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96" y="0"/>
                </a:moveTo>
                <a:cubicBezTo>
                  <a:pt x="1119" y="0"/>
                  <a:pt x="0" y="1617"/>
                  <a:pt x="0" y="3606"/>
                </a:cubicBezTo>
                <a:lnTo>
                  <a:pt x="0" y="18006"/>
                </a:lnTo>
                <a:cubicBezTo>
                  <a:pt x="0" y="19994"/>
                  <a:pt x="1119" y="21600"/>
                  <a:pt x="2496" y="21600"/>
                </a:cubicBezTo>
                <a:lnTo>
                  <a:pt x="19112" y="21600"/>
                </a:lnTo>
                <a:cubicBezTo>
                  <a:pt x="20488" y="21600"/>
                  <a:pt x="21600" y="19994"/>
                  <a:pt x="21600" y="18006"/>
                </a:cubicBezTo>
                <a:lnTo>
                  <a:pt x="21600" y="3606"/>
                </a:lnTo>
                <a:cubicBezTo>
                  <a:pt x="21600" y="1617"/>
                  <a:pt x="20488" y="0"/>
                  <a:pt x="19112" y="0"/>
                </a:cubicBezTo>
                <a:lnTo>
                  <a:pt x="2496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1043" name="Google Shape;341;p49" descr="Google Shape;341;p49"/>
          <p:cNvPicPr>
            <a:picLocks noChangeAspect="1"/>
          </p:cNvPicPr>
          <p:nvPr/>
        </p:nvPicPr>
        <p:blipFill>
          <a:blip r:embed="rId8">
            <a:extLst/>
          </a:blip>
          <a:srcRect l="0" t="0" r="17" b="0"/>
          <a:stretch>
            <a:fillRect/>
          </a:stretch>
        </p:blipFill>
        <p:spPr>
          <a:xfrm>
            <a:off x="6868424" y="2461566"/>
            <a:ext cx="1078310" cy="497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62" y="0"/>
                </a:moveTo>
                <a:cubicBezTo>
                  <a:pt x="745" y="0"/>
                  <a:pt x="0" y="1618"/>
                  <a:pt x="0" y="3603"/>
                </a:cubicBezTo>
                <a:lnTo>
                  <a:pt x="0" y="17997"/>
                </a:lnTo>
                <a:cubicBezTo>
                  <a:pt x="0" y="19982"/>
                  <a:pt x="745" y="21600"/>
                  <a:pt x="1662" y="21600"/>
                </a:cubicBezTo>
                <a:lnTo>
                  <a:pt x="19946" y="21600"/>
                </a:lnTo>
                <a:cubicBezTo>
                  <a:pt x="20863" y="21600"/>
                  <a:pt x="21600" y="19982"/>
                  <a:pt x="21600" y="17997"/>
                </a:cubicBezTo>
                <a:lnTo>
                  <a:pt x="21600" y="3603"/>
                </a:lnTo>
                <a:cubicBezTo>
                  <a:pt x="21600" y="1618"/>
                  <a:pt x="20863" y="0"/>
                  <a:pt x="19946" y="0"/>
                </a:cubicBezTo>
                <a:lnTo>
                  <a:pt x="1662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1044" name="Google Shape;342;p49" descr="Google Shape;342;p49"/>
          <p:cNvPicPr>
            <a:picLocks noChangeAspect="1"/>
          </p:cNvPicPr>
          <p:nvPr/>
        </p:nvPicPr>
        <p:blipFill>
          <a:blip r:embed="rId9">
            <a:extLst/>
          </a:blip>
          <a:srcRect l="0" t="0" r="17" b="0"/>
          <a:stretch>
            <a:fillRect/>
          </a:stretch>
        </p:blipFill>
        <p:spPr>
          <a:xfrm>
            <a:off x="6868424" y="3088668"/>
            <a:ext cx="1078310" cy="6309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7" y="0"/>
                </a:moveTo>
                <a:cubicBezTo>
                  <a:pt x="943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943" y="21600"/>
                  <a:pt x="2107" y="21600"/>
                </a:cubicBezTo>
                <a:lnTo>
                  <a:pt x="19501" y="21600"/>
                </a:lnTo>
                <a:cubicBezTo>
                  <a:pt x="20665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0665" y="0"/>
                  <a:pt x="19501" y="0"/>
                </a:cubicBezTo>
                <a:lnTo>
                  <a:pt x="2107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1045" name="Google Shape;343;p49" descr="Google Shape;343;p49"/>
          <p:cNvPicPr>
            <a:picLocks noChangeAspect="1"/>
          </p:cNvPicPr>
          <p:nvPr/>
        </p:nvPicPr>
        <p:blipFill>
          <a:blip r:embed="rId10">
            <a:extLst/>
          </a:blip>
          <a:srcRect l="0" t="0" r="17" b="26"/>
          <a:stretch>
            <a:fillRect/>
          </a:stretch>
        </p:blipFill>
        <p:spPr>
          <a:xfrm>
            <a:off x="6868427" y="3849661"/>
            <a:ext cx="1078310" cy="538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97" y="0"/>
                </a:moveTo>
                <a:cubicBezTo>
                  <a:pt x="803" y="0"/>
                  <a:pt x="0" y="1606"/>
                  <a:pt x="0" y="3595"/>
                </a:cubicBezTo>
                <a:lnTo>
                  <a:pt x="0" y="18005"/>
                </a:lnTo>
                <a:cubicBezTo>
                  <a:pt x="0" y="19994"/>
                  <a:pt x="803" y="21600"/>
                  <a:pt x="1797" y="21600"/>
                </a:cubicBezTo>
                <a:lnTo>
                  <a:pt x="19803" y="21600"/>
                </a:lnTo>
                <a:cubicBezTo>
                  <a:pt x="20797" y="21600"/>
                  <a:pt x="21600" y="19994"/>
                  <a:pt x="21600" y="18005"/>
                </a:cubicBezTo>
                <a:lnTo>
                  <a:pt x="21600" y="3595"/>
                </a:lnTo>
                <a:cubicBezTo>
                  <a:pt x="21600" y="1606"/>
                  <a:pt x="20797" y="0"/>
                  <a:pt x="19803" y="0"/>
                </a:cubicBezTo>
                <a:lnTo>
                  <a:pt x="1797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sp>
        <p:nvSpPr>
          <p:cNvPr id="1046" name="Google Shape;344;p49"/>
          <p:cNvSpPr txBox="1"/>
          <p:nvPr/>
        </p:nvSpPr>
        <p:spPr>
          <a:xfrm>
            <a:off x="7918098" y="312395"/>
            <a:ext cx="1254604" cy="34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/>
          <a:p>
            <a: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Autonomy/</a:t>
            </a:r>
          </a:p>
          <a:p>
            <a: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positioning</a:t>
            </a:r>
          </a:p>
        </p:txBody>
      </p:sp>
      <p:sp>
        <p:nvSpPr>
          <p:cNvPr id="1047" name="Google Shape;345;p49"/>
          <p:cNvSpPr txBox="1"/>
          <p:nvPr/>
        </p:nvSpPr>
        <p:spPr>
          <a:xfrm>
            <a:off x="7946900" y="1074625"/>
            <a:ext cx="1197004" cy="208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Aviation</a:t>
            </a:r>
          </a:p>
        </p:txBody>
      </p:sp>
      <p:sp>
        <p:nvSpPr>
          <p:cNvPr id="1048" name="Google Shape;346;p49"/>
          <p:cNvSpPr txBox="1"/>
          <p:nvPr/>
        </p:nvSpPr>
        <p:spPr>
          <a:xfrm>
            <a:off x="7946900" y="1870998"/>
            <a:ext cx="1197004" cy="208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Defense</a:t>
            </a:r>
          </a:p>
        </p:txBody>
      </p:sp>
      <p:sp>
        <p:nvSpPr>
          <p:cNvPr id="1049" name="Google Shape;347;p49"/>
          <p:cNvSpPr txBox="1"/>
          <p:nvPr/>
        </p:nvSpPr>
        <p:spPr>
          <a:xfrm>
            <a:off x="7946900" y="2606213"/>
            <a:ext cx="1197004" cy="208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Economy</a:t>
            </a:r>
          </a:p>
        </p:txBody>
      </p:sp>
      <p:sp>
        <p:nvSpPr>
          <p:cNvPr id="1050" name="Google Shape;348;p49"/>
          <p:cNvSpPr txBox="1"/>
          <p:nvPr/>
        </p:nvSpPr>
        <p:spPr>
          <a:xfrm>
            <a:off x="7946900" y="3255074"/>
            <a:ext cx="1197005" cy="34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/>
          <a:p>
            <a: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EU-projects </a:t>
            </a:r>
          </a:p>
          <a:p>
            <a: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Research</a:t>
            </a:r>
          </a:p>
        </p:txBody>
      </p:sp>
      <p:sp>
        <p:nvSpPr>
          <p:cNvPr id="1051" name="Google Shape;349;p49"/>
          <p:cNvSpPr txBox="1"/>
          <p:nvPr/>
        </p:nvSpPr>
        <p:spPr>
          <a:xfrm>
            <a:off x="7969773" y="4042223"/>
            <a:ext cx="1197005" cy="208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HPC/Storage </a:t>
            </a:r>
          </a:p>
        </p:txBody>
      </p:sp>
      <p:pic>
        <p:nvPicPr>
          <p:cNvPr id="1052" name="Google Shape;350;p49" descr="Google Shape;350;p49"/>
          <p:cNvPicPr>
            <a:picLocks noChangeAspect="1"/>
          </p:cNvPicPr>
          <p:nvPr/>
        </p:nvPicPr>
        <p:blipFill>
          <a:blip r:embed="rId11">
            <a:extLst/>
          </a:blip>
          <a:srcRect l="0" t="0" r="6" b="0"/>
          <a:stretch>
            <a:fillRect/>
          </a:stretch>
        </p:blipFill>
        <p:spPr>
          <a:xfrm>
            <a:off x="6868434" y="4518821"/>
            <a:ext cx="1139032" cy="5892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9" y="0"/>
                </a:moveTo>
                <a:cubicBezTo>
                  <a:pt x="830" y="0"/>
                  <a:pt x="0" y="1605"/>
                  <a:pt x="0" y="3593"/>
                </a:cubicBezTo>
                <a:lnTo>
                  <a:pt x="0" y="17993"/>
                </a:lnTo>
                <a:cubicBezTo>
                  <a:pt x="0" y="19977"/>
                  <a:pt x="830" y="21600"/>
                  <a:pt x="1859" y="21600"/>
                </a:cubicBezTo>
                <a:lnTo>
                  <a:pt x="19741" y="21600"/>
                </a:lnTo>
                <a:cubicBezTo>
                  <a:pt x="20770" y="21600"/>
                  <a:pt x="21600" y="19977"/>
                  <a:pt x="21600" y="17993"/>
                </a:cubicBezTo>
                <a:lnTo>
                  <a:pt x="21600" y="3593"/>
                </a:lnTo>
                <a:cubicBezTo>
                  <a:pt x="21600" y="1605"/>
                  <a:pt x="20770" y="0"/>
                  <a:pt x="19741" y="0"/>
                </a:cubicBezTo>
                <a:lnTo>
                  <a:pt x="1859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sp>
        <p:nvSpPr>
          <p:cNvPr id="1053" name="Google Shape;351;p49"/>
          <p:cNvSpPr txBox="1"/>
          <p:nvPr/>
        </p:nvSpPr>
        <p:spPr>
          <a:xfrm>
            <a:off x="7969784" y="4709414"/>
            <a:ext cx="1148104" cy="208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Research</a:t>
            </a:r>
          </a:p>
        </p:txBody>
      </p:sp>
      <p:pic>
        <p:nvPicPr>
          <p:cNvPr id="1054" name="Google Shape;352;p49" descr="Google Shape;352;p49"/>
          <p:cNvPicPr>
            <a:picLocks noChangeAspect="1"/>
          </p:cNvPicPr>
          <p:nvPr/>
        </p:nvPicPr>
        <p:blipFill>
          <a:blip r:embed="rId12">
            <a:extLst/>
          </a:blip>
          <a:srcRect l="0" t="0" r="6" b="9"/>
          <a:stretch>
            <a:fillRect/>
          </a:stretch>
        </p:blipFill>
        <p:spPr>
          <a:xfrm>
            <a:off x="4658626" y="3960248"/>
            <a:ext cx="1254522" cy="887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549" y="0"/>
                </a:moveTo>
                <a:cubicBezTo>
                  <a:pt x="1143" y="0"/>
                  <a:pt x="0" y="1616"/>
                  <a:pt x="0" y="3605"/>
                </a:cubicBezTo>
                <a:lnTo>
                  <a:pt x="0" y="18005"/>
                </a:lnTo>
                <a:cubicBezTo>
                  <a:pt x="0" y="19993"/>
                  <a:pt x="1143" y="21600"/>
                  <a:pt x="2549" y="21600"/>
                </a:cubicBezTo>
                <a:lnTo>
                  <a:pt x="19058" y="21600"/>
                </a:lnTo>
                <a:cubicBezTo>
                  <a:pt x="20464" y="21600"/>
                  <a:pt x="21600" y="19993"/>
                  <a:pt x="21600" y="18005"/>
                </a:cubicBezTo>
                <a:lnTo>
                  <a:pt x="21600" y="3605"/>
                </a:lnTo>
                <a:cubicBezTo>
                  <a:pt x="21600" y="1616"/>
                  <a:pt x="20464" y="0"/>
                  <a:pt x="19058" y="0"/>
                </a:cubicBezTo>
                <a:lnTo>
                  <a:pt x="2549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1055" name="Google Shape;353;p49" descr="Google Shape;353;p49"/>
          <p:cNvPicPr>
            <a:picLocks noChangeAspect="1"/>
          </p:cNvPicPr>
          <p:nvPr/>
        </p:nvPicPr>
        <p:blipFill>
          <a:blip r:embed="rId13">
            <a:extLst/>
          </a:blip>
          <a:srcRect l="0" t="0" r="7" b="9"/>
          <a:stretch>
            <a:fillRect/>
          </a:stretch>
        </p:blipFill>
        <p:spPr>
          <a:xfrm>
            <a:off x="2857000" y="3987500"/>
            <a:ext cx="1577579" cy="887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27" y="0"/>
                </a:moveTo>
                <a:cubicBezTo>
                  <a:pt x="909" y="0"/>
                  <a:pt x="0" y="1616"/>
                  <a:pt x="0" y="3605"/>
                </a:cubicBezTo>
                <a:lnTo>
                  <a:pt x="0" y="18005"/>
                </a:lnTo>
                <a:cubicBezTo>
                  <a:pt x="0" y="19993"/>
                  <a:pt x="909" y="21600"/>
                  <a:pt x="2027" y="21600"/>
                </a:cubicBezTo>
                <a:lnTo>
                  <a:pt x="19579" y="21600"/>
                </a:lnTo>
                <a:cubicBezTo>
                  <a:pt x="20697" y="21600"/>
                  <a:pt x="21600" y="19993"/>
                  <a:pt x="21600" y="18005"/>
                </a:cubicBezTo>
                <a:lnTo>
                  <a:pt x="21600" y="3605"/>
                </a:lnTo>
                <a:cubicBezTo>
                  <a:pt x="21600" y="1616"/>
                  <a:pt x="20697" y="0"/>
                  <a:pt x="19579" y="0"/>
                </a:cubicBezTo>
                <a:lnTo>
                  <a:pt x="2027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sp>
        <p:nvSpPr>
          <p:cNvPr id="1056" name="Google Shape;354;p49"/>
          <p:cNvSpPr/>
          <p:nvPr/>
        </p:nvSpPr>
        <p:spPr>
          <a:xfrm flipV="1">
            <a:off x="5018635" y="419158"/>
            <a:ext cx="1849804" cy="1772401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57" name="Google Shape;355;p49"/>
          <p:cNvSpPr/>
          <p:nvPr/>
        </p:nvSpPr>
        <p:spPr>
          <a:xfrm flipV="1">
            <a:off x="4605380" y="1351096"/>
            <a:ext cx="313389" cy="890127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58" name="Google Shape;356;p49"/>
          <p:cNvSpPr txBox="1"/>
          <p:nvPr/>
        </p:nvSpPr>
        <p:spPr>
          <a:xfrm>
            <a:off x="3018576" y="4891594"/>
            <a:ext cx="1254604" cy="191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 b="1" sz="900">
                <a:solidFill>
                  <a:srgbClr val="FFFFFF"/>
                </a:solidFill>
              </a:defRPr>
            </a:lvl1pPr>
          </a:lstStyle>
          <a:p>
            <a:pPr/>
            <a:r>
              <a:t>Authorities</a:t>
            </a:r>
          </a:p>
        </p:txBody>
      </p:sp>
      <p:sp>
        <p:nvSpPr>
          <p:cNvPr id="1059" name="Google Shape;357;p49"/>
          <p:cNvSpPr txBox="1"/>
          <p:nvPr/>
        </p:nvSpPr>
        <p:spPr>
          <a:xfrm>
            <a:off x="4658626" y="4878973"/>
            <a:ext cx="1254604" cy="191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 b="1" sz="900">
                <a:solidFill>
                  <a:srgbClr val="FFFFFF"/>
                </a:solidFill>
              </a:defRPr>
            </a:lvl1pPr>
          </a:lstStyle>
          <a:p>
            <a:pPr/>
            <a:r>
              <a:t>The energy sector</a:t>
            </a:r>
          </a:p>
        </p:txBody>
      </p:sp>
      <p:sp>
        <p:nvSpPr>
          <p:cNvPr id="1060" name="Google Shape;358;p49"/>
          <p:cNvSpPr/>
          <p:nvPr/>
        </p:nvSpPr>
        <p:spPr>
          <a:xfrm>
            <a:off x="5026726" y="3624548"/>
            <a:ext cx="259201" cy="335704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61" name="Google Shape;359;p49"/>
          <p:cNvSpPr/>
          <p:nvPr/>
        </p:nvSpPr>
        <p:spPr>
          <a:xfrm flipV="1">
            <a:off x="5359124" y="1128905"/>
            <a:ext cx="1509304" cy="1062600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62" name="Google Shape;360;p49"/>
          <p:cNvSpPr/>
          <p:nvPr/>
        </p:nvSpPr>
        <p:spPr>
          <a:xfrm flipV="1">
            <a:off x="5544823" y="1958283"/>
            <a:ext cx="1323604" cy="563401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63" name="Google Shape;361;p49"/>
          <p:cNvSpPr/>
          <p:nvPr/>
        </p:nvSpPr>
        <p:spPr>
          <a:xfrm flipV="1">
            <a:off x="5557423" y="2710116"/>
            <a:ext cx="1311004" cy="30902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64" name="Google Shape;362;p49"/>
          <p:cNvSpPr/>
          <p:nvPr/>
        </p:nvSpPr>
        <p:spPr>
          <a:xfrm>
            <a:off x="5564759" y="3077920"/>
            <a:ext cx="1294143" cy="229125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65" name="Google Shape;363;p49"/>
          <p:cNvSpPr/>
          <p:nvPr/>
        </p:nvSpPr>
        <p:spPr>
          <a:xfrm>
            <a:off x="5563727" y="3123512"/>
            <a:ext cx="1304704" cy="995704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66" name="Google Shape;364;p49"/>
          <p:cNvSpPr/>
          <p:nvPr/>
        </p:nvSpPr>
        <p:spPr>
          <a:xfrm>
            <a:off x="5563734" y="3368323"/>
            <a:ext cx="1304704" cy="1445104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67" name="Google Shape;365;p49"/>
          <p:cNvSpPr/>
          <p:nvPr/>
        </p:nvSpPr>
        <p:spPr>
          <a:xfrm flipH="1">
            <a:off x="3645849" y="3613098"/>
            <a:ext cx="360904" cy="374405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68" name="Google Shape;366;p49"/>
          <p:cNvSpPr/>
          <p:nvPr/>
        </p:nvSpPr>
        <p:spPr>
          <a:xfrm>
            <a:off x="2665459" y="2896205"/>
            <a:ext cx="846663" cy="6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371;p50"/>
          <p:cNvSpPr/>
          <p:nvPr/>
        </p:nvSpPr>
        <p:spPr>
          <a:xfrm>
            <a:off x="6610549" y="168275"/>
            <a:ext cx="2220604" cy="4807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chemeClr val="accent1"/>
            </a:solidFill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071" name="Google Shape;372;p50"/>
          <p:cNvSpPr txBox="1"/>
          <p:nvPr>
            <p:ph type="title"/>
          </p:nvPr>
        </p:nvSpPr>
        <p:spPr>
          <a:xfrm>
            <a:off x="106624" y="299249"/>
            <a:ext cx="8136002" cy="572703"/>
          </a:xfrm>
          <a:prstGeom prst="rect">
            <a:avLst/>
          </a:prstGeom>
        </p:spPr>
        <p:txBody>
          <a:bodyPr/>
          <a:lstStyle>
            <a:lvl1pPr defTabSz="466344">
              <a:defRPr sz="1200">
                <a:solidFill>
                  <a:schemeClr val="accent1"/>
                </a:solidFill>
              </a:defRPr>
            </a:lvl1pPr>
          </a:lstStyle>
          <a:p>
            <a:pPr/>
            <a:r>
              <a:t>White Rabbit and Coherent Communications</a:t>
            </a:r>
          </a:p>
        </p:txBody>
      </p:sp>
      <p:sp>
        <p:nvSpPr>
          <p:cNvPr id="1072" name="Google Shape;373;p50"/>
          <p:cNvSpPr txBox="1"/>
          <p:nvPr/>
        </p:nvSpPr>
        <p:spPr>
          <a:xfrm>
            <a:off x="408325" y="1132322"/>
            <a:ext cx="5697902" cy="3510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/>
          <a:p>
            <a:pPr marL="190494" indent="-203194">
              <a:buClr>
                <a:schemeClr val="accent3"/>
              </a:buClr>
              <a:buSzPts val="1400"/>
              <a:buFont typeface="Helvetica"/>
              <a:buChar char="●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Run AM light beside coherent 100G slots in SUNET-C</a:t>
            </a:r>
            <a:endParaRPr sz="1600"/>
          </a:p>
          <a:p>
            <a:pPr lvl="1" marL="800079" indent="-203195">
              <a:spcBef>
                <a:spcPts val="200"/>
              </a:spcBef>
              <a:buClr>
                <a:srgbClr val="FFFFFF"/>
              </a:buClr>
              <a:buSzPts val="1400"/>
              <a:buFont typeface="Helvetica"/>
              <a:buChar char="•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ROADM based, no dispersion compensation</a:t>
            </a:r>
            <a:endParaRPr sz="1600"/>
          </a:p>
          <a:p>
            <a:pPr lvl="1" marL="800079" indent="-203195">
              <a:spcBef>
                <a:spcPts val="200"/>
              </a:spcBef>
              <a:buClr>
                <a:srgbClr val="FFFFFF"/>
              </a:buClr>
              <a:buSzPts val="1400"/>
              <a:buFont typeface="Helvetica"/>
              <a:buChar char="•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Unidirectional, two fiber, same wave length </a:t>
            </a:r>
            <a:endParaRPr sz="1600"/>
          </a:p>
          <a:p>
            <a:pPr marL="190494" indent="-203194">
              <a:spcBef>
                <a:spcPts val="200"/>
              </a:spcBef>
              <a:buClr>
                <a:schemeClr val="accent3"/>
              </a:buClr>
              <a:buSzPts val="1400"/>
              <a:buFont typeface="Arial"/>
              <a:buChar char="●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80 km (</a:t>
            </a:r>
            <a:r>
              <a:rPr b="1"/>
              <a:t>8 ms </a:t>
            </a:r>
            <a:r>
              <a:t>RTT) in southern Sweden 7SOL LEN GM/SL @RISE , 13 hops</a:t>
            </a:r>
            <a:endParaRPr sz="1600"/>
          </a:p>
          <a:p>
            <a:pPr marL="190494" indent="-203194">
              <a:spcBef>
                <a:spcPts val="200"/>
              </a:spcBef>
              <a:buClr>
                <a:schemeClr val="accent3"/>
              </a:buClr>
              <a:buSzPts val="1400"/>
              <a:buFont typeface="Helvetica"/>
              <a:buChar char="●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C36, with several empty slots space to next carrier</a:t>
            </a:r>
            <a:endParaRPr sz="1600"/>
          </a:p>
          <a:p>
            <a:pPr marL="190494" indent="-203194">
              <a:spcBef>
                <a:spcPts val="200"/>
              </a:spcBef>
              <a:buClr>
                <a:schemeClr val="accent3"/>
              </a:buClr>
              <a:buSzPts val="1400"/>
              <a:buFont typeface="Helvetica"/>
              <a:buChar char="●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Initial DCM+AMP, but expect less than 100 ps broadening, </a:t>
            </a:r>
            <a:endParaRPr sz="1600"/>
          </a:p>
          <a:p>
            <a:pPr marL="190494" indent="-203194">
              <a:spcBef>
                <a:spcPts val="200"/>
              </a:spcBef>
              <a:buClr>
                <a:schemeClr val="accent3"/>
              </a:buClr>
              <a:buSzPts val="1400"/>
              <a:buFont typeface="Helvetica"/>
              <a:buChar char="●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works without DMC, </a:t>
            </a:r>
            <a:br/>
            <a:r>
              <a:t>need about  zero dBm input  </a:t>
            </a:r>
            <a:endParaRPr sz="1600"/>
          </a:p>
          <a:p>
            <a:pPr marL="190494" indent="-203194">
              <a:spcBef>
                <a:spcPts val="200"/>
              </a:spcBef>
              <a:buClr>
                <a:schemeClr val="accent3"/>
              </a:buClr>
              <a:buSzPts val="1400"/>
              <a:buFont typeface="Helvetica"/>
              <a:buChar char="●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High jitter, both on 1pps and </a:t>
            </a:r>
            <a:br/>
            <a:r>
              <a:t>the LEN reported clock offset</a:t>
            </a:r>
            <a:endParaRPr sz="1600"/>
          </a:p>
          <a:p>
            <a:pPr marL="190494" indent="-203194">
              <a:spcBef>
                <a:spcPts val="200"/>
              </a:spcBef>
              <a:buClr>
                <a:schemeClr val="accent3"/>
              </a:buClr>
              <a:buSzPts val="1400"/>
              <a:buFont typeface="Helvetica"/>
              <a:buChar char="●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Uncorrected alpha, </a:t>
            </a:r>
            <a:br/>
            <a:r>
              <a:t>change in offset correlates </a:t>
            </a:r>
            <a:br/>
            <a:r>
              <a:t>with RTT changes of several </a:t>
            </a:r>
            <a:br/>
            <a:r>
              <a:t>hundred nanoseconds</a:t>
            </a:r>
          </a:p>
        </p:txBody>
      </p:sp>
      <p:pic>
        <p:nvPicPr>
          <p:cNvPr id="1073" name="Google Shape;374;p50" descr="Google Shape;374;p50"/>
          <p:cNvPicPr>
            <a:picLocks noChangeAspect="1"/>
          </p:cNvPicPr>
          <p:nvPr/>
        </p:nvPicPr>
        <p:blipFill>
          <a:blip r:embed="rId2">
            <a:extLst/>
          </a:blip>
          <a:srcRect l="0" t="0" r="5" b="1"/>
          <a:stretch>
            <a:fillRect/>
          </a:stretch>
        </p:blipFill>
        <p:spPr>
          <a:xfrm>
            <a:off x="6616348" y="174575"/>
            <a:ext cx="2211785" cy="4807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1" y="0"/>
                </a:moveTo>
                <a:cubicBezTo>
                  <a:pt x="1612" y="0"/>
                  <a:pt x="0" y="742"/>
                  <a:pt x="0" y="1656"/>
                </a:cubicBezTo>
                <a:lnTo>
                  <a:pt x="0" y="19944"/>
                </a:lnTo>
                <a:cubicBezTo>
                  <a:pt x="0" y="20858"/>
                  <a:pt x="1612" y="21600"/>
                  <a:pt x="3601" y="21600"/>
                </a:cubicBezTo>
                <a:lnTo>
                  <a:pt x="17999" y="21600"/>
                </a:lnTo>
                <a:cubicBezTo>
                  <a:pt x="19988" y="21600"/>
                  <a:pt x="21600" y="20858"/>
                  <a:pt x="21600" y="19944"/>
                </a:cubicBezTo>
                <a:lnTo>
                  <a:pt x="21600" y="1656"/>
                </a:lnTo>
                <a:cubicBezTo>
                  <a:pt x="21600" y="742"/>
                  <a:pt x="19988" y="0"/>
                  <a:pt x="17999" y="0"/>
                </a:cubicBezTo>
                <a:lnTo>
                  <a:pt x="3601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1074" name="Google Shape;375;p50" descr="Google Shape;375;p5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76520" y="4070572"/>
            <a:ext cx="1125034" cy="1125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5" name="Google Shape;376;p50" descr="Google Shape;376;p50"/>
          <p:cNvPicPr>
            <a:picLocks noChangeAspect="1"/>
          </p:cNvPicPr>
          <p:nvPr/>
        </p:nvPicPr>
        <p:blipFill>
          <a:blip r:embed="rId4">
            <a:extLst/>
          </a:blip>
          <a:srcRect l="0" t="0" r="4" b="5"/>
          <a:stretch>
            <a:fillRect/>
          </a:stretch>
        </p:blipFill>
        <p:spPr>
          <a:xfrm>
            <a:off x="3095673" y="3126225"/>
            <a:ext cx="3280967" cy="177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52" y="0"/>
                </a:moveTo>
                <a:cubicBezTo>
                  <a:pt x="874" y="0"/>
                  <a:pt x="0" y="1613"/>
                  <a:pt x="0" y="3602"/>
                </a:cubicBezTo>
                <a:lnTo>
                  <a:pt x="0" y="18003"/>
                </a:lnTo>
                <a:cubicBezTo>
                  <a:pt x="0" y="19992"/>
                  <a:pt x="874" y="21600"/>
                  <a:pt x="1952" y="21600"/>
                </a:cubicBezTo>
                <a:lnTo>
                  <a:pt x="19651" y="21600"/>
                </a:lnTo>
                <a:cubicBezTo>
                  <a:pt x="20728" y="21600"/>
                  <a:pt x="21600" y="19992"/>
                  <a:pt x="21600" y="18003"/>
                </a:cubicBezTo>
                <a:lnTo>
                  <a:pt x="21600" y="3602"/>
                </a:lnTo>
                <a:cubicBezTo>
                  <a:pt x="21600" y="1613"/>
                  <a:pt x="20728" y="0"/>
                  <a:pt x="19651" y="0"/>
                </a:cubicBezTo>
                <a:lnTo>
                  <a:pt x="1952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sp>
        <p:nvSpPr>
          <p:cNvPr id="1076" name="Google Shape;377;p50"/>
          <p:cNvSpPr txBox="1"/>
          <p:nvPr/>
        </p:nvSpPr>
        <p:spPr>
          <a:xfrm>
            <a:off x="4024605" y="4150947"/>
            <a:ext cx="1287304" cy="154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>
              <a:defRPr sz="700">
                <a:solidFill>
                  <a:srgbClr val="000000"/>
                </a:solidFill>
              </a:defRPr>
            </a:lvl1pPr>
          </a:lstStyle>
          <a:p>
            <a:pPr/>
            <a:r>
              <a:t>measured offset</a:t>
            </a:r>
          </a:p>
        </p:txBody>
      </p:sp>
      <p:sp>
        <p:nvSpPr>
          <p:cNvPr id="1077" name="Google Shape;378;p50"/>
          <p:cNvSpPr txBox="1"/>
          <p:nvPr/>
        </p:nvSpPr>
        <p:spPr>
          <a:xfrm>
            <a:off x="4469240" y="3454005"/>
            <a:ext cx="1648200" cy="154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>
              <a:defRPr sz="700">
                <a:solidFill>
                  <a:srgbClr val="000000"/>
                </a:solidFill>
              </a:defRPr>
            </a:lvl1pPr>
          </a:lstStyle>
          <a:p>
            <a:pPr/>
            <a:r>
              <a:t>compensated for  dynamic RTT</a:t>
            </a:r>
          </a:p>
        </p:txBody>
      </p:sp>
      <p:pic>
        <p:nvPicPr>
          <p:cNvPr id="1078" name="Google Shape;379;p50" descr="Google Shape;379;p50"/>
          <p:cNvPicPr>
            <a:picLocks noChangeAspect="1"/>
          </p:cNvPicPr>
          <p:nvPr/>
        </p:nvPicPr>
        <p:blipFill>
          <a:blip r:embed="rId5">
            <a:extLst/>
          </a:blip>
          <a:srcRect l="6629" t="0" r="0" b="0"/>
          <a:stretch>
            <a:fillRect/>
          </a:stretch>
        </p:blipFill>
        <p:spPr>
          <a:xfrm>
            <a:off x="5527175" y="838298"/>
            <a:ext cx="1449601" cy="957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377" y="0"/>
                </a:moveTo>
                <a:cubicBezTo>
                  <a:pt x="1064" y="0"/>
                  <a:pt x="0" y="1610"/>
                  <a:pt x="0" y="3599"/>
                </a:cubicBezTo>
                <a:lnTo>
                  <a:pt x="0" y="18001"/>
                </a:lnTo>
                <a:cubicBezTo>
                  <a:pt x="0" y="19990"/>
                  <a:pt x="1064" y="21600"/>
                  <a:pt x="2377" y="21600"/>
                </a:cubicBezTo>
                <a:lnTo>
                  <a:pt x="19217" y="21600"/>
                </a:lnTo>
                <a:cubicBezTo>
                  <a:pt x="20530" y="21600"/>
                  <a:pt x="21600" y="19990"/>
                  <a:pt x="21600" y="18001"/>
                </a:cubicBezTo>
                <a:lnTo>
                  <a:pt x="21600" y="3599"/>
                </a:lnTo>
                <a:cubicBezTo>
                  <a:pt x="21600" y="1610"/>
                  <a:pt x="20530" y="0"/>
                  <a:pt x="19217" y="0"/>
                </a:cubicBezTo>
                <a:lnTo>
                  <a:pt x="2377" y="0"/>
                </a:lnTo>
                <a:close/>
              </a:path>
            </a:pathLst>
          </a:custGeom>
          <a:ln w="19050">
            <a:solidFill>
              <a:schemeClr val="accent4"/>
            </a:solidFill>
          </a:ln>
        </p:spPr>
      </p:pic>
      <p:sp>
        <p:nvSpPr>
          <p:cNvPr id="1079" name="Google Shape;380;p50"/>
          <p:cNvSpPr/>
          <p:nvPr/>
        </p:nvSpPr>
        <p:spPr>
          <a:xfrm>
            <a:off x="6251973" y="1795900"/>
            <a:ext cx="673504" cy="2137801"/>
          </a:xfrm>
          <a:prstGeom prst="line">
            <a:avLst/>
          </a:prstGeom>
          <a:ln w="19050">
            <a:solidFill>
              <a:schemeClr val="accent4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385;p51"/>
          <p:cNvSpPr txBox="1"/>
          <p:nvPr>
            <p:ph type="title"/>
          </p:nvPr>
        </p:nvSpPr>
        <p:spPr>
          <a:xfrm>
            <a:off x="503999" y="2285400"/>
            <a:ext cx="8136002" cy="572704"/>
          </a:xfrm>
          <a:prstGeom prst="rect">
            <a:avLst/>
          </a:prstGeom>
        </p:spPr>
        <p:txBody>
          <a:bodyPr/>
          <a:lstStyle>
            <a:lvl1pPr algn="ctr" defTabSz="576072">
              <a:defRPr sz="2500">
                <a:solidFill>
                  <a:schemeClr val="accent1"/>
                </a:solidFill>
              </a:defRPr>
            </a:lvl1pPr>
          </a:lstStyle>
          <a:p>
            <a:pPr/>
            <a:r>
              <a:t>What are we planning to do now?</a:t>
            </a:r>
          </a:p>
        </p:txBody>
      </p:sp>
      <p:grpSp>
        <p:nvGrpSpPr>
          <p:cNvPr id="1084" name="Google Shape;386;p51"/>
          <p:cNvGrpSpPr/>
          <p:nvPr/>
        </p:nvGrpSpPr>
        <p:grpSpPr>
          <a:xfrm>
            <a:off x="8450094" y="-9"/>
            <a:ext cx="693906" cy="718507"/>
            <a:chOff x="0" y="0"/>
            <a:chExt cx="693905" cy="718505"/>
          </a:xfrm>
        </p:grpSpPr>
        <p:sp>
          <p:nvSpPr>
            <p:cNvPr id="1082" name="Google Shape;387;p51"/>
            <p:cNvSpPr/>
            <p:nvPr/>
          </p:nvSpPr>
          <p:spPr>
            <a:xfrm>
              <a:off x="-1" y="-1"/>
              <a:ext cx="693906" cy="718507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1083" name="Google Shape;388;p51" descr="Google Shape;388;p51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9"/>
              <a:ext cx="430888" cy="4568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271;p46"/>
          <p:cNvSpPr txBox="1"/>
          <p:nvPr>
            <p:ph type="title"/>
          </p:nvPr>
        </p:nvSpPr>
        <p:spPr>
          <a:xfrm>
            <a:off x="504000" y="521225"/>
            <a:ext cx="8136002" cy="572708"/>
          </a:xfrm>
          <a:prstGeom prst="rect">
            <a:avLst/>
          </a:prstGeom>
        </p:spPr>
        <p:txBody>
          <a:bodyPr/>
          <a:lstStyle>
            <a:lvl1pPr defTabSz="740662">
              <a:defRPr sz="2500">
                <a:solidFill>
                  <a:schemeClr val="accent1"/>
                </a:solidFill>
              </a:defRPr>
            </a:lvl1pPr>
          </a:lstStyle>
          <a:p>
            <a:pPr/>
            <a:r>
              <a:t>So far: aim specification</a:t>
            </a:r>
          </a:p>
        </p:txBody>
      </p:sp>
      <p:sp>
        <p:nvSpPr>
          <p:cNvPr id="1087" name="Google Shape;272;p46"/>
          <p:cNvSpPr txBox="1"/>
          <p:nvPr>
            <p:ph type="body" idx="1"/>
          </p:nvPr>
        </p:nvSpPr>
        <p:spPr>
          <a:xfrm>
            <a:off x="504000" y="1381075"/>
            <a:ext cx="5760000" cy="3416400"/>
          </a:xfrm>
          <a:prstGeom prst="rect">
            <a:avLst/>
          </a:prstGeom>
        </p:spPr>
        <p:txBody>
          <a:bodyPr/>
          <a:lstStyle/>
          <a:p>
            <a:pPr marL="278890" indent="-209167" defTabSz="557783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Aim specifications</a:t>
            </a:r>
          </a:p>
          <a:p>
            <a:pPr marL="278890" indent="-209167" defTabSz="557783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10-100GBit compatible (QPSK,16QAM)</a:t>
            </a:r>
          </a:p>
          <a:p>
            <a:pPr marL="278890" indent="-209167" defTabSz="557783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1pps </a:t>
            </a:r>
          </a:p>
          <a:p>
            <a:pPr marL="278890" indent="-209167" defTabSz="557783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Frequency 5 to 100 MHz</a:t>
            </a:r>
          </a:p>
          <a:p>
            <a:pPr marL="278890" indent="-209167" defTabSz="557783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19 inch rack</a:t>
            </a:r>
          </a:p>
          <a:p>
            <a:pPr marL="278890" indent="-209167" defTabSz="557783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Bi-direct and duplex</a:t>
            </a:r>
          </a:p>
          <a:p>
            <a:pPr marL="278890" indent="-209167" defTabSz="557783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Sub ns</a:t>
            </a:r>
          </a:p>
          <a:p>
            <a:pPr marL="278890" indent="-209167" defTabSz="557783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PTP, WR or custom format</a:t>
            </a:r>
          </a:p>
          <a:p>
            <a:pPr marL="278890" indent="-209167" defTabSz="557783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Redundant power</a:t>
            </a:r>
          </a:p>
          <a:p>
            <a:pPr marL="278890" indent="-209167" defTabSz="557783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FPGA</a:t>
            </a:r>
          </a:p>
          <a:p>
            <a:pPr marL="278890" indent="-209167" defTabSz="557783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Daisy Chain</a:t>
            </a:r>
          </a:p>
          <a:p>
            <a:pPr marL="278890" indent="-209167" defTabSz="557783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Selective wavelength</a:t>
            </a:r>
          </a:p>
          <a:p>
            <a:pPr marL="278890" indent="-209167" defTabSz="557783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Optical ref output</a:t>
            </a:r>
          </a:p>
        </p:txBody>
      </p:sp>
      <p:pic>
        <p:nvPicPr>
          <p:cNvPr id="1088" name="Google Shape;630;p70" descr="Google Shape;630;p7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71827" y="1047431"/>
            <a:ext cx="3922474" cy="32937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636;p71"/>
          <p:cNvSpPr txBox="1"/>
          <p:nvPr>
            <p:ph type="title"/>
          </p:nvPr>
        </p:nvSpPr>
        <p:spPr>
          <a:xfrm>
            <a:off x="504000" y="521222"/>
            <a:ext cx="6065400" cy="67710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/>
            <a:r>
              <a:t>Initial Start of a Nordic Timing Network </a:t>
            </a:r>
          </a:p>
        </p:txBody>
      </p:sp>
      <p:sp>
        <p:nvSpPr>
          <p:cNvPr id="1093" name="Google Shape;637;p71"/>
          <p:cNvSpPr txBox="1"/>
          <p:nvPr>
            <p:ph type="body" idx="1"/>
          </p:nvPr>
        </p:nvSpPr>
        <p:spPr>
          <a:xfrm>
            <a:off x="504000" y="1263546"/>
            <a:ext cx="5760000" cy="341640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pPr>
            <a:r>
              <a:t>Distributed by Netnod, traceable to UTC(SP) @RISE financed by Swedish Post and Telecom Authority</a:t>
            </a:r>
          </a:p>
          <a:p>
            <a:pPr>
              <a:buClr>
                <a:srgbClr val="FFFFFF"/>
              </a:buClr>
              <a:defRPr>
                <a:solidFill>
                  <a:srgbClr val="FFFFFF"/>
                </a:solidFill>
              </a:defRPr>
            </a:pPr>
            <a:r>
              <a:t>In black 6 time nodes placed in secure locations across Sweden steered to UTC(SP) </a:t>
            </a:r>
          </a:p>
          <a:p>
            <a:pPr>
              <a:buClr>
                <a:srgbClr val="FFFFFF"/>
              </a:buClr>
              <a:defRPr>
                <a:solidFill>
                  <a:srgbClr val="FFFFFF"/>
                </a:solidFill>
              </a:defRPr>
            </a:pPr>
            <a:r>
              <a:t>Work in progress of connecting UTC(k) in nordic countries</a:t>
            </a:r>
          </a:p>
        </p:txBody>
      </p:sp>
      <p:grpSp>
        <p:nvGrpSpPr>
          <p:cNvPr id="1106" name="Google Shape;638;p71"/>
          <p:cNvGrpSpPr/>
          <p:nvPr/>
        </p:nvGrpSpPr>
        <p:grpSpPr>
          <a:xfrm>
            <a:off x="6468735" y="384595"/>
            <a:ext cx="2374505" cy="4374305"/>
            <a:chOff x="-1" y="0"/>
            <a:chExt cx="2374503" cy="4374304"/>
          </a:xfrm>
        </p:grpSpPr>
        <p:pic>
          <p:nvPicPr>
            <p:cNvPr id="1094" name="Google Shape;639;p71" descr="Google Shape;639;p71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" b="0"/>
            <a:stretch>
              <a:fillRect/>
            </a:stretch>
          </p:blipFill>
          <p:spPr>
            <a:xfrm>
              <a:off x="-2" y="-1"/>
              <a:ext cx="2374505" cy="4374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9" y="0"/>
                  </a:moveTo>
                  <a:cubicBezTo>
                    <a:pt x="1611" y="0"/>
                    <a:pt x="0" y="875"/>
                    <a:pt x="0" y="1954"/>
                  </a:cubicBezTo>
                  <a:lnTo>
                    <a:pt x="0" y="19646"/>
                  </a:lnTo>
                  <a:cubicBezTo>
                    <a:pt x="0" y="20725"/>
                    <a:pt x="1611" y="21600"/>
                    <a:pt x="3599" y="21600"/>
                  </a:cubicBezTo>
                  <a:lnTo>
                    <a:pt x="18001" y="21600"/>
                  </a:lnTo>
                  <a:cubicBezTo>
                    <a:pt x="19989" y="21600"/>
                    <a:pt x="21600" y="20725"/>
                    <a:pt x="21600" y="19646"/>
                  </a:cubicBezTo>
                  <a:lnTo>
                    <a:pt x="21600" y="1954"/>
                  </a:lnTo>
                  <a:cubicBezTo>
                    <a:pt x="21600" y="875"/>
                    <a:pt x="19989" y="0"/>
                    <a:pt x="18001" y="0"/>
                  </a:cubicBezTo>
                  <a:lnTo>
                    <a:pt x="3599" y="0"/>
                  </a:lnTo>
                  <a:close/>
                </a:path>
              </a:pathLst>
            </a:custGeom>
            <a:ln w="19050" cap="flat">
              <a:solidFill>
                <a:schemeClr val="accent1"/>
              </a:solidFill>
              <a:prstDash val="solid"/>
              <a:round/>
            </a:ln>
            <a:effectLst/>
          </p:spPr>
        </p:pic>
        <p:sp>
          <p:nvSpPr>
            <p:cNvPr id="1095" name="Google Shape;640;p71"/>
            <p:cNvSpPr/>
            <p:nvPr/>
          </p:nvSpPr>
          <p:spPr>
            <a:xfrm>
              <a:off x="333501" y="2699465"/>
              <a:ext cx="55475" cy="55933"/>
            </a:xfrm>
            <a:prstGeom prst="ellipse">
              <a:avLst/>
            </a:prstGeom>
            <a:solidFill>
              <a:schemeClr val="accent4"/>
            </a:solidFill>
            <a:ln w="12700" cap="flat">
              <a:solidFill>
                <a:schemeClr val="accent4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1096" name="Google Shape;641;p71"/>
            <p:cNvSpPr/>
            <p:nvPr/>
          </p:nvSpPr>
          <p:spPr>
            <a:xfrm>
              <a:off x="704244" y="3590010"/>
              <a:ext cx="55475" cy="55933"/>
            </a:xfrm>
            <a:prstGeom prst="ellipse">
              <a:avLst/>
            </a:prstGeom>
            <a:solidFill>
              <a:schemeClr val="accent4"/>
            </a:solidFill>
            <a:ln w="12700" cap="flat">
              <a:solidFill>
                <a:schemeClr val="accent4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1097" name="Google Shape;642;p71"/>
            <p:cNvSpPr/>
            <p:nvPr/>
          </p:nvSpPr>
          <p:spPr>
            <a:xfrm>
              <a:off x="1511157" y="3139240"/>
              <a:ext cx="55475" cy="55933"/>
            </a:xfrm>
            <a:prstGeom prst="ellipse">
              <a:avLst/>
            </a:prstGeom>
            <a:solidFill>
              <a:schemeClr val="accent4"/>
            </a:solidFill>
            <a:ln w="12700" cap="flat">
              <a:solidFill>
                <a:schemeClr val="accent4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1098" name="Google Shape;643;p71"/>
            <p:cNvSpPr/>
            <p:nvPr/>
          </p:nvSpPr>
          <p:spPr>
            <a:xfrm>
              <a:off x="2318072" y="2831397"/>
              <a:ext cx="55475" cy="55933"/>
            </a:xfrm>
            <a:prstGeom prst="ellipse">
              <a:avLst/>
            </a:prstGeom>
            <a:solidFill>
              <a:schemeClr val="accent4"/>
            </a:solidFill>
            <a:ln w="12700" cap="flat">
              <a:solidFill>
                <a:schemeClr val="accent4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1099" name="Google Shape;644;p71"/>
            <p:cNvSpPr txBox="1"/>
            <p:nvPr/>
          </p:nvSpPr>
          <p:spPr>
            <a:xfrm>
              <a:off x="193460" y="2554778"/>
              <a:ext cx="471375" cy="136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UTC(JV)</a:t>
              </a:r>
            </a:p>
          </p:txBody>
        </p:sp>
        <p:sp>
          <p:nvSpPr>
            <p:cNvPr id="1100" name="Google Shape;645;p71"/>
            <p:cNvSpPr txBox="1"/>
            <p:nvPr/>
          </p:nvSpPr>
          <p:spPr>
            <a:xfrm>
              <a:off x="801208" y="3586818"/>
              <a:ext cx="551740" cy="136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UTC(SP)</a:t>
              </a:r>
            </a:p>
          </p:txBody>
        </p:sp>
        <p:sp>
          <p:nvSpPr>
            <p:cNvPr id="1101" name="Google Shape;646;p71"/>
            <p:cNvSpPr txBox="1"/>
            <p:nvPr/>
          </p:nvSpPr>
          <p:spPr>
            <a:xfrm>
              <a:off x="1589214" y="3137503"/>
              <a:ext cx="551740" cy="136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UTC(SP)</a:t>
              </a:r>
            </a:p>
          </p:txBody>
        </p:sp>
        <p:sp>
          <p:nvSpPr>
            <p:cNvPr id="1102" name="Google Shape;647;p71"/>
            <p:cNvSpPr txBox="1"/>
            <p:nvPr/>
          </p:nvSpPr>
          <p:spPr>
            <a:xfrm>
              <a:off x="1629959" y="2698478"/>
              <a:ext cx="668166" cy="136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UTC(MIKE)</a:t>
              </a:r>
            </a:p>
          </p:txBody>
        </p:sp>
        <p:sp>
          <p:nvSpPr>
            <p:cNvPr id="1103" name="Google Shape;648;p71"/>
            <p:cNvSpPr/>
            <p:nvPr/>
          </p:nvSpPr>
          <p:spPr>
            <a:xfrm>
              <a:off x="379154" y="2742148"/>
              <a:ext cx="324783" cy="850112"/>
            </a:xfrm>
            <a:prstGeom prst="line">
              <a:avLst/>
            </a:prstGeom>
            <a:noFill/>
            <a:ln w="25400" cap="flat">
              <a:solidFill>
                <a:schemeClr val="accent4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104" name="Google Shape;649;p71"/>
            <p:cNvSpPr/>
            <p:nvPr/>
          </p:nvSpPr>
          <p:spPr>
            <a:xfrm flipH="1">
              <a:off x="742586" y="3169246"/>
              <a:ext cx="819184" cy="419727"/>
            </a:xfrm>
            <a:prstGeom prst="line">
              <a:avLst/>
            </a:prstGeom>
            <a:noFill/>
            <a:ln w="25400" cap="flat">
              <a:solidFill>
                <a:schemeClr val="accent4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105" name="Google Shape;650;p71"/>
            <p:cNvSpPr/>
            <p:nvPr/>
          </p:nvSpPr>
          <p:spPr>
            <a:xfrm flipH="1">
              <a:off x="1589205" y="2862572"/>
              <a:ext cx="779062" cy="275834"/>
            </a:xfrm>
            <a:prstGeom prst="line">
              <a:avLst/>
            </a:prstGeom>
            <a:noFill/>
            <a:ln w="25400" cap="flat">
              <a:solidFill>
                <a:schemeClr val="accent4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655;p72"/>
          <p:cNvSpPr txBox="1"/>
          <p:nvPr>
            <p:ph type="title"/>
          </p:nvPr>
        </p:nvSpPr>
        <p:spPr>
          <a:xfrm>
            <a:off x="481197" y="2285400"/>
            <a:ext cx="3567907" cy="572704"/>
          </a:xfrm>
          <a:prstGeom prst="rect">
            <a:avLst/>
          </a:prstGeom>
        </p:spPr>
        <p:txBody>
          <a:bodyPr anchor="ctr"/>
          <a:lstStyle>
            <a:lvl1pPr algn="ctr" defTabSz="576072">
              <a:defRPr sz="2500">
                <a:solidFill>
                  <a:schemeClr val="accent1"/>
                </a:solidFill>
              </a:defRPr>
            </a:lvl1pPr>
          </a:lstStyle>
          <a:p>
            <a:pPr/>
            <a:r>
              <a:t>Questions?</a:t>
            </a:r>
          </a:p>
        </p:txBody>
      </p:sp>
      <p:pic>
        <p:nvPicPr>
          <p:cNvPr id="1111" name="Orientation=Square, Category=Product, Image variant=Time 1.pngGoogle Shape;656;p72" descr="Orientation=Square, Category=Product, Image variant=Time 1.pngGoogle Shape;656;p7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3123" y="539572"/>
            <a:ext cx="4119005" cy="41190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19988" y="0"/>
                  <a:pt x="18000" y="0"/>
                </a:cubicBezTo>
                <a:lnTo>
                  <a:pt x="3600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207;p38"/>
          <p:cNvSpPr txBox="1"/>
          <p:nvPr>
            <p:ph type="title"/>
          </p:nvPr>
        </p:nvSpPr>
        <p:spPr>
          <a:xfrm>
            <a:off x="137130" y="460639"/>
            <a:ext cx="9045203" cy="2160138"/>
          </a:xfrm>
          <a:prstGeom prst="rect">
            <a:avLst/>
          </a:prstGeom>
        </p:spPr>
        <p:txBody>
          <a:bodyPr/>
          <a:lstStyle>
            <a:lvl1pPr defTabSz="576072">
              <a:defRPr sz="3900">
                <a:solidFill>
                  <a:schemeClr val="accent1"/>
                </a:solidFill>
              </a:defRPr>
            </a:lvl1pPr>
          </a:lstStyle>
          <a:p>
            <a:pPr/>
            <a:r>
              <a:t>How long is a Second nowdays?</a:t>
            </a:r>
          </a:p>
        </p:txBody>
      </p:sp>
      <p:sp>
        <p:nvSpPr>
          <p:cNvPr id="598" name="Google Shape;208;p38"/>
          <p:cNvSpPr txBox="1"/>
          <p:nvPr>
            <p:ph type="body" idx="1"/>
          </p:nvPr>
        </p:nvSpPr>
        <p:spPr>
          <a:xfrm>
            <a:off x="496366" y="1342467"/>
            <a:ext cx="5288603" cy="3748826"/>
          </a:xfrm>
          <a:prstGeom prst="rect">
            <a:avLst/>
          </a:prstGeom>
        </p:spPr>
        <p:txBody>
          <a:bodyPr/>
          <a:lstStyle/>
          <a:p>
            <a:pPr marL="205737" indent="-171450" defTabSz="411479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From 1967 to present: Atomic Second</a:t>
            </a:r>
          </a:p>
          <a:p>
            <a:pPr lvl="1" marL="428625" indent="-171450" defTabSz="411479">
              <a:buClr>
                <a:schemeClr val="accent3"/>
              </a:buClr>
              <a:buSzPts val="1000"/>
              <a:defRPr sz="1000">
                <a:solidFill>
                  <a:srgbClr val="FFFFFF"/>
                </a:solidFill>
              </a:defRPr>
            </a:pPr>
            <a:r>
              <a:t>Based on radiations in the caesium 133 atom</a:t>
            </a:r>
          </a:p>
          <a:p>
            <a:pPr lvl="2" marL="634363" indent="-171450" defTabSz="411479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Counting periods of electromagnetic radiation locked to an atoms resonant frequency</a:t>
            </a:r>
          </a:p>
          <a:p>
            <a:pPr lvl="2" marL="634363" indent="-171450" defTabSz="411479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When an atom changes energy level, it either radiates or absorbs energy with a specific frequency</a:t>
            </a:r>
          </a:p>
          <a:p>
            <a:pPr lvl="1" marL="428625" indent="-171450" defTabSz="411479">
              <a:buClr>
                <a:schemeClr val="accent3"/>
              </a:buClr>
              <a:buSzPts val="1000"/>
              <a:defRPr sz="1000">
                <a:solidFill>
                  <a:srgbClr val="FFFFFF"/>
                </a:solidFill>
              </a:defRPr>
            </a:pPr>
            <a:r>
              <a:t>1 second = “the duration of 9 192 631 770 periods of the radiation corresponding to the transition between the two hyperfine levels of the ground state of the caesium 133 atom” (at a temperature of 0 K and at mean sea level).</a:t>
            </a:r>
          </a:p>
          <a:p>
            <a:pPr lvl="1" marL="428625" indent="-171450" defTabSz="411479">
              <a:buClr>
                <a:schemeClr val="accent3"/>
              </a:buClr>
              <a:buSzPts val="1000"/>
              <a:defRPr sz="1000">
                <a:solidFill>
                  <a:srgbClr val="FFFFFF"/>
                </a:solidFill>
              </a:defRPr>
            </a:pPr>
            <a:r>
              <a:t>The number of periods was chosen so as to make the atomic second equal to the ephemeris second</a:t>
            </a:r>
          </a:p>
          <a:p>
            <a:pPr marL="205737" indent="-171450" defTabSz="411479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</a:p>
          <a:p>
            <a:pPr lvl="1" marL="428625" indent="-171450" defTabSz="411479">
              <a:buClr>
                <a:schemeClr val="accent3"/>
              </a:buClr>
              <a:buSzPts val="1000"/>
              <a:defRPr sz="1000">
                <a:solidFill>
                  <a:srgbClr val="FFFFFF"/>
                </a:solidFill>
              </a:defRPr>
            </a:pPr>
            <a:r>
              <a:t>Decision of the CIPM 1964</a:t>
            </a:r>
          </a:p>
          <a:p>
            <a:pPr lvl="1" marL="428625" indent="-171450" defTabSz="411479">
              <a:buClr>
                <a:schemeClr val="accent3"/>
              </a:buClr>
              <a:buSzPts val="1000"/>
              <a:defRPr sz="1000">
                <a:solidFill>
                  <a:srgbClr val="FFFFFF"/>
                </a:solidFill>
              </a:defRPr>
            </a:pPr>
            <a:r>
              <a:t>Resolution in 13th CGPM 1967</a:t>
            </a:r>
          </a:p>
        </p:txBody>
      </p:sp>
      <p:grpSp>
        <p:nvGrpSpPr>
          <p:cNvPr id="601" name="Google Shape;209;p38"/>
          <p:cNvGrpSpPr/>
          <p:nvPr/>
        </p:nvGrpSpPr>
        <p:grpSpPr>
          <a:xfrm>
            <a:off x="8450094" y="-9"/>
            <a:ext cx="693906" cy="718507"/>
            <a:chOff x="0" y="0"/>
            <a:chExt cx="693905" cy="718505"/>
          </a:xfrm>
        </p:grpSpPr>
        <p:sp>
          <p:nvSpPr>
            <p:cNvPr id="599" name="Google Shape;210;p38"/>
            <p:cNvSpPr/>
            <p:nvPr/>
          </p:nvSpPr>
          <p:spPr>
            <a:xfrm>
              <a:off x="-1" y="-1"/>
              <a:ext cx="693906" cy="718507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600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9"/>
              <a:ext cx="430888" cy="4568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02" name="Bildobjekt 3" descr="Bildobjekt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72337" y="1392917"/>
            <a:ext cx="2097481" cy="1600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40706" y="3214316"/>
            <a:ext cx="2960743" cy="17883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207;p38"/>
          <p:cNvSpPr txBox="1"/>
          <p:nvPr>
            <p:ph type="title"/>
          </p:nvPr>
        </p:nvSpPr>
        <p:spPr>
          <a:xfrm>
            <a:off x="137130" y="460639"/>
            <a:ext cx="9045203" cy="2160138"/>
          </a:xfrm>
          <a:prstGeom prst="rect">
            <a:avLst/>
          </a:prstGeom>
        </p:spPr>
        <p:txBody>
          <a:bodyPr/>
          <a:lstStyle>
            <a:lvl1pPr defTabSz="576072">
              <a:defRPr sz="3900">
                <a:solidFill>
                  <a:schemeClr val="accent1"/>
                </a:solidFill>
              </a:defRPr>
            </a:lvl1pPr>
          </a:lstStyle>
          <a:p>
            <a:pPr/>
            <a:r>
              <a:t>Atomic clocks</a:t>
            </a:r>
          </a:p>
        </p:txBody>
      </p:sp>
      <p:grpSp>
        <p:nvGrpSpPr>
          <p:cNvPr id="608" name="Google Shape;209;p38"/>
          <p:cNvGrpSpPr/>
          <p:nvPr/>
        </p:nvGrpSpPr>
        <p:grpSpPr>
          <a:xfrm>
            <a:off x="8450094" y="-9"/>
            <a:ext cx="693906" cy="718507"/>
            <a:chOff x="0" y="0"/>
            <a:chExt cx="693905" cy="718505"/>
          </a:xfrm>
        </p:grpSpPr>
        <p:sp>
          <p:nvSpPr>
            <p:cNvPr id="606" name="Google Shape;210;p38"/>
            <p:cNvSpPr/>
            <p:nvPr/>
          </p:nvSpPr>
          <p:spPr>
            <a:xfrm>
              <a:off x="-1" y="-1"/>
              <a:ext cx="693906" cy="718507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607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9"/>
              <a:ext cx="430888" cy="4568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09" name="Diabildsnummer"/>
          <p:cNvSpPr txBox="1"/>
          <p:nvPr>
            <p:ph type="sldNum" sz="quarter" idx="4294967295"/>
          </p:nvPr>
        </p:nvSpPr>
        <p:spPr>
          <a:xfrm>
            <a:off x="8391928" y="4887390"/>
            <a:ext cx="127001" cy="1728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b">
            <a:normAutofit fontScale="100000" lnSpcReduction="0"/>
          </a:bodyPr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1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8449" y="1600992"/>
            <a:ext cx="1594849" cy="14090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3" name="Rectangle 5"/>
          <p:cNvGrpSpPr/>
          <p:nvPr/>
        </p:nvGrpSpPr>
        <p:grpSpPr>
          <a:xfrm>
            <a:off x="518444" y="2761088"/>
            <a:ext cx="1594853" cy="248943"/>
            <a:chOff x="0" y="0"/>
            <a:chExt cx="1594852" cy="248941"/>
          </a:xfrm>
        </p:grpSpPr>
        <p:sp>
          <p:nvSpPr>
            <p:cNvPr id="611" name="Rektangel"/>
            <p:cNvSpPr/>
            <p:nvPr/>
          </p:nvSpPr>
          <p:spPr>
            <a:xfrm>
              <a:off x="-1" y="-1"/>
              <a:ext cx="1594853" cy="248942"/>
            </a:xfrm>
            <a:prstGeom prst="rect">
              <a:avLst/>
            </a:prstGeom>
            <a:solidFill>
              <a:srgbClr val="00000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86071">
                <a:spcBef>
                  <a:spcPts val="1200"/>
                </a:spcBef>
                <a:defRPr sz="20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  <p:sp>
          <p:nvSpPr>
            <p:cNvPr id="612" name="Commercial Caesium clock"/>
            <p:cNvSpPr txBox="1"/>
            <p:nvPr/>
          </p:nvSpPr>
          <p:spPr>
            <a:xfrm>
              <a:off x="34537" y="58832"/>
              <a:ext cx="1525777" cy="131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540" tIns="34540" rIns="34540" bIns="34540" numCol="1" anchor="ctr">
              <a:spAutoFit/>
            </a:bodyPr>
            <a:lstStyle>
              <a:lvl1pPr algn="ctr" defTabSz="686071">
                <a:spcBef>
                  <a:spcPts val="200"/>
                </a:spcBef>
                <a:defRPr sz="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Commercial Caesium clock</a:t>
              </a:r>
            </a:p>
          </p:txBody>
        </p:sp>
      </p:grpSp>
      <p:pic>
        <p:nvPicPr>
          <p:cNvPr id="614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8449" y="3063625"/>
            <a:ext cx="1594849" cy="18020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7" name="Rectangle 5"/>
          <p:cNvGrpSpPr/>
          <p:nvPr/>
        </p:nvGrpSpPr>
        <p:grpSpPr>
          <a:xfrm>
            <a:off x="518444" y="4616779"/>
            <a:ext cx="1594853" cy="248942"/>
            <a:chOff x="0" y="0"/>
            <a:chExt cx="1594852" cy="248941"/>
          </a:xfrm>
        </p:grpSpPr>
        <p:sp>
          <p:nvSpPr>
            <p:cNvPr id="615" name="Rektangel"/>
            <p:cNvSpPr/>
            <p:nvPr/>
          </p:nvSpPr>
          <p:spPr>
            <a:xfrm>
              <a:off x="-1" y="-1"/>
              <a:ext cx="1594853" cy="248942"/>
            </a:xfrm>
            <a:prstGeom prst="rect">
              <a:avLst/>
            </a:prstGeom>
            <a:solidFill>
              <a:srgbClr val="00000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86071">
                <a:spcBef>
                  <a:spcPts val="1200"/>
                </a:spcBef>
                <a:defRPr sz="20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  <p:sp>
          <p:nvSpPr>
            <p:cNvPr id="616" name="Caesium fountain clock"/>
            <p:cNvSpPr txBox="1"/>
            <p:nvPr/>
          </p:nvSpPr>
          <p:spPr>
            <a:xfrm>
              <a:off x="34537" y="58832"/>
              <a:ext cx="1525777" cy="131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540" tIns="34540" rIns="34540" bIns="34540" numCol="1" anchor="ctr">
              <a:spAutoFit/>
            </a:bodyPr>
            <a:lstStyle>
              <a:lvl1pPr algn="ctr" defTabSz="686071">
                <a:spcBef>
                  <a:spcPts val="200"/>
                </a:spcBef>
                <a:defRPr sz="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Caesium fountain clock</a:t>
              </a:r>
            </a:p>
          </p:txBody>
        </p:sp>
      </p:grpSp>
      <p:pic>
        <p:nvPicPr>
          <p:cNvPr id="618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66890" y="1600988"/>
            <a:ext cx="1460257" cy="19664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1" name="Rectangle 5"/>
          <p:cNvGrpSpPr/>
          <p:nvPr/>
        </p:nvGrpSpPr>
        <p:grpSpPr>
          <a:xfrm>
            <a:off x="2166887" y="3318511"/>
            <a:ext cx="1460262" cy="248942"/>
            <a:chOff x="0" y="0"/>
            <a:chExt cx="1460261" cy="248941"/>
          </a:xfrm>
        </p:grpSpPr>
        <p:sp>
          <p:nvSpPr>
            <p:cNvPr id="619" name="Rektangel"/>
            <p:cNvSpPr/>
            <p:nvPr/>
          </p:nvSpPr>
          <p:spPr>
            <a:xfrm>
              <a:off x="-1" y="-1"/>
              <a:ext cx="1460262" cy="248942"/>
            </a:xfrm>
            <a:prstGeom prst="rect">
              <a:avLst/>
            </a:prstGeom>
            <a:solidFill>
              <a:srgbClr val="00000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86071">
                <a:spcBef>
                  <a:spcPts val="1200"/>
                </a:spcBef>
                <a:defRPr sz="20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  <p:sp>
          <p:nvSpPr>
            <p:cNvPr id="620" name="Commercial Hydrogen maser"/>
            <p:cNvSpPr txBox="1"/>
            <p:nvPr/>
          </p:nvSpPr>
          <p:spPr>
            <a:xfrm>
              <a:off x="34539" y="58832"/>
              <a:ext cx="1391183" cy="131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540" tIns="34540" rIns="34540" bIns="34540" numCol="1" anchor="ctr">
              <a:spAutoFit/>
            </a:bodyPr>
            <a:lstStyle>
              <a:lvl1pPr algn="ctr" defTabSz="686071">
                <a:spcBef>
                  <a:spcPts val="200"/>
                </a:spcBef>
                <a:defRPr sz="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Commercial Hydrogen maser</a:t>
              </a:r>
            </a:p>
          </p:txBody>
        </p:sp>
      </p:grpSp>
      <p:pic>
        <p:nvPicPr>
          <p:cNvPr id="622" name="Picture 8" descr="Picture 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66890" y="3621047"/>
            <a:ext cx="1460257" cy="12446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5" name="Rectangle 5"/>
          <p:cNvGrpSpPr/>
          <p:nvPr/>
        </p:nvGrpSpPr>
        <p:grpSpPr>
          <a:xfrm>
            <a:off x="2166887" y="4616779"/>
            <a:ext cx="1460262" cy="248942"/>
            <a:chOff x="0" y="0"/>
            <a:chExt cx="1460261" cy="248941"/>
          </a:xfrm>
        </p:grpSpPr>
        <p:sp>
          <p:nvSpPr>
            <p:cNvPr id="623" name="Rektangel"/>
            <p:cNvSpPr/>
            <p:nvPr/>
          </p:nvSpPr>
          <p:spPr>
            <a:xfrm>
              <a:off x="-1" y="-1"/>
              <a:ext cx="1460262" cy="248942"/>
            </a:xfrm>
            <a:prstGeom prst="rect">
              <a:avLst/>
            </a:prstGeom>
            <a:solidFill>
              <a:srgbClr val="00000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86071">
                <a:spcBef>
                  <a:spcPts val="1200"/>
                </a:spcBef>
                <a:defRPr sz="20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  <p:sp>
          <p:nvSpPr>
            <p:cNvPr id="624" name="Small Rubidium clock"/>
            <p:cNvSpPr txBox="1"/>
            <p:nvPr/>
          </p:nvSpPr>
          <p:spPr>
            <a:xfrm>
              <a:off x="34539" y="58832"/>
              <a:ext cx="1391183" cy="131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540" tIns="34540" rIns="34540" bIns="34540" numCol="1" anchor="ctr">
              <a:spAutoFit/>
            </a:bodyPr>
            <a:lstStyle>
              <a:lvl1pPr algn="ctr" defTabSz="686071">
                <a:spcBef>
                  <a:spcPts val="200"/>
                </a:spcBef>
                <a:defRPr sz="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Small Rubidium clock</a:t>
              </a:r>
            </a:p>
          </p:txBody>
        </p:sp>
      </p:grpSp>
      <p:pic>
        <p:nvPicPr>
          <p:cNvPr id="626" name="Picture 10" descr="Picture 1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80740" y="1600991"/>
            <a:ext cx="4679723" cy="32647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9" name="Rectangle 5"/>
          <p:cNvGrpSpPr/>
          <p:nvPr/>
        </p:nvGrpSpPr>
        <p:grpSpPr>
          <a:xfrm>
            <a:off x="3680737" y="4615590"/>
            <a:ext cx="4679730" cy="250133"/>
            <a:chOff x="-1" y="0"/>
            <a:chExt cx="4679729" cy="250131"/>
          </a:xfrm>
        </p:grpSpPr>
        <p:sp>
          <p:nvSpPr>
            <p:cNvPr id="627" name="Rektangel"/>
            <p:cNvSpPr/>
            <p:nvPr/>
          </p:nvSpPr>
          <p:spPr>
            <a:xfrm>
              <a:off x="-2" y="-1"/>
              <a:ext cx="4679731" cy="250133"/>
            </a:xfrm>
            <a:prstGeom prst="rect">
              <a:avLst/>
            </a:prstGeom>
            <a:solidFill>
              <a:srgbClr val="00000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86071">
                <a:spcBef>
                  <a:spcPts val="1200"/>
                </a:spcBef>
                <a:defRPr sz="20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  <p:sp>
          <p:nvSpPr>
            <p:cNvPr id="628" name="Ytterbium optical clock"/>
            <p:cNvSpPr txBox="1"/>
            <p:nvPr/>
          </p:nvSpPr>
          <p:spPr>
            <a:xfrm>
              <a:off x="34537" y="59428"/>
              <a:ext cx="4610654" cy="131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540" tIns="34540" rIns="34540" bIns="34540" numCol="1" anchor="ctr">
              <a:spAutoFit/>
            </a:bodyPr>
            <a:lstStyle>
              <a:lvl1pPr algn="ctr" defTabSz="686071">
                <a:spcBef>
                  <a:spcPts val="200"/>
                </a:spcBef>
                <a:defRPr sz="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Ytterbium optical clock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207;p38"/>
          <p:cNvSpPr txBox="1"/>
          <p:nvPr>
            <p:ph type="title"/>
          </p:nvPr>
        </p:nvSpPr>
        <p:spPr>
          <a:xfrm>
            <a:off x="137130" y="460639"/>
            <a:ext cx="9045203" cy="2160138"/>
          </a:xfrm>
          <a:prstGeom prst="rect">
            <a:avLst/>
          </a:prstGeom>
        </p:spPr>
        <p:txBody>
          <a:bodyPr/>
          <a:lstStyle>
            <a:lvl1pPr defTabSz="576072">
              <a:defRPr sz="3900">
                <a:solidFill>
                  <a:schemeClr val="accent1"/>
                </a:solidFill>
              </a:defRPr>
            </a:lvl1pPr>
          </a:lstStyle>
          <a:p>
            <a:pPr/>
            <a:r>
              <a:t>Cesium beam tube</a:t>
            </a:r>
          </a:p>
        </p:txBody>
      </p:sp>
      <p:grpSp>
        <p:nvGrpSpPr>
          <p:cNvPr id="634" name="Google Shape;209;p38"/>
          <p:cNvGrpSpPr/>
          <p:nvPr/>
        </p:nvGrpSpPr>
        <p:grpSpPr>
          <a:xfrm>
            <a:off x="8450094" y="-9"/>
            <a:ext cx="693906" cy="718507"/>
            <a:chOff x="0" y="0"/>
            <a:chExt cx="693905" cy="718505"/>
          </a:xfrm>
        </p:grpSpPr>
        <p:sp>
          <p:nvSpPr>
            <p:cNvPr id="632" name="Google Shape;210;p38"/>
            <p:cNvSpPr/>
            <p:nvPr/>
          </p:nvSpPr>
          <p:spPr>
            <a:xfrm>
              <a:off x="-1" y="-1"/>
              <a:ext cx="693906" cy="718507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633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9"/>
              <a:ext cx="430888" cy="4568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37" name="Rectangle 5"/>
          <p:cNvGrpSpPr/>
          <p:nvPr/>
        </p:nvGrpSpPr>
        <p:grpSpPr>
          <a:xfrm>
            <a:off x="518444" y="2761088"/>
            <a:ext cx="1594853" cy="248943"/>
            <a:chOff x="0" y="0"/>
            <a:chExt cx="1594852" cy="248941"/>
          </a:xfrm>
        </p:grpSpPr>
        <p:sp>
          <p:nvSpPr>
            <p:cNvPr id="635" name="Rektangel"/>
            <p:cNvSpPr/>
            <p:nvPr/>
          </p:nvSpPr>
          <p:spPr>
            <a:xfrm>
              <a:off x="-1" y="-1"/>
              <a:ext cx="1594853" cy="248942"/>
            </a:xfrm>
            <a:prstGeom prst="rect">
              <a:avLst/>
            </a:prstGeom>
            <a:solidFill>
              <a:srgbClr val="00000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86071">
                <a:spcBef>
                  <a:spcPts val="1200"/>
                </a:spcBef>
                <a:defRPr sz="20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  <p:sp>
          <p:nvSpPr>
            <p:cNvPr id="636" name="Commercial Caesium clock"/>
            <p:cNvSpPr txBox="1"/>
            <p:nvPr/>
          </p:nvSpPr>
          <p:spPr>
            <a:xfrm>
              <a:off x="34537" y="58832"/>
              <a:ext cx="1525777" cy="131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540" tIns="34540" rIns="34540" bIns="34540" numCol="1" anchor="ctr">
              <a:spAutoFit/>
            </a:bodyPr>
            <a:lstStyle>
              <a:lvl1pPr algn="ctr" defTabSz="686071">
                <a:spcBef>
                  <a:spcPts val="200"/>
                </a:spcBef>
                <a:defRPr sz="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Commercial Caesium clock</a:t>
              </a:r>
            </a:p>
          </p:txBody>
        </p:sp>
      </p:grpSp>
      <p:sp>
        <p:nvSpPr>
          <p:cNvPr id="638" name="Diabildsnummer"/>
          <p:cNvSpPr txBox="1"/>
          <p:nvPr>
            <p:ph type="sldNum" sz="quarter" idx="4294967295"/>
          </p:nvPr>
        </p:nvSpPr>
        <p:spPr>
          <a:xfrm>
            <a:off x="8391928" y="4887390"/>
            <a:ext cx="127001" cy="1728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b">
            <a:normAutofit fontScale="100000" lnSpcReduction="0"/>
          </a:bodyPr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3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9919" y="1635892"/>
            <a:ext cx="5112169" cy="2808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640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27565" y="2309168"/>
            <a:ext cx="2982250" cy="2236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1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99884" y="1161463"/>
            <a:ext cx="2982252" cy="907315"/>
          </a:xfrm>
          <a:prstGeom prst="rect">
            <a:avLst/>
          </a:prstGeom>
          <a:ln w="12700">
            <a:miter lim="400000"/>
          </a:ln>
        </p:spPr>
      </p:pic>
      <p:sp>
        <p:nvSpPr>
          <p:cNvPr id="642" name="textruta 4"/>
          <p:cNvSpPr txBox="1"/>
          <p:nvPr/>
        </p:nvSpPr>
        <p:spPr>
          <a:xfrm>
            <a:off x="5971854" y="4697009"/>
            <a:ext cx="1711239" cy="334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337" tIns="40337" rIns="40337" bIns="40337">
            <a:spAutoFit/>
          </a:bodyPr>
          <a:lstStyle/>
          <a:p>
            <a:pPr defTabSz="457340">
              <a:defRPr b="1" cap="all" sz="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CREDIT</a:t>
            </a:r>
          </a:p>
          <a:p>
            <a:pPr defTabSz="457340">
              <a:defRPr sz="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Microchip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207;p38"/>
          <p:cNvSpPr txBox="1"/>
          <p:nvPr>
            <p:ph type="title"/>
          </p:nvPr>
        </p:nvSpPr>
        <p:spPr>
          <a:xfrm>
            <a:off x="137130" y="473338"/>
            <a:ext cx="9045203" cy="805064"/>
          </a:xfrm>
          <a:prstGeom prst="rect">
            <a:avLst/>
          </a:prstGeom>
        </p:spPr>
        <p:txBody>
          <a:bodyPr/>
          <a:lstStyle>
            <a:lvl1pPr defTabSz="576072">
              <a:defRPr sz="3700">
                <a:solidFill>
                  <a:schemeClr val="accent1"/>
                </a:solidFill>
              </a:defRPr>
            </a:lvl1pPr>
          </a:lstStyle>
          <a:p>
            <a:pPr/>
            <a:r>
              <a:t>Atomic clocks (Microwave clocks)</a:t>
            </a:r>
          </a:p>
        </p:txBody>
      </p:sp>
      <p:sp>
        <p:nvSpPr>
          <p:cNvPr id="645" name="Google Shape;208;p38"/>
          <p:cNvSpPr txBox="1"/>
          <p:nvPr>
            <p:ph type="body" sz="quarter" idx="1"/>
          </p:nvPr>
        </p:nvSpPr>
        <p:spPr>
          <a:xfrm>
            <a:off x="506229" y="1407818"/>
            <a:ext cx="2486281" cy="1324652"/>
          </a:xfrm>
          <a:prstGeom prst="rect">
            <a:avLst/>
          </a:prstGeom>
        </p:spPr>
        <p:txBody>
          <a:bodyPr/>
          <a:lstStyle/>
          <a:p>
            <a:pPr marL="205737" indent="-171450" defTabSz="411479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Cesium beam tubes</a:t>
            </a:r>
          </a:p>
          <a:p>
            <a:pPr marL="205737" indent="-171450" defTabSz="411479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Long term stability</a:t>
            </a:r>
          </a:p>
          <a:p>
            <a:pPr marL="205737" indent="-171450" defTabSz="411479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9,7 GHz</a:t>
            </a:r>
          </a:p>
          <a:p>
            <a:pPr marL="205737" indent="-171450" defTabSz="411479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Based on work of Isidor Rabi and Norman Ramsey</a:t>
            </a:r>
          </a:p>
        </p:txBody>
      </p:sp>
      <p:grpSp>
        <p:nvGrpSpPr>
          <p:cNvPr id="648" name="Google Shape;209;p38"/>
          <p:cNvGrpSpPr/>
          <p:nvPr/>
        </p:nvGrpSpPr>
        <p:grpSpPr>
          <a:xfrm>
            <a:off x="8450094" y="-9"/>
            <a:ext cx="693906" cy="718507"/>
            <a:chOff x="0" y="0"/>
            <a:chExt cx="693905" cy="718505"/>
          </a:xfrm>
        </p:grpSpPr>
        <p:sp>
          <p:nvSpPr>
            <p:cNvPr id="646" name="Google Shape;210;p38"/>
            <p:cNvSpPr/>
            <p:nvPr/>
          </p:nvSpPr>
          <p:spPr>
            <a:xfrm>
              <a:off x="-1" y="-1"/>
              <a:ext cx="693906" cy="718507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647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9"/>
              <a:ext cx="430888" cy="4568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49" name="Google Shape;208;p38"/>
          <p:cNvSpPr txBox="1"/>
          <p:nvPr/>
        </p:nvSpPr>
        <p:spPr>
          <a:xfrm>
            <a:off x="6507911" y="1139256"/>
            <a:ext cx="2593862" cy="2400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>
            <a:normAutofit fontScale="100000" lnSpcReduction="0"/>
          </a:bodyPr>
          <a:lstStyle/>
          <a:p>
            <a:pPr marL="201168" indent="-167639" defTabSz="402336">
              <a:lnSpc>
                <a:spcPct val="150000"/>
              </a:lnSpc>
              <a:buClr>
                <a:schemeClr val="accent3"/>
              </a:buClr>
              <a:buSzPts val="1000"/>
              <a:buFont typeface="Helvetica Neue"/>
              <a:buChar char="●"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Hydrogen Maser</a:t>
            </a:r>
          </a:p>
          <a:p>
            <a:pPr lvl="1" marL="419100" indent="-167637" defTabSz="402336">
              <a:lnSpc>
                <a:spcPct val="150000"/>
              </a:lnSpc>
              <a:buClr>
                <a:schemeClr val="accent3"/>
              </a:buClr>
              <a:buSzPts val="1000"/>
              <a:buFont typeface="Helvetica Neue"/>
              <a:buChar char="●"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Very stable frequency</a:t>
            </a:r>
          </a:p>
          <a:p>
            <a:pPr lvl="2" marL="620268" indent="-167637" defTabSz="402336">
              <a:lnSpc>
                <a:spcPct val="150000"/>
              </a:lnSpc>
              <a:buClr>
                <a:schemeClr val="accent3"/>
              </a:buClr>
              <a:buSzPts val="1000"/>
              <a:buFont typeface="Helvetica Neue"/>
              <a:buChar char="●"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Must compensate for drift when used for time scale</a:t>
            </a:r>
          </a:p>
          <a:p>
            <a:pPr lvl="1" marL="419100" indent="-167637" defTabSz="402336">
              <a:lnSpc>
                <a:spcPct val="150000"/>
              </a:lnSpc>
              <a:buClr>
                <a:schemeClr val="accent3"/>
              </a:buClr>
              <a:buSzPts val="1000"/>
              <a:buFont typeface="Helvetica Neue"/>
              <a:buChar char="●"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Microwave oscillation based on energy spin levels of H</a:t>
            </a:r>
          </a:p>
          <a:p>
            <a:pPr lvl="1" marL="419100" indent="-167637" defTabSz="402336">
              <a:lnSpc>
                <a:spcPct val="150000"/>
              </a:lnSpc>
              <a:buClr>
                <a:schemeClr val="accent3"/>
              </a:buClr>
              <a:buSzPts val="1000"/>
              <a:buFont typeface="Helvetica Neue"/>
              <a:buChar char="●"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1,4 GHz</a:t>
            </a:r>
          </a:p>
          <a:p>
            <a:pPr lvl="1" marL="419100" indent="-167637" defTabSz="402336">
              <a:lnSpc>
                <a:spcPct val="150000"/>
              </a:lnSpc>
              <a:buClr>
                <a:schemeClr val="accent3"/>
              </a:buClr>
              <a:buSzPts val="1000"/>
              <a:buFont typeface="Helvetica Neue"/>
              <a:buChar char="●"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Based on work of Norman Ramsey</a:t>
            </a:r>
          </a:p>
        </p:txBody>
      </p:sp>
      <p:pic>
        <p:nvPicPr>
          <p:cNvPr id="650" name="Bildobjekt 5" descr="Bildobjekt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4012" y="3040889"/>
            <a:ext cx="3830708" cy="2109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51" name="Bildobjekt 7" descr="Bildobjekt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68782" y="1150613"/>
            <a:ext cx="2693187" cy="30571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Bildobjekt 12" descr="Bildobjekt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15385" y="1531197"/>
            <a:ext cx="1808179" cy="3227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4" name="Bildobjekt 20" descr="Bildobjekt 2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15385" y="1531197"/>
            <a:ext cx="1808178" cy="3227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5" name="Bildobjekt 18" descr="Bildobjekt 1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68770" y="1430771"/>
            <a:ext cx="1522775" cy="350393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6" name="Bildobjekt 16" descr="Bildobjekt 1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27647" y="536018"/>
            <a:ext cx="1513578" cy="4471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657" name="Bildobjekt 14" descr="Bildobjekt 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36804" y="1995216"/>
            <a:ext cx="5034583" cy="2299451"/>
          </a:xfrm>
          <a:prstGeom prst="rect">
            <a:avLst/>
          </a:prstGeom>
          <a:ln w="12700">
            <a:miter lim="400000"/>
          </a:ln>
        </p:spPr>
      </p:pic>
      <p:sp>
        <p:nvSpPr>
          <p:cNvPr id="658" name="textruta 8"/>
          <p:cNvSpPr txBox="1"/>
          <p:nvPr/>
        </p:nvSpPr>
        <p:spPr>
          <a:xfrm>
            <a:off x="540047" y="4990591"/>
            <a:ext cx="6044677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387">
              <a:defRPr sz="7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Figures from NIST</a:t>
            </a:r>
          </a:p>
        </p:txBody>
      </p:sp>
      <p:sp>
        <p:nvSpPr>
          <p:cNvPr id="659" name="Google Shape;207;p38"/>
          <p:cNvSpPr txBox="1"/>
          <p:nvPr/>
        </p:nvSpPr>
        <p:spPr>
          <a:xfrm>
            <a:off x="222285" y="25572"/>
            <a:ext cx="7417052" cy="527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>
            <a:normAutofit fontScale="100000" lnSpcReduction="0"/>
          </a:bodyPr>
          <a:lstStyle>
            <a:lvl1pPr defTabSz="351402">
              <a:defRPr b="1" sz="2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Cesium fountain (Primary clock)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5" grpId="2"/>
      <p:bldP build="whole" bldLvl="1" animBg="1" rev="0" advAuto="0" spid="656" grpId="3"/>
      <p:bldP build="whole" bldLvl="1" animBg="1" rev="0" advAuto="0" spid="657" grpId="4"/>
      <p:bldP build="whole" bldLvl="1" animBg="1" rev="0" advAuto="0" spid="654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Netnod Slide Theme 2022">
  <a:themeElements>
    <a:clrScheme name="Netnod Slide Theme 2022">
      <a:dk1>
        <a:srgbClr val="111111"/>
      </a:dk1>
      <a:lt1>
        <a:srgbClr val="FFFFFF"/>
      </a:lt1>
      <a:dk2>
        <a:srgbClr val="A7A7A7"/>
      </a:dk2>
      <a:lt2>
        <a:srgbClr val="535353"/>
      </a:lt2>
      <a:accent1>
        <a:srgbClr val="FAB900"/>
      </a:accent1>
      <a:accent2>
        <a:srgbClr val="E1822F"/>
      </a:accent2>
      <a:accent3>
        <a:srgbClr val="A4CC3A"/>
      </a:accent3>
      <a:accent4>
        <a:srgbClr val="DC5B82"/>
      </a:accent4>
      <a:accent5>
        <a:srgbClr val="0D460F"/>
      </a:accent5>
      <a:accent6>
        <a:srgbClr val="480015"/>
      </a:accent6>
      <a:hlink>
        <a:srgbClr val="0000FF"/>
      </a:hlink>
      <a:folHlink>
        <a:srgbClr val="FF00FF"/>
      </a:folHlink>
    </a:clrScheme>
    <a:fontScheme name="Netnod Slide Theme 2022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Netnod Slide Theme 202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11111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11111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tnod Slide Theme 2022">
  <a:themeElements>
    <a:clrScheme name="Netnod Slide Theme 2022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AB900"/>
      </a:accent1>
      <a:accent2>
        <a:srgbClr val="E1822F"/>
      </a:accent2>
      <a:accent3>
        <a:srgbClr val="A4CC3A"/>
      </a:accent3>
      <a:accent4>
        <a:srgbClr val="DC5B82"/>
      </a:accent4>
      <a:accent5>
        <a:srgbClr val="0D460F"/>
      </a:accent5>
      <a:accent6>
        <a:srgbClr val="480015"/>
      </a:accent6>
      <a:hlink>
        <a:srgbClr val="0000FF"/>
      </a:hlink>
      <a:folHlink>
        <a:srgbClr val="FF00FF"/>
      </a:folHlink>
    </a:clrScheme>
    <a:fontScheme name="Netnod Slide Theme 2022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Netnod Slide Theme 202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11111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11111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