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62" r:id="rId1"/>
  </p:sldMasterIdLst>
  <p:notesMasterIdLst>
    <p:notesMasterId r:id="rId21"/>
  </p:notesMasterIdLst>
  <p:sldIdLst>
    <p:sldId id="283" r:id="rId2"/>
    <p:sldId id="284" r:id="rId3"/>
    <p:sldId id="276" r:id="rId4"/>
    <p:sldId id="264" r:id="rId5"/>
    <p:sldId id="265" r:id="rId6"/>
    <p:sldId id="262" r:id="rId7"/>
    <p:sldId id="278" r:id="rId8"/>
    <p:sldId id="285" r:id="rId9"/>
    <p:sldId id="286" r:id="rId10"/>
    <p:sldId id="275" r:id="rId11"/>
    <p:sldId id="274" r:id="rId12"/>
    <p:sldId id="280" r:id="rId13"/>
    <p:sldId id="260" r:id="rId14"/>
    <p:sldId id="277" r:id="rId15"/>
    <p:sldId id="263" r:id="rId16"/>
    <p:sldId id="282" r:id="rId17"/>
    <p:sldId id="281" r:id="rId18"/>
    <p:sldId id="267" r:id="rId19"/>
    <p:sldId id="273" r:id="rId20"/>
  </p:sldIdLst>
  <p:sldSz cx="12192000" cy="6858000"/>
  <p:notesSz cx="6858000" cy="9144000"/>
  <p:embeddedFontLst>
    <p:embeddedFont>
      <p:font typeface="Changa" pitchFamily="2" charset="-78"/>
      <p:regular r:id="rId22"/>
      <p:bold r:id="rId23"/>
      <p:italic r:id="rId24"/>
      <p:boldItalic r:id="rId25"/>
    </p:embeddedFont>
    <p:embeddedFont>
      <p:font typeface="Changa Medium" panose="020F0502020204030204" pitchFamily="34" charset="0"/>
      <p:regular r:id="rId26"/>
      <p:bold r:id="rId27"/>
      <p:italic r:id="rId28"/>
      <p:boldItalic r:id="rId29"/>
    </p:embeddedFont>
    <p:embeddedFont>
      <p:font typeface="Changa SemiBold" panose="020F0502020204030204" pitchFamily="3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Roboto Light" panose="02000000000000000000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0TGOlKw/xUCTtQRZBM9Pcv/p6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8"/>
    <p:restoredTop sz="94674"/>
  </p:normalViewPr>
  <p:slideViewPr>
    <p:cSldViewPr snapToGrid="0">
      <p:cViewPr varScale="1">
        <p:scale>
          <a:sx n="163" d="100"/>
          <a:sy n="163" d="100"/>
        </p:scale>
        <p:origin x="184" y="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/>
              <a:t>Some of you may be wondering why we called it OGRE</a:t>
            </a: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dirty="0"/>
              <a:t>It’s simply because it is based on Tor, aka the Onion Router, and as we all know…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A23DEE67-0BB7-153E-23D7-88536CBFF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>
            <a:extLst>
              <a:ext uri="{FF2B5EF4-FFF2-40B4-BE49-F238E27FC236}">
                <a16:creationId xmlns:a16="http://schemas.microsoft.com/office/drawing/2014/main" id="{5C29D1CC-1D3D-DF13-47C8-18B21C4CA2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>
            <a:extLst>
              <a:ext uri="{FF2B5EF4-FFF2-40B4-BE49-F238E27FC236}">
                <a16:creationId xmlns:a16="http://schemas.microsoft.com/office/drawing/2014/main" id="{D84FF9C5-2D24-D870-55AE-8DF6DA0CBB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Totally Free!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Big enough to have an impact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You agree to blackhole route received prefixes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We do prefix validation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Others null route prefixes you advertise</a:t>
            </a:r>
            <a:endParaRPr/>
          </a:p>
        </p:txBody>
      </p:sp>
      <p:sp>
        <p:nvSpPr>
          <p:cNvPr id="164" name="Google Shape;164;p8:notes">
            <a:extLst>
              <a:ext uri="{FF2B5EF4-FFF2-40B4-BE49-F238E27FC236}">
                <a16:creationId xmlns:a16="http://schemas.microsoft.com/office/drawing/2014/main" id="{5C78DACF-D79B-CA5A-3AE0-867D8842DA4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007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Totally Free!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Big enough to have an impact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You agree to blackhole route received prefixes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We do prefix validation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Others null route prefixes you advertise</a:t>
            </a:r>
            <a:endParaRPr/>
          </a:p>
        </p:txBody>
      </p:sp>
      <p:sp>
        <p:nvSpPr>
          <p:cNvPr id="209" name="Google Shape;20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Totally Free!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Big enough to have an impact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You agree to blackhole route received prefixes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We do prefix validation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Others null route prefixes you advertise</a:t>
            </a:r>
            <a:endParaRPr/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Totally Free!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Big enough to have an impact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You agree to blackhole route received prefixes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We do prefix validation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Others null route prefixes you advertise</a:t>
            </a:r>
            <a:endParaRPr/>
          </a:p>
        </p:txBody>
      </p:sp>
      <p:sp>
        <p:nvSpPr>
          <p:cNvPr id="186" name="Google Shape;18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Totally Free!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Big enough to have an impact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You agree to blackhole route received prefixes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We do prefix validation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Others null route prefixes you advertise</a:t>
            </a:r>
            <a:endParaRPr/>
          </a:p>
        </p:txBody>
      </p:sp>
      <p:sp>
        <p:nvSpPr>
          <p:cNvPr id="153" name="Google Shape;15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C352792B-96D9-1618-BC5D-8136D7C7D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>
            <a:extLst>
              <a:ext uri="{FF2B5EF4-FFF2-40B4-BE49-F238E27FC236}">
                <a16:creationId xmlns:a16="http://schemas.microsoft.com/office/drawing/2014/main" id="{E5C9A240-9461-5A2C-1985-A2D8749A3A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>
            <a:extLst>
              <a:ext uri="{FF2B5EF4-FFF2-40B4-BE49-F238E27FC236}">
                <a16:creationId xmlns:a16="http://schemas.microsoft.com/office/drawing/2014/main" id="{F83215EA-B062-58F2-E30D-996B384F06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Totally Free!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Big enough to have an impact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You agree to blackhole route received prefixes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We do prefix validation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Others null route prefixes you advertise</a:t>
            </a:r>
            <a:endParaRPr/>
          </a:p>
        </p:txBody>
      </p:sp>
      <p:sp>
        <p:nvSpPr>
          <p:cNvPr id="164" name="Google Shape;164;p8:notes">
            <a:extLst>
              <a:ext uri="{FF2B5EF4-FFF2-40B4-BE49-F238E27FC236}">
                <a16:creationId xmlns:a16="http://schemas.microsoft.com/office/drawing/2014/main" id="{258C272B-BEB4-002D-2D1C-3B721C87E5A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44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730BD4BA-CD5F-2753-D427-A4AD9847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>
            <a:extLst>
              <a:ext uri="{FF2B5EF4-FFF2-40B4-BE49-F238E27FC236}">
                <a16:creationId xmlns:a16="http://schemas.microsoft.com/office/drawing/2014/main" id="{09EE5065-9F10-D589-001B-000173E787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>
            <a:extLst>
              <a:ext uri="{FF2B5EF4-FFF2-40B4-BE49-F238E27FC236}">
                <a16:creationId xmlns:a16="http://schemas.microsoft.com/office/drawing/2014/main" id="{DF175C7A-AC2E-E526-168B-AF9FF039A3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Totally Free!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Big enough to have an impact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You agree to blackhole route received prefixes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We do prefix validation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Others null route prefixes you advertise</a:t>
            </a:r>
            <a:endParaRPr/>
          </a:p>
        </p:txBody>
      </p:sp>
      <p:sp>
        <p:nvSpPr>
          <p:cNvPr id="164" name="Google Shape;164;p8:notes">
            <a:extLst>
              <a:ext uri="{FF2B5EF4-FFF2-40B4-BE49-F238E27FC236}">
                <a16:creationId xmlns:a16="http://schemas.microsoft.com/office/drawing/2014/main" id="{28AB1BB4-A197-88BB-9727-227AC0AEA1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6918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Kibana + Elastic Search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Under the hood, we filter Netflow versus our Reputation data ($120K or something like that?)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Kibana instance is unrestricted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I can give a live demo if you’re interested at the end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The link allows you to sign up for an individual demo and there’s a video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Awesome thing about this: Your participation HELPS everyone else, and their participation helps you.</a:t>
            </a:r>
            <a:endParaRPr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Totally Free!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Big enough to have an impact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You agree to blackhole route received prefixes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We do prefix validation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Others null route prefixes you advertise</a:t>
            </a:r>
            <a:endParaRPr/>
          </a:p>
        </p:txBody>
      </p:sp>
      <p:sp>
        <p:nvSpPr>
          <p:cNvPr id="164" name="Google Shape;1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>
          <a:extLst>
            <a:ext uri="{FF2B5EF4-FFF2-40B4-BE49-F238E27FC236}">
              <a16:creationId xmlns:a16="http://schemas.microsoft.com/office/drawing/2014/main" id="{6323CDA5-0BDE-E1E9-51E2-EE970214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>
            <a:extLst>
              <a:ext uri="{FF2B5EF4-FFF2-40B4-BE49-F238E27FC236}">
                <a16:creationId xmlns:a16="http://schemas.microsoft.com/office/drawing/2014/main" id="{24396AEB-2287-643C-7CA1-8CF41C5904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>
            <a:extLst>
              <a:ext uri="{FF2B5EF4-FFF2-40B4-BE49-F238E27FC236}">
                <a16:creationId xmlns:a16="http://schemas.microsoft.com/office/drawing/2014/main" id="{C395C2D8-007F-A51F-B4D2-1A283B6DDD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Totally Free!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Big enough to have an impact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You agree to blackhole route received prefixes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We do prefix validation</a:t>
            </a:r>
            <a:endParaRPr/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Others null route prefixes you advertise</a:t>
            </a:r>
            <a:endParaRPr/>
          </a:p>
        </p:txBody>
      </p:sp>
      <p:sp>
        <p:nvSpPr>
          <p:cNvPr id="164" name="Google Shape;164;p8:notes">
            <a:extLst>
              <a:ext uri="{FF2B5EF4-FFF2-40B4-BE49-F238E27FC236}">
                <a16:creationId xmlns:a16="http://schemas.microsoft.com/office/drawing/2014/main" id="{4E36B939-7499-C662-746A-426DC7A96A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1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eam-cymru.com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eam-cymru.com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eam-cymru.com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eam-cymru.com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eam-cymru.com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750c932ba7_0_3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g2750c932ba7_0_3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g2750c932ba7_0_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609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750c932ba7_0_6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2750c932ba7_0_6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g2750c932ba7_0_6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658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r">
  <p:cSld name="Closer">
    <p:bg>
      <p:bgPr>
        <a:gradFill>
          <a:gsLst>
            <a:gs pos="0">
              <a:srgbClr val="1D1D1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750c932ba7_0_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569"/>
            <a:ext cx="12182163" cy="645273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750c932ba7_0_73"/>
          <p:cNvSpPr txBox="1">
            <a:spLocks noGrp="1"/>
          </p:cNvSpPr>
          <p:nvPr>
            <p:ph type="sldNum" idx="1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3" name="Google Shape;53;g2750c932ba7_0_73"/>
          <p:cNvSpPr txBox="1">
            <a:spLocks noGrp="1"/>
          </p:cNvSpPr>
          <p:nvPr>
            <p:ph type="title"/>
          </p:nvPr>
        </p:nvSpPr>
        <p:spPr>
          <a:xfrm>
            <a:off x="2178196" y="2766300"/>
            <a:ext cx="78356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21467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- Blank With Title">
  <p:cSld name="Light - Blank With Title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2750c932ba7_0_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" y="0"/>
            <a:ext cx="121880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2750c932ba7_0_77"/>
          <p:cNvSpPr txBox="1">
            <a:spLocks noGrp="1"/>
          </p:cNvSpPr>
          <p:nvPr>
            <p:ph type="sldNum" idx="1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7" name="Google Shape;57;g2750c932ba7_0_77"/>
          <p:cNvSpPr/>
          <p:nvPr/>
        </p:nvSpPr>
        <p:spPr>
          <a:xfrm>
            <a:off x="0" y="6452867"/>
            <a:ext cx="12192000" cy="4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g2750c932ba7_0_77"/>
          <p:cNvCxnSpPr/>
          <p:nvPr/>
        </p:nvCxnSpPr>
        <p:spPr>
          <a:xfrm>
            <a:off x="0" y="6452863"/>
            <a:ext cx="12190000" cy="0"/>
          </a:xfrm>
          <a:prstGeom prst="straightConnector1">
            <a:avLst/>
          </a:prstGeom>
          <a:noFill/>
          <a:ln w="9525" cap="flat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9" name="Google Shape;59;g2750c932ba7_0_7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4" y="6565426"/>
            <a:ext cx="209544" cy="17994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2750c932ba7_0_77"/>
          <p:cNvSpPr txBox="1"/>
          <p:nvPr/>
        </p:nvSpPr>
        <p:spPr>
          <a:xfrm>
            <a:off x="352425" y="6558065"/>
            <a:ext cx="7544000" cy="1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667" b="1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Team Cymru. 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Copyright 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rPr>
              <a:t>©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2025. All Rights Reserved.   </a:t>
            </a:r>
            <a:r>
              <a:rPr lang="en-GB" sz="667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Visit Us At </a:t>
            </a:r>
            <a:r>
              <a:rPr lang="en-GB" sz="667" b="1" i="0" u="sng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www.team-cymru.com</a:t>
            </a:r>
            <a:r>
              <a:rPr lang="en-GB" sz="667" b="1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667" b="1" i="0" u="none" strike="noStrike" cap="none" dirty="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g2750c932ba7_0_77"/>
          <p:cNvSpPr txBox="1">
            <a:spLocks noGrp="1"/>
          </p:cNvSpPr>
          <p:nvPr>
            <p:ph type="sldNum" idx="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62" name="Google Shape;62;g2750c932ba7_0_77"/>
          <p:cNvSpPr txBox="1">
            <a:spLocks noGrp="1"/>
          </p:cNvSpPr>
          <p:nvPr>
            <p:ph type="title"/>
          </p:nvPr>
        </p:nvSpPr>
        <p:spPr>
          <a:xfrm>
            <a:off x="507033" y="407300"/>
            <a:ext cx="94948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080A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rgbClr val="2A080A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g2750c932ba7_0_77"/>
          <p:cNvSpPr txBox="1">
            <a:spLocks noGrp="1"/>
          </p:cNvSpPr>
          <p:nvPr>
            <p:ph type="subTitle" idx="1"/>
          </p:nvPr>
        </p:nvSpPr>
        <p:spPr>
          <a:xfrm>
            <a:off x="507033" y="773067"/>
            <a:ext cx="94948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4" name="Google Shape;64;g2750c932ba7_0_77"/>
          <p:cNvSpPr txBox="1"/>
          <p:nvPr/>
        </p:nvSpPr>
        <p:spPr>
          <a:xfrm>
            <a:off x="550900" y="1381767"/>
            <a:ext cx="108556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750c932ba7_0_77"/>
          <p:cNvSpPr txBox="1">
            <a:spLocks noGrp="1"/>
          </p:cNvSpPr>
          <p:nvPr>
            <p:ph type="body" idx="3"/>
          </p:nvPr>
        </p:nvSpPr>
        <p:spPr>
          <a:xfrm>
            <a:off x="695500" y="1220667"/>
            <a:ext cx="10566400" cy="4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Light"/>
              <a:buChar char="○"/>
              <a:defRPr sz="1733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marR="0" lvl="2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Light"/>
              <a:buChar char="■"/>
              <a:defRPr sz="1733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marR="0" lvl="3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Light"/>
              <a:buChar char="●"/>
              <a:defRPr sz="1733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marR="0" lvl="4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Light"/>
              <a:buChar char="○"/>
              <a:defRPr sz="1733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marR="0" lvl="5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Light"/>
              <a:buChar char="■"/>
              <a:defRPr sz="1733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marR="0" lvl="6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Light"/>
              <a:buChar char="●"/>
              <a:defRPr sz="1733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marR="0" lvl="7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Light"/>
              <a:buChar char="○"/>
              <a:defRPr sz="1733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marR="0" lvl="8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oboto Light"/>
              <a:buChar char="■"/>
              <a:defRPr sz="1733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16596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- 3 Text Boxes">
  <p:cSld name="Light - 3 Text Boxes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2750c932ba7_0_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7"/>
            <a:ext cx="121880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750c932ba7_0_89"/>
          <p:cNvSpPr txBox="1">
            <a:spLocks noGrp="1"/>
          </p:cNvSpPr>
          <p:nvPr>
            <p:ph type="sldNum" idx="1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3" name="Google Shape;73;g2750c932ba7_0_89"/>
          <p:cNvSpPr/>
          <p:nvPr/>
        </p:nvSpPr>
        <p:spPr>
          <a:xfrm>
            <a:off x="0" y="6452867"/>
            <a:ext cx="12192000" cy="4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g2750c932ba7_0_89"/>
          <p:cNvCxnSpPr/>
          <p:nvPr/>
        </p:nvCxnSpPr>
        <p:spPr>
          <a:xfrm>
            <a:off x="0" y="6452863"/>
            <a:ext cx="12190000" cy="0"/>
          </a:xfrm>
          <a:prstGeom prst="straightConnector1">
            <a:avLst/>
          </a:prstGeom>
          <a:noFill/>
          <a:ln w="9525" cap="flat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5" name="Google Shape;75;g2750c932ba7_0_8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4" y="6565426"/>
            <a:ext cx="209544" cy="17994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750c932ba7_0_89"/>
          <p:cNvSpPr txBox="1"/>
          <p:nvPr/>
        </p:nvSpPr>
        <p:spPr>
          <a:xfrm>
            <a:off x="352425" y="6558065"/>
            <a:ext cx="7544000" cy="1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667" b="1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Team Cymru. 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Copyright 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rPr>
              <a:t>©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2025. All Rights Reserved.   </a:t>
            </a:r>
            <a:r>
              <a:rPr lang="en-GB" sz="667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Visit Us At </a:t>
            </a:r>
            <a:r>
              <a:rPr lang="en-GB" sz="667" b="1" i="0" u="sng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www.team-cymru.com</a:t>
            </a:r>
            <a:r>
              <a:rPr lang="en-GB" sz="667" b="1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667" b="1" i="0" u="none" strike="noStrike" cap="none" dirty="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g2750c932ba7_0_89"/>
          <p:cNvSpPr txBox="1">
            <a:spLocks noGrp="1"/>
          </p:cNvSpPr>
          <p:nvPr>
            <p:ph type="sldNum" idx="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78" name="Google Shape;78;g2750c932ba7_0_89"/>
          <p:cNvSpPr txBox="1">
            <a:spLocks noGrp="1"/>
          </p:cNvSpPr>
          <p:nvPr>
            <p:ph type="title"/>
          </p:nvPr>
        </p:nvSpPr>
        <p:spPr>
          <a:xfrm>
            <a:off x="507033" y="407287"/>
            <a:ext cx="11174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g2750c932ba7_0_89"/>
          <p:cNvSpPr txBox="1">
            <a:spLocks noGrp="1"/>
          </p:cNvSpPr>
          <p:nvPr>
            <p:ph type="subTitle" idx="1"/>
          </p:nvPr>
        </p:nvSpPr>
        <p:spPr>
          <a:xfrm>
            <a:off x="507033" y="773053"/>
            <a:ext cx="111740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g2750c932ba7_0_89"/>
          <p:cNvSpPr/>
          <p:nvPr/>
        </p:nvSpPr>
        <p:spPr>
          <a:xfrm>
            <a:off x="509000" y="1710467"/>
            <a:ext cx="3684000" cy="3765600"/>
          </a:xfrm>
          <a:prstGeom prst="roundRect">
            <a:avLst>
              <a:gd name="adj" fmla="val 2436"/>
            </a:avLst>
          </a:prstGeom>
          <a:solidFill>
            <a:srgbClr val="0D0D0D">
              <a:alpha val="431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g2750c932ba7_0_89"/>
          <p:cNvSpPr/>
          <p:nvPr/>
        </p:nvSpPr>
        <p:spPr>
          <a:xfrm>
            <a:off x="4254044" y="1710467"/>
            <a:ext cx="3684000" cy="3765600"/>
          </a:xfrm>
          <a:prstGeom prst="roundRect">
            <a:avLst>
              <a:gd name="adj" fmla="val 2436"/>
            </a:avLst>
          </a:prstGeom>
          <a:solidFill>
            <a:srgbClr val="0D0D0D">
              <a:alpha val="431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2" name="Google Shape;82;g2750c932ba7_0_89"/>
          <p:cNvCxnSpPr/>
          <p:nvPr/>
        </p:nvCxnSpPr>
        <p:spPr>
          <a:xfrm>
            <a:off x="776844" y="2657421"/>
            <a:ext cx="3144000" cy="0"/>
          </a:xfrm>
          <a:prstGeom prst="straightConnector1">
            <a:avLst/>
          </a:prstGeom>
          <a:noFill/>
          <a:ln w="9525" cap="flat" cmpd="sng">
            <a:solidFill>
              <a:srgbClr val="D5D5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g2750c932ba7_0_89"/>
          <p:cNvSpPr txBox="1">
            <a:spLocks noGrp="1"/>
          </p:cNvSpPr>
          <p:nvPr>
            <p:ph type="title" idx="3"/>
          </p:nvPr>
        </p:nvSpPr>
        <p:spPr>
          <a:xfrm>
            <a:off x="774737" y="2083840"/>
            <a:ext cx="314400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4" name="Google Shape;84;g2750c932ba7_0_89"/>
          <p:cNvSpPr txBox="1">
            <a:spLocks noGrp="1"/>
          </p:cNvSpPr>
          <p:nvPr>
            <p:ph type="body" idx="4"/>
          </p:nvPr>
        </p:nvSpPr>
        <p:spPr>
          <a:xfrm>
            <a:off x="4521888" y="3002409"/>
            <a:ext cx="3148400" cy="2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5" name="Google Shape;85;g2750c932ba7_0_89"/>
          <p:cNvCxnSpPr/>
          <p:nvPr/>
        </p:nvCxnSpPr>
        <p:spPr>
          <a:xfrm>
            <a:off x="4523993" y="2657421"/>
            <a:ext cx="3144000" cy="0"/>
          </a:xfrm>
          <a:prstGeom prst="straightConnector1">
            <a:avLst/>
          </a:prstGeom>
          <a:noFill/>
          <a:ln w="9525" cap="flat" cmpd="sng">
            <a:solidFill>
              <a:srgbClr val="D5D5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g2750c932ba7_0_89"/>
          <p:cNvSpPr txBox="1">
            <a:spLocks noGrp="1"/>
          </p:cNvSpPr>
          <p:nvPr>
            <p:ph type="title" idx="5"/>
          </p:nvPr>
        </p:nvSpPr>
        <p:spPr>
          <a:xfrm>
            <a:off x="4521888" y="2083840"/>
            <a:ext cx="314400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g2750c932ba7_0_89"/>
          <p:cNvSpPr/>
          <p:nvPr/>
        </p:nvSpPr>
        <p:spPr>
          <a:xfrm>
            <a:off x="7999100" y="1710467"/>
            <a:ext cx="3684000" cy="3765600"/>
          </a:xfrm>
          <a:prstGeom prst="roundRect">
            <a:avLst>
              <a:gd name="adj" fmla="val 2436"/>
            </a:avLst>
          </a:prstGeom>
          <a:solidFill>
            <a:srgbClr val="0D0D0D">
              <a:alpha val="431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g2750c932ba7_0_89"/>
          <p:cNvSpPr txBox="1">
            <a:spLocks noGrp="1"/>
          </p:cNvSpPr>
          <p:nvPr>
            <p:ph type="body" idx="6"/>
          </p:nvPr>
        </p:nvSpPr>
        <p:spPr>
          <a:xfrm>
            <a:off x="8266943" y="3002409"/>
            <a:ext cx="3148400" cy="2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9" name="Google Shape;89;g2750c932ba7_0_89"/>
          <p:cNvCxnSpPr/>
          <p:nvPr/>
        </p:nvCxnSpPr>
        <p:spPr>
          <a:xfrm>
            <a:off x="8269049" y="2657421"/>
            <a:ext cx="3144000" cy="0"/>
          </a:xfrm>
          <a:prstGeom prst="straightConnector1">
            <a:avLst/>
          </a:prstGeom>
          <a:noFill/>
          <a:ln w="9525" cap="flat" cmpd="sng">
            <a:solidFill>
              <a:srgbClr val="D5D5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g2750c932ba7_0_89"/>
          <p:cNvSpPr txBox="1">
            <a:spLocks noGrp="1"/>
          </p:cNvSpPr>
          <p:nvPr>
            <p:ph type="title" idx="7"/>
          </p:nvPr>
        </p:nvSpPr>
        <p:spPr>
          <a:xfrm>
            <a:off x="8266943" y="2083840"/>
            <a:ext cx="314400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899903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- 2 Text Boxes">
  <p:cSld name="Light - 2 Text Boxes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750c932ba7_0_1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-67"/>
            <a:ext cx="121880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750c932ba7_0_110"/>
          <p:cNvSpPr txBox="1">
            <a:spLocks noGrp="1"/>
          </p:cNvSpPr>
          <p:nvPr>
            <p:ph type="sldNum" idx="1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8" name="Google Shape;98;g2750c932ba7_0_110"/>
          <p:cNvSpPr/>
          <p:nvPr/>
        </p:nvSpPr>
        <p:spPr>
          <a:xfrm>
            <a:off x="0" y="6452867"/>
            <a:ext cx="12192000" cy="4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g2750c932ba7_0_110"/>
          <p:cNvCxnSpPr/>
          <p:nvPr/>
        </p:nvCxnSpPr>
        <p:spPr>
          <a:xfrm>
            <a:off x="0" y="6452863"/>
            <a:ext cx="12190000" cy="0"/>
          </a:xfrm>
          <a:prstGeom prst="straightConnector1">
            <a:avLst/>
          </a:prstGeom>
          <a:noFill/>
          <a:ln w="9525" cap="flat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0" name="Google Shape;100;g2750c932ba7_0_11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4" y="6565426"/>
            <a:ext cx="209544" cy="17994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750c932ba7_0_110"/>
          <p:cNvSpPr txBox="1"/>
          <p:nvPr/>
        </p:nvSpPr>
        <p:spPr>
          <a:xfrm>
            <a:off x="352425" y="6558065"/>
            <a:ext cx="7544000" cy="1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667" b="1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Team Cymru. 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Copyright 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rPr>
              <a:t>©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2025. All Rights Reserved.   </a:t>
            </a:r>
            <a:r>
              <a:rPr lang="en-GB" sz="667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Visit Us At </a:t>
            </a:r>
            <a:r>
              <a:rPr lang="en-GB" sz="667" b="1" i="0" u="sng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www.team-cymru.com</a:t>
            </a:r>
            <a:r>
              <a:rPr lang="en-GB" sz="667" b="1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667" b="1" i="0" u="none" strike="noStrike" cap="none" dirty="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g2750c932ba7_0_110"/>
          <p:cNvSpPr txBox="1">
            <a:spLocks noGrp="1"/>
          </p:cNvSpPr>
          <p:nvPr>
            <p:ph type="sldNum" idx="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" name="Google Shape;103;g2750c932ba7_0_110"/>
          <p:cNvSpPr txBox="1">
            <a:spLocks noGrp="1"/>
          </p:cNvSpPr>
          <p:nvPr>
            <p:ph type="title"/>
          </p:nvPr>
        </p:nvSpPr>
        <p:spPr>
          <a:xfrm>
            <a:off x="507033" y="407287"/>
            <a:ext cx="11174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4" name="Google Shape;104;g2750c932ba7_0_110"/>
          <p:cNvSpPr txBox="1">
            <a:spLocks noGrp="1"/>
          </p:cNvSpPr>
          <p:nvPr>
            <p:ph type="subTitle" idx="1"/>
          </p:nvPr>
        </p:nvSpPr>
        <p:spPr>
          <a:xfrm>
            <a:off x="507033" y="773053"/>
            <a:ext cx="111740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5" name="Google Shape;105;g2750c932ba7_0_110"/>
          <p:cNvSpPr/>
          <p:nvPr/>
        </p:nvSpPr>
        <p:spPr>
          <a:xfrm>
            <a:off x="508017" y="1777567"/>
            <a:ext cx="5540000" cy="3914000"/>
          </a:xfrm>
          <a:prstGeom prst="roundRect">
            <a:avLst>
              <a:gd name="adj" fmla="val 2436"/>
            </a:avLst>
          </a:prstGeom>
          <a:solidFill>
            <a:srgbClr val="0D0D0D">
              <a:alpha val="431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g2750c932ba7_0_110"/>
          <p:cNvSpPr/>
          <p:nvPr/>
        </p:nvSpPr>
        <p:spPr>
          <a:xfrm>
            <a:off x="6140051" y="1777567"/>
            <a:ext cx="5540000" cy="3914000"/>
          </a:xfrm>
          <a:prstGeom prst="roundRect">
            <a:avLst>
              <a:gd name="adj" fmla="val 2436"/>
            </a:avLst>
          </a:prstGeom>
          <a:solidFill>
            <a:srgbClr val="0D0D0D">
              <a:alpha val="431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g2750c932ba7_0_110"/>
          <p:cNvSpPr txBox="1">
            <a:spLocks noGrp="1"/>
          </p:cNvSpPr>
          <p:nvPr>
            <p:ph type="body" idx="3"/>
          </p:nvPr>
        </p:nvSpPr>
        <p:spPr>
          <a:xfrm>
            <a:off x="907651" y="3120467"/>
            <a:ext cx="4734400" cy="2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8" name="Google Shape;108;g2750c932ba7_0_110"/>
          <p:cNvCxnSpPr/>
          <p:nvPr/>
        </p:nvCxnSpPr>
        <p:spPr>
          <a:xfrm>
            <a:off x="910817" y="2761872"/>
            <a:ext cx="4728000" cy="0"/>
          </a:xfrm>
          <a:prstGeom prst="straightConnector1">
            <a:avLst/>
          </a:prstGeom>
          <a:noFill/>
          <a:ln w="9525" cap="flat" cmpd="sng">
            <a:solidFill>
              <a:srgbClr val="D5D5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g2750c932ba7_0_110"/>
          <p:cNvSpPr txBox="1">
            <a:spLocks noGrp="1"/>
          </p:cNvSpPr>
          <p:nvPr>
            <p:ph type="title" idx="4"/>
          </p:nvPr>
        </p:nvSpPr>
        <p:spPr>
          <a:xfrm>
            <a:off x="907651" y="2165667"/>
            <a:ext cx="4728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" name="Google Shape;110;g2750c932ba7_0_110"/>
          <p:cNvSpPr txBox="1">
            <a:spLocks noGrp="1"/>
          </p:cNvSpPr>
          <p:nvPr>
            <p:ph type="body" idx="5"/>
          </p:nvPr>
        </p:nvSpPr>
        <p:spPr>
          <a:xfrm>
            <a:off x="6542851" y="3120467"/>
            <a:ext cx="4734400" cy="2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1" name="Google Shape;111;g2750c932ba7_0_110"/>
          <p:cNvCxnSpPr/>
          <p:nvPr/>
        </p:nvCxnSpPr>
        <p:spPr>
          <a:xfrm>
            <a:off x="6546017" y="2761872"/>
            <a:ext cx="4728000" cy="0"/>
          </a:xfrm>
          <a:prstGeom prst="straightConnector1">
            <a:avLst/>
          </a:prstGeom>
          <a:noFill/>
          <a:ln w="9525" cap="flat" cmpd="sng">
            <a:solidFill>
              <a:srgbClr val="D5D5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g2750c932ba7_0_110"/>
          <p:cNvSpPr txBox="1">
            <a:spLocks noGrp="1"/>
          </p:cNvSpPr>
          <p:nvPr>
            <p:ph type="title" idx="6"/>
          </p:nvPr>
        </p:nvSpPr>
        <p:spPr>
          <a:xfrm>
            <a:off x="6542851" y="2165667"/>
            <a:ext cx="4728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None/>
              <a:defRPr sz="1333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76739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- Centered with 3 bullets">
  <p:cSld name="Light - Centered with 3 bullets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750c932ba7_0_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7"/>
            <a:ext cx="121880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750c932ba7_0_128"/>
          <p:cNvSpPr txBox="1">
            <a:spLocks noGrp="1"/>
          </p:cNvSpPr>
          <p:nvPr>
            <p:ph type="sldNum" idx="1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0" name="Google Shape;120;g2750c932ba7_0_128"/>
          <p:cNvSpPr/>
          <p:nvPr/>
        </p:nvSpPr>
        <p:spPr>
          <a:xfrm>
            <a:off x="0" y="6452867"/>
            <a:ext cx="12192000" cy="4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g2750c932ba7_0_128"/>
          <p:cNvCxnSpPr/>
          <p:nvPr/>
        </p:nvCxnSpPr>
        <p:spPr>
          <a:xfrm>
            <a:off x="0" y="6452863"/>
            <a:ext cx="12190000" cy="0"/>
          </a:xfrm>
          <a:prstGeom prst="straightConnector1">
            <a:avLst/>
          </a:prstGeom>
          <a:noFill/>
          <a:ln w="9525" cap="flat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2" name="Google Shape;122;g2750c932ba7_0_12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4" y="6565426"/>
            <a:ext cx="209544" cy="17994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2750c932ba7_0_128"/>
          <p:cNvSpPr txBox="1"/>
          <p:nvPr/>
        </p:nvSpPr>
        <p:spPr>
          <a:xfrm>
            <a:off x="352425" y="6558065"/>
            <a:ext cx="7544000" cy="1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667" b="1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Team Cymru. 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Copyright 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rPr>
              <a:t>©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2025. All Rights Reserved.   </a:t>
            </a:r>
            <a:r>
              <a:rPr lang="en-GB" sz="667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Visit Us At </a:t>
            </a:r>
            <a:r>
              <a:rPr lang="en-GB" sz="667" b="1" i="0" u="sng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www.team-cymru.com</a:t>
            </a:r>
            <a:r>
              <a:rPr lang="en-GB" sz="667" b="1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667" b="1" i="0" u="none" strike="noStrike" cap="none" dirty="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g2750c932ba7_0_128"/>
          <p:cNvSpPr txBox="1">
            <a:spLocks noGrp="1"/>
          </p:cNvSpPr>
          <p:nvPr>
            <p:ph type="sldNum" idx="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" name="Google Shape;125;g2750c932ba7_0_128"/>
          <p:cNvSpPr txBox="1">
            <a:spLocks noGrp="1"/>
          </p:cNvSpPr>
          <p:nvPr>
            <p:ph type="title"/>
          </p:nvPr>
        </p:nvSpPr>
        <p:spPr>
          <a:xfrm>
            <a:off x="507033" y="1758987"/>
            <a:ext cx="11174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6" name="Google Shape;126;g2750c932ba7_0_128"/>
          <p:cNvSpPr txBox="1">
            <a:spLocks noGrp="1"/>
          </p:cNvSpPr>
          <p:nvPr>
            <p:ph type="subTitle" idx="1"/>
          </p:nvPr>
        </p:nvSpPr>
        <p:spPr>
          <a:xfrm>
            <a:off x="507033" y="2124753"/>
            <a:ext cx="111740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g2750c932ba7_0_128"/>
          <p:cNvSpPr/>
          <p:nvPr/>
        </p:nvSpPr>
        <p:spPr>
          <a:xfrm>
            <a:off x="509000" y="2826467"/>
            <a:ext cx="3684000" cy="1679200"/>
          </a:xfrm>
          <a:prstGeom prst="roundRect">
            <a:avLst>
              <a:gd name="adj" fmla="val 2436"/>
            </a:avLst>
          </a:prstGeom>
          <a:solidFill>
            <a:srgbClr val="0D0D0D">
              <a:alpha val="431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g2750c932ba7_0_128"/>
          <p:cNvSpPr/>
          <p:nvPr/>
        </p:nvSpPr>
        <p:spPr>
          <a:xfrm>
            <a:off x="4254045" y="2826467"/>
            <a:ext cx="3684000" cy="1679200"/>
          </a:xfrm>
          <a:prstGeom prst="roundRect">
            <a:avLst>
              <a:gd name="adj" fmla="val 2436"/>
            </a:avLst>
          </a:prstGeom>
          <a:solidFill>
            <a:srgbClr val="0D0D0D">
              <a:alpha val="431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g2750c932ba7_0_128"/>
          <p:cNvSpPr txBox="1">
            <a:spLocks noGrp="1"/>
          </p:cNvSpPr>
          <p:nvPr>
            <p:ph type="title" idx="3"/>
          </p:nvPr>
        </p:nvSpPr>
        <p:spPr>
          <a:xfrm>
            <a:off x="774733" y="3025867"/>
            <a:ext cx="3144000" cy="1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g2750c932ba7_0_128"/>
          <p:cNvSpPr txBox="1">
            <a:spLocks noGrp="1"/>
          </p:cNvSpPr>
          <p:nvPr>
            <p:ph type="title" idx="4"/>
          </p:nvPr>
        </p:nvSpPr>
        <p:spPr>
          <a:xfrm>
            <a:off x="4521881" y="3025867"/>
            <a:ext cx="3144000" cy="1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1" name="Google Shape;131;g2750c932ba7_0_128"/>
          <p:cNvSpPr/>
          <p:nvPr/>
        </p:nvSpPr>
        <p:spPr>
          <a:xfrm>
            <a:off x="7999100" y="2826467"/>
            <a:ext cx="3684000" cy="1679200"/>
          </a:xfrm>
          <a:prstGeom prst="roundRect">
            <a:avLst>
              <a:gd name="adj" fmla="val 2436"/>
            </a:avLst>
          </a:prstGeom>
          <a:solidFill>
            <a:srgbClr val="0D0D0D">
              <a:alpha val="431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g2750c932ba7_0_128"/>
          <p:cNvSpPr txBox="1">
            <a:spLocks noGrp="1"/>
          </p:cNvSpPr>
          <p:nvPr>
            <p:ph type="title" idx="5"/>
          </p:nvPr>
        </p:nvSpPr>
        <p:spPr>
          <a:xfrm>
            <a:off x="8266933" y="3025867"/>
            <a:ext cx="3144000" cy="1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"/>
              <a:buNone/>
              <a:defRPr sz="1067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91737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- Blank With Title">
  <p:cSld name="Dark - Blank With Title">
    <p:bg>
      <p:bgPr>
        <a:gradFill>
          <a:gsLst>
            <a:gs pos="0">
              <a:srgbClr val="1D1D1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2750c932ba7_0_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569"/>
            <a:ext cx="12182163" cy="64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750c932ba7_0_144"/>
          <p:cNvSpPr txBox="1">
            <a:spLocks noGrp="1"/>
          </p:cNvSpPr>
          <p:nvPr>
            <p:ph type="sldNum" idx="1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0" name="Google Shape;140;g2750c932ba7_0_14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4" y="6565426"/>
            <a:ext cx="209544" cy="17994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750c932ba7_0_144"/>
          <p:cNvSpPr txBox="1"/>
          <p:nvPr/>
        </p:nvSpPr>
        <p:spPr>
          <a:xfrm>
            <a:off x="352425" y="6558065"/>
            <a:ext cx="7544000" cy="19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sz="667" b="1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Team Cymru. 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Copyright 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rPr>
              <a:t>©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2025. All Rights Reserved.   </a:t>
            </a:r>
            <a:r>
              <a:rPr lang="en-GB" sz="667" b="0" i="0" u="none" strike="noStrike" cap="none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|</a:t>
            </a:r>
            <a:r>
              <a:rPr lang="en-GB" sz="667" b="0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 Visit Us At </a:t>
            </a:r>
            <a:r>
              <a:rPr lang="en-GB" sz="667" b="1" i="0" u="sng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www.team-cymru.com</a:t>
            </a:r>
            <a:r>
              <a:rPr lang="en-GB" sz="667" b="1" i="0" u="none" strike="noStrike" cap="none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667" b="1" i="0" u="none" strike="noStrike" cap="none" dirty="0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g2750c932ba7_0_144"/>
          <p:cNvSpPr txBox="1">
            <a:spLocks noGrp="1"/>
          </p:cNvSpPr>
          <p:nvPr>
            <p:ph type="sldNum" idx="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3" name="Google Shape;143;g2750c932ba7_0_144"/>
          <p:cNvSpPr txBox="1">
            <a:spLocks noGrp="1"/>
          </p:cNvSpPr>
          <p:nvPr>
            <p:ph type="title"/>
          </p:nvPr>
        </p:nvSpPr>
        <p:spPr>
          <a:xfrm>
            <a:off x="507033" y="407287"/>
            <a:ext cx="11174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" name="Google Shape;144;g2750c932ba7_0_144"/>
          <p:cNvSpPr txBox="1">
            <a:spLocks noGrp="1"/>
          </p:cNvSpPr>
          <p:nvPr>
            <p:ph type="subTitle" idx="1"/>
          </p:nvPr>
        </p:nvSpPr>
        <p:spPr>
          <a:xfrm>
            <a:off x="507033" y="773053"/>
            <a:ext cx="111740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5" name="Google Shape;145;g2750c932ba7_0_144"/>
          <p:cNvSpPr txBox="1">
            <a:spLocks noGrp="1"/>
          </p:cNvSpPr>
          <p:nvPr>
            <p:ph type="body" idx="3"/>
          </p:nvPr>
        </p:nvSpPr>
        <p:spPr>
          <a:xfrm>
            <a:off x="614100" y="1634633"/>
            <a:ext cx="10566400" cy="4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Char char="○"/>
              <a:defRPr sz="1733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marR="0" lvl="2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Char char="■"/>
              <a:defRPr sz="1733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marR="0" lvl="3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Char char="●"/>
              <a:defRPr sz="1733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marR="0" lvl="4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Char char="○"/>
              <a:defRPr sz="1733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marR="0" lvl="5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Char char="■"/>
              <a:defRPr sz="1733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marR="0" lvl="6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Char char="●"/>
              <a:defRPr sz="1733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marR="0" lvl="7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Char char="○"/>
              <a:defRPr sz="1733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marR="0" lvl="8" indent="-4148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Char char="■"/>
              <a:defRPr sz="1733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026603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- 2 Text Boxes 1">
  <p:cSld name="Dark - 2 Text Boxes 1">
    <p:bg>
      <p:bgPr>
        <a:gradFill>
          <a:gsLst>
            <a:gs pos="0">
              <a:srgbClr val="1D1D1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750c932ba7_0_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569"/>
            <a:ext cx="12182163" cy="64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750c932ba7_0_153"/>
          <p:cNvSpPr txBox="1">
            <a:spLocks noGrp="1"/>
          </p:cNvSpPr>
          <p:nvPr>
            <p:ph type="sldNum" idx="1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9" name="Google Shape;149;g2750c932ba7_0_15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4" y="6565426"/>
            <a:ext cx="209544" cy="17994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750c932ba7_0_153"/>
          <p:cNvSpPr txBox="1">
            <a:spLocks noGrp="1"/>
          </p:cNvSpPr>
          <p:nvPr>
            <p:ph type="sldNum" idx="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1" name="Google Shape;151;g2750c932ba7_0_153"/>
          <p:cNvSpPr txBox="1">
            <a:spLocks noGrp="1"/>
          </p:cNvSpPr>
          <p:nvPr>
            <p:ph type="title"/>
          </p:nvPr>
        </p:nvSpPr>
        <p:spPr>
          <a:xfrm>
            <a:off x="507033" y="407287"/>
            <a:ext cx="11174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g2750c932ba7_0_153"/>
          <p:cNvSpPr txBox="1">
            <a:spLocks noGrp="1"/>
          </p:cNvSpPr>
          <p:nvPr>
            <p:ph type="subTitle" idx="1"/>
          </p:nvPr>
        </p:nvSpPr>
        <p:spPr>
          <a:xfrm>
            <a:off x="507033" y="773053"/>
            <a:ext cx="111740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g2750c932ba7_0_153"/>
          <p:cNvSpPr/>
          <p:nvPr/>
        </p:nvSpPr>
        <p:spPr>
          <a:xfrm>
            <a:off x="508017" y="1777567"/>
            <a:ext cx="5540000" cy="3914000"/>
          </a:xfrm>
          <a:prstGeom prst="roundRect">
            <a:avLst>
              <a:gd name="adj" fmla="val 2436"/>
            </a:avLst>
          </a:prstGeom>
          <a:solidFill>
            <a:srgbClr val="FFFFFF">
              <a:alpha val="510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g2750c932ba7_0_153"/>
          <p:cNvSpPr/>
          <p:nvPr/>
        </p:nvSpPr>
        <p:spPr>
          <a:xfrm>
            <a:off x="6140051" y="1777567"/>
            <a:ext cx="5540000" cy="3914000"/>
          </a:xfrm>
          <a:prstGeom prst="roundRect">
            <a:avLst>
              <a:gd name="adj" fmla="val 2436"/>
            </a:avLst>
          </a:prstGeom>
          <a:solidFill>
            <a:srgbClr val="FFFFFF">
              <a:alpha val="510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g2750c932ba7_0_153"/>
          <p:cNvSpPr txBox="1">
            <a:spLocks noGrp="1"/>
          </p:cNvSpPr>
          <p:nvPr>
            <p:ph type="body" idx="3"/>
          </p:nvPr>
        </p:nvSpPr>
        <p:spPr>
          <a:xfrm>
            <a:off x="907651" y="3120467"/>
            <a:ext cx="4734400" cy="2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6" name="Google Shape;156;g2750c932ba7_0_153"/>
          <p:cNvCxnSpPr/>
          <p:nvPr/>
        </p:nvCxnSpPr>
        <p:spPr>
          <a:xfrm>
            <a:off x="910817" y="2761872"/>
            <a:ext cx="4728000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g2750c932ba7_0_153"/>
          <p:cNvSpPr txBox="1">
            <a:spLocks noGrp="1"/>
          </p:cNvSpPr>
          <p:nvPr>
            <p:ph type="title" idx="4"/>
          </p:nvPr>
        </p:nvSpPr>
        <p:spPr>
          <a:xfrm>
            <a:off x="907651" y="2165667"/>
            <a:ext cx="4728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8" name="Google Shape;158;g2750c932ba7_0_153"/>
          <p:cNvSpPr txBox="1">
            <a:spLocks noGrp="1"/>
          </p:cNvSpPr>
          <p:nvPr>
            <p:ph type="body" idx="5"/>
          </p:nvPr>
        </p:nvSpPr>
        <p:spPr>
          <a:xfrm>
            <a:off x="6542851" y="3120467"/>
            <a:ext cx="4734400" cy="2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9" name="Google Shape;159;g2750c932ba7_0_153"/>
          <p:cNvCxnSpPr/>
          <p:nvPr/>
        </p:nvCxnSpPr>
        <p:spPr>
          <a:xfrm>
            <a:off x="6546017" y="2761872"/>
            <a:ext cx="4728000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g2750c932ba7_0_153"/>
          <p:cNvSpPr txBox="1">
            <a:spLocks noGrp="1"/>
          </p:cNvSpPr>
          <p:nvPr>
            <p:ph type="title" idx="6"/>
          </p:nvPr>
        </p:nvSpPr>
        <p:spPr>
          <a:xfrm>
            <a:off x="6542851" y="2165667"/>
            <a:ext cx="4728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9989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- 3 Text Boxes">
  <p:cSld name="Dark - 3 Text Boxes">
    <p:bg>
      <p:bgPr>
        <a:gradFill>
          <a:gsLst>
            <a:gs pos="0">
              <a:srgbClr val="1D1D1D"/>
            </a:gs>
            <a:gs pos="100000">
              <a:srgbClr val="010101"/>
            </a:gs>
          </a:gsLst>
          <a:lin ang="5400012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750c932ba7_0_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569"/>
            <a:ext cx="12182163" cy="64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750c932ba7_0_168"/>
          <p:cNvSpPr txBox="1">
            <a:spLocks noGrp="1"/>
          </p:cNvSpPr>
          <p:nvPr>
            <p:ph type="sldNum" idx="1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4" name="Google Shape;164;g2750c932ba7_0_16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4" y="6565426"/>
            <a:ext cx="209544" cy="17994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750c932ba7_0_168"/>
          <p:cNvSpPr txBox="1">
            <a:spLocks noGrp="1"/>
          </p:cNvSpPr>
          <p:nvPr>
            <p:ph type="sldNum" idx="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1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6" name="Google Shape;166;g2750c932ba7_0_168"/>
          <p:cNvSpPr txBox="1">
            <a:spLocks noGrp="1"/>
          </p:cNvSpPr>
          <p:nvPr>
            <p:ph type="title"/>
          </p:nvPr>
        </p:nvSpPr>
        <p:spPr>
          <a:xfrm>
            <a:off x="507033" y="407287"/>
            <a:ext cx="111740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anga SemiBold"/>
              <a:buNone/>
              <a:defRPr sz="2133" b="0" i="0" u="none" strike="noStrike" cap="none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hanga SemiBold"/>
              <a:buNone/>
              <a:defRPr sz="1867" b="0" i="0" u="none" strike="noStrike" cap="none">
                <a:solidFill>
                  <a:srgbClr val="000000"/>
                </a:solidFill>
                <a:latin typeface="Changa SemiBold"/>
                <a:ea typeface="Changa SemiBold"/>
                <a:cs typeface="Changa SemiBold"/>
                <a:sym typeface="Changa SemiBol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7" name="Google Shape;167;g2750c932ba7_0_168"/>
          <p:cNvSpPr txBox="1">
            <a:spLocks noGrp="1"/>
          </p:cNvSpPr>
          <p:nvPr>
            <p:ph type="subTitle" idx="1"/>
          </p:nvPr>
        </p:nvSpPr>
        <p:spPr>
          <a:xfrm>
            <a:off x="507033" y="773053"/>
            <a:ext cx="111740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3232"/>
              </a:buClr>
              <a:buSzPts val="1000"/>
              <a:buFont typeface="Changa"/>
              <a:buNone/>
              <a:defRPr sz="1333" b="0" i="0" u="none" strike="noStrike" cap="none">
                <a:solidFill>
                  <a:srgbClr val="FC3232"/>
                </a:solidFill>
                <a:latin typeface="Changa"/>
                <a:ea typeface="Changa"/>
                <a:cs typeface="Changa"/>
                <a:sym typeface="Chang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8" name="Google Shape;168;g2750c932ba7_0_168"/>
          <p:cNvSpPr/>
          <p:nvPr/>
        </p:nvSpPr>
        <p:spPr>
          <a:xfrm>
            <a:off x="509000" y="1710467"/>
            <a:ext cx="3684000" cy="3765600"/>
          </a:xfrm>
          <a:prstGeom prst="roundRect">
            <a:avLst>
              <a:gd name="adj" fmla="val 2436"/>
            </a:avLst>
          </a:prstGeom>
          <a:solidFill>
            <a:srgbClr val="FFFFFF">
              <a:alpha val="510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g2750c932ba7_0_168"/>
          <p:cNvSpPr/>
          <p:nvPr/>
        </p:nvSpPr>
        <p:spPr>
          <a:xfrm>
            <a:off x="4254044" y="1710467"/>
            <a:ext cx="3684000" cy="3765600"/>
          </a:xfrm>
          <a:prstGeom prst="roundRect">
            <a:avLst>
              <a:gd name="adj" fmla="val 2436"/>
            </a:avLst>
          </a:prstGeom>
          <a:solidFill>
            <a:srgbClr val="FFFFFF">
              <a:alpha val="510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0" name="Google Shape;170;g2750c932ba7_0_168"/>
          <p:cNvCxnSpPr/>
          <p:nvPr/>
        </p:nvCxnSpPr>
        <p:spPr>
          <a:xfrm>
            <a:off x="776844" y="2657421"/>
            <a:ext cx="3144000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g2750c932ba7_0_168"/>
          <p:cNvSpPr txBox="1">
            <a:spLocks noGrp="1"/>
          </p:cNvSpPr>
          <p:nvPr>
            <p:ph type="title" idx="3"/>
          </p:nvPr>
        </p:nvSpPr>
        <p:spPr>
          <a:xfrm>
            <a:off x="774737" y="2083840"/>
            <a:ext cx="314400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2" name="Google Shape;172;g2750c932ba7_0_168"/>
          <p:cNvSpPr txBox="1">
            <a:spLocks noGrp="1"/>
          </p:cNvSpPr>
          <p:nvPr>
            <p:ph type="body" idx="4"/>
          </p:nvPr>
        </p:nvSpPr>
        <p:spPr>
          <a:xfrm>
            <a:off x="4521888" y="3002409"/>
            <a:ext cx="3148400" cy="2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3" name="Google Shape;173;g2750c932ba7_0_168"/>
          <p:cNvCxnSpPr/>
          <p:nvPr/>
        </p:nvCxnSpPr>
        <p:spPr>
          <a:xfrm>
            <a:off x="4523993" y="2657421"/>
            <a:ext cx="3144000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g2750c932ba7_0_168"/>
          <p:cNvSpPr txBox="1">
            <a:spLocks noGrp="1"/>
          </p:cNvSpPr>
          <p:nvPr>
            <p:ph type="title" idx="5"/>
          </p:nvPr>
        </p:nvSpPr>
        <p:spPr>
          <a:xfrm>
            <a:off x="4521888" y="2083840"/>
            <a:ext cx="314400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g2750c932ba7_0_168"/>
          <p:cNvSpPr/>
          <p:nvPr/>
        </p:nvSpPr>
        <p:spPr>
          <a:xfrm>
            <a:off x="7999100" y="1710467"/>
            <a:ext cx="3684000" cy="3765600"/>
          </a:xfrm>
          <a:prstGeom prst="roundRect">
            <a:avLst>
              <a:gd name="adj" fmla="val 2436"/>
            </a:avLst>
          </a:prstGeom>
          <a:solidFill>
            <a:srgbClr val="FFFFFF">
              <a:alpha val="5100"/>
            </a:srgbClr>
          </a:solidFill>
          <a:ln>
            <a:noFill/>
          </a:ln>
        </p:spPr>
        <p:txBody>
          <a:bodyPr spcFirstLastPara="1" wrap="square" lIns="121900" tIns="120000" rIns="121900" bIns="120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67" b="0" i="0" u="none" strike="noStrike" cap="none">
              <a:solidFill>
                <a:srgbClr val="2A080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g2750c932ba7_0_168"/>
          <p:cNvSpPr txBox="1">
            <a:spLocks noGrp="1"/>
          </p:cNvSpPr>
          <p:nvPr>
            <p:ph type="body" idx="6"/>
          </p:nvPr>
        </p:nvSpPr>
        <p:spPr>
          <a:xfrm>
            <a:off x="8266943" y="3002409"/>
            <a:ext cx="3148400" cy="2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●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○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3725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oboto"/>
              <a:buChar char="■"/>
              <a:defRPr sz="10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g2750c932ba7_0_168"/>
          <p:cNvCxnSpPr/>
          <p:nvPr/>
        </p:nvCxnSpPr>
        <p:spPr>
          <a:xfrm>
            <a:off x="8269049" y="2657421"/>
            <a:ext cx="3144000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g2750c932ba7_0_168"/>
          <p:cNvSpPr txBox="1">
            <a:spLocks noGrp="1"/>
          </p:cNvSpPr>
          <p:nvPr>
            <p:ph type="title" idx="7"/>
          </p:nvPr>
        </p:nvSpPr>
        <p:spPr>
          <a:xfrm>
            <a:off x="8266943" y="2083840"/>
            <a:ext cx="314400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221825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B8CD-8128-22C9-7C05-08AB5938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5520-AD69-EBBC-08A6-38D49171D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94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750c932ba7_0_3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g2750c932ba7_0_3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83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750c932ba7_0_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g2750c932ba7_0_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g2750c932ba7_0_3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97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750c932ba7_0_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g2750c932ba7_0_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g2750c932ba7_0_4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g2750c932ba7_0_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8776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750c932ba7_0_4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g2750c932ba7_0_4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936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750c932ba7_0_5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g2750c932ba7_0_5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g2750c932ba7_0_5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423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750c932ba7_0_5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750c932ba7_0_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5702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750c932ba7_0_5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7" name="Google Shape;37;g2750c932ba7_0_5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g2750c932ba7_0_5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g2750c932ba7_0_5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g2750c932ba7_0_5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613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750c932ba7_0_6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g2750c932ba7_0_6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189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50c932ba7_0_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750c932ba7_0_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750c932ba7_0_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73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"/>
          <p:cNvSpPr txBox="1">
            <a:spLocks noGrp="1"/>
          </p:cNvSpPr>
          <p:nvPr>
            <p:ph type="sldNum" idx="12"/>
          </p:nvPr>
        </p:nvSpPr>
        <p:spPr>
          <a:xfrm>
            <a:off x="11738400" y="6452733"/>
            <a:ext cx="4536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-GB"/>
              <a:pPr/>
              <a:t>1</a:t>
            </a:fld>
            <a:endParaRPr/>
          </a:p>
        </p:txBody>
      </p:sp>
      <p:sp>
        <p:nvSpPr>
          <p:cNvPr id="184" name="Google Shape;184;p1"/>
          <p:cNvSpPr txBox="1"/>
          <p:nvPr/>
        </p:nvSpPr>
        <p:spPr>
          <a:xfrm>
            <a:off x="963400" y="832433"/>
            <a:ext cx="10265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5000"/>
            </a:pPr>
            <a:endParaRPr sz="4000" dirty="0">
              <a:solidFill>
                <a:srgbClr val="FFFFFF"/>
              </a:solidFill>
              <a:latin typeface="Changa SemiBold"/>
              <a:ea typeface="Changa SemiBold"/>
              <a:cs typeface="Changa SemiBold"/>
              <a:sym typeface="Changa SemiBold"/>
            </a:endParaRPr>
          </a:p>
        </p:txBody>
      </p:sp>
      <p:pic>
        <p:nvPicPr>
          <p:cNvPr id="186" name="Google Shape;1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2100" y="485300"/>
            <a:ext cx="1826933" cy="138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"/>
          <p:cNvSpPr txBox="1"/>
          <p:nvPr/>
        </p:nvSpPr>
        <p:spPr>
          <a:xfrm>
            <a:off x="744387" y="1340938"/>
            <a:ext cx="8239600" cy="106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3200" dirty="0">
                <a:solidFill>
                  <a:schemeClr val="lt1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Community Network tools – All at No-Cost</a:t>
            </a:r>
          </a:p>
          <a:p>
            <a:r>
              <a:rPr lang="en-GB" sz="2133" dirty="0">
                <a:solidFill>
                  <a:schemeClr val="lt1"/>
                </a:solidFill>
                <a:latin typeface="Changa SemiBold"/>
                <a:cs typeface="Changa SemiBold"/>
                <a:sym typeface="Changa SemiBold"/>
              </a:rPr>
              <a:t>- To Save and Improve Human Lives as a Community</a:t>
            </a:r>
            <a:endParaRPr sz="2133" dirty="0"/>
          </a:p>
        </p:txBody>
      </p:sp>
      <p:sp>
        <p:nvSpPr>
          <p:cNvPr id="192" name="Google Shape;192;p1"/>
          <p:cNvSpPr txBox="1"/>
          <p:nvPr/>
        </p:nvSpPr>
        <p:spPr>
          <a:xfrm>
            <a:off x="744387" y="4900767"/>
            <a:ext cx="7552800" cy="11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2200"/>
            </a:pPr>
            <a:r>
              <a:rPr lang="en-US" sz="3067" dirty="0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Team Cymru Community Outreach Team</a:t>
            </a:r>
          </a:p>
          <a:p>
            <a:pPr>
              <a:buSzPts val="1600"/>
            </a:pPr>
            <a:r>
              <a:rPr lang="en-GB" sz="2133" dirty="0" err="1">
                <a:solidFill>
                  <a:srgbClr val="FC3232"/>
                </a:solidFill>
                <a:latin typeface="Changa Medium"/>
                <a:ea typeface="Changa Medium"/>
                <a:cs typeface="Changa Medium"/>
                <a:sym typeface="Changa Medium"/>
              </a:rPr>
              <a:t>outreach@cymru.com</a:t>
            </a:r>
            <a:endParaRPr lang="en-GB" sz="2133" dirty="0">
              <a:solidFill>
                <a:srgbClr val="FC3232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02FC8-665A-2A62-FB1E-DF570DFB961F}"/>
              </a:ext>
            </a:extLst>
          </p:cNvPr>
          <p:cNvSpPr txBox="1"/>
          <p:nvPr/>
        </p:nvSpPr>
        <p:spPr>
          <a:xfrm>
            <a:off x="3048000" y="3221409"/>
            <a:ext cx="6096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dirty="0"/>
              <a:t>Sorry, not QUAD7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EC122-0E94-02E2-A97B-29641B3A64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10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E6C140-0452-8A8D-1B63-5F6980C0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DDOS Mitigation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0FB5DF-A22C-60A0-0ADD-95B14AF9F4A0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737975" y="6453188"/>
            <a:ext cx="454025" cy="404812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2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C77231-FF77-2937-6CBC-02FD1056A0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9D282-FDD3-C784-DA24-54513858EEEC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B6B02D-12D9-8C8B-E576-003B16CF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Unwanted Traffic Removal Service - UTRS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3B0206-BE5E-7F62-4F2D-D1B5A3F4F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Distributed RTBH</a:t>
            </a:r>
          </a:p>
        </p:txBody>
      </p:sp>
      <p:sp>
        <p:nvSpPr>
          <p:cNvPr id="7" name="Google Shape;147;p6">
            <a:extLst>
              <a:ext uri="{FF2B5EF4-FFF2-40B4-BE49-F238E27FC236}">
                <a16:creationId xmlns:a16="http://schemas.microsoft.com/office/drawing/2014/main" id="{2943689F-A46A-D151-0762-938300C239F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63909" y="1291501"/>
            <a:ext cx="105664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Like RTBH, but </a:t>
            </a:r>
            <a:r>
              <a:rPr lang="en-US" sz="2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upstream</a:t>
            </a: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en-US" sz="2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global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BGP based triggers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lvl="1" indent="-4572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send an address (/32 or /128) to blackhole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371600" lvl="2" indent="-4572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must own the prefix for the address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lvl="1" indent="-4572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agree to blackhole route received prefixes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 650 partner networks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Reduces unwanted traffic hitting your peers</a:t>
            </a:r>
          </a:p>
          <a:p>
            <a:pPr marL="457200" indent="-457200">
              <a:lnSpc>
                <a:spcPct val="150000"/>
              </a:lnSpc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Flowspec</a:t>
            </a:r>
            <a:r>
              <a:rPr lang="en-US" sz="2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supported for port-level filtering</a:t>
            </a:r>
            <a:endParaRPr sz="24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Google Shape;148;p6">
            <a:extLst>
              <a:ext uri="{FF2B5EF4-FFF2-40B4-BE49-F238E27FC236}">
                <a16:creationId xmlns:a16="http://schemas.microsoft.com/office/drawing/2014/main" id="{B067C8CC-F52C-4671-2207-B12B850EBE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3606" y="3842807"/>
            <a:ext cx="1889767" cy="188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1C843F4-B531-D825-81F8-137528B9F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8543" y="-68061"/>
            <a:ext cx="2581328" cy="25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7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2BF1A17-B029-BEEC-998C-A1FFBAB79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>
            <a:extLst>
              <a:ext uri="{FF2B5EF4-FFF2-40B4-BE49-F238E27FC236}">
                <a16:creationId xmlns:a16="http://schemas.microsoft.com/office/drawing/2014/main" id="{16F6F4DE-487C-1273-9E58-CE99235111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ISP Protect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1" name="Google Shape;171;p8">
            <a:extLst>
              <a:ext uri="{FF2B5EF4-FFF2-40B4-BE49-F238E27FC236}">
                <a16:creationId xmlns:a16="http://schemas.microsoft.com/office/drawing/2014/main" id="{5D1DDF0C-9B7D-92E1-E82F-9D93FE371B4B}"/>
              </a:ext>
            </a:extLst>
          </p:cNvPr>
          <p:cNvSpPr txBox="1"/>
          <p:nvPr/>
        </p:nvSpPr>
        <p:spPr>
          <a:xfrm>
            <a:off x="507033" y="773067"/>
            <a:ext cx="94948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57200" indent="-342900">
              <a:spcAft>
                <a:spcPts val="600"/>
              </a:spcAft>
              <a:buClr>
                <a:srgbClr val="FC3232"/>
              </a:buClr>
              <a:buSzPts val="1000"/>
            </a:pPr>
            <a:r>
              <a:rPr lang="en-US" sz="1000" dirty="0" err="1">
                <a:solidFill>
                  <a:srgbClr val="FC3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hanga"/>
              </a:rPr>
              <a:t>Netflow</a:t>
            </a:r>
            <a:r>
              <a:rPr lang="en-US" sz="1000" dirty="0">
                <a:solidFill>
                  <a:srgbClr val="FC3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hanga"/>
              </a:rPr>
              <a:t>-based Threat detection for mid-to-large ISPs</a:t>
            </a:r>
          </a:p>
        </p:txBody>
      </p:sp>
      <p:sp>
        <p:nvSpPr>
          <p:cNvPr id="170" name="Google Shape;170;p8">
            <a:extLst>
              <a:ext uri="{FF2B5EF4-FFF2-40B4-BE49-F238E27FC236}">
                <a16:creationId xmlns:a16="http://schemas.microsoft.com/office/drawing/2014/main" id="{B3A88419-02CF-3650-8D7B-D4DBCED4DE21}"/>
              </a:ext>
            </a:extLst>
          </p:cNvPr>
          <p:cNvSpPr txBox="1"/>
          <p:nvPr/>
        </p:nvSpPr>
        <p:spPr>
          <a:xfrm>
            <a:off x="695500" y="1220666"/>
            <a:ext cx="10566400" cy="501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139700" lvl="1">
              <a:spcAft>
                <a:spcPts val="600"/>
              </a:spcAft>
              <a:buSzPts val="1400"/>
            </a:pPr>
            <a:endParaRPr lang="en-US" sz="28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800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Elasticsearch-based </a:t>
            </a:r>
            <a:r>
              <a:rPr lang="en-US" sz="2800" dirty="0" err="1">
                <a:latin typeface="Roboto"/>
                <a:ea typeface="Roboto"/>
                <a:cs typeface="Roboto"/>
                <a:sym typeface="Roboto"/>
              </a:rPr>
              <a:t>netflow</a:t>
            </a: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 analyzer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800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Matches network flows to network reputation insights &amp; CTI context </a:t>
            </a:r>
            <a:endParaRPr lang="en-US" sz="28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8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Send specialized rules to your SIEM/XDR 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8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Encrypted flow supported 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8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Supports all common flow protocols &amp; IPv6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800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Over 600 active ASNs partners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139700">
              <a:spcAft>
                <a:spcPts val="600"/>
              </a:spcAft>
              <a:buSzPts val="1400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8B9DC72-61FF-B872-DAC1-ECAC332A7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8542" y="0"/>
            <a:ext cx="2483457" cy="24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5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 hidden="1"/>
          <p:cNvSpPr txBox="1">
            <a:spLocks noGrp="1"/>
          </p:cNvSpPr>
          <p:nvPr>
            <p:ph type="sldNum" idx="2"/>
          </p:nvPr>
        </p:nvSpPr>
        <p:spPr/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z="900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42" name="Title 1">
            <a:extLst>
              <a:ext uri="{FF2B5EF4-FFF2-40B4-BE49-F238E27FC236}">
                <a16:creationId xmlns:a16="http://schemas.microsoft.com/office/drawing/2014/main" id="{78E4B4AA-6FB4-02DF-14D3-E384B49D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ISP Protect! / Nimbus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4EE225-AE58-0B28-D5CA-29BAF02C9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Netflow</a:t>
            </a:r>
            <a:r>
              <a:rPr lang="en-US" dirty="0"/>
              <a:t> Analyzer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67024B-D3E2-167D-58B0-BF63A337B1EE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CF281A-61D6-C8DA-3834-F2D9C56CB776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FF549C6-F44E-7579-28A6-2672D70395DF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B62053-EF22-5C90-C583-BF78672FEEA9}"/>
              </a:ext>
            </a:extLst>
          </p:cNvPr>
          <p:cNvSpPr>
            <a:spLocks noGrp="1"/>
          </p:cNvSpPr>
          <p:nvPr>
            <p:ph type="body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DBBAD2-3E01-0D5F-8742-4E2E15E159F1}"/>
              </a:ext>
            </a:extLst>
          </p:cNvPr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" name="Google Shape;133;p5" hidden="1"/>
          <p:cNvSpPr txBox="1">
            <a:spLocks noGrp="1"/>
          </p:cNvSpPr>
          <p:nvPr>
            <p:ph type="dt" sz="half" idx="4294967295"/>
          </p:nvPr>
        </p:nvSpPr>
        <p:spPr>
          <a:xfrm>
            <a:off x="0" y="6550025"/>
            <a:ext cx="28448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/>
              <a:t>11/7/19</a:t>
            </a: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/>
          <a:srcRect t="14040" b="14040"/>
          <a:stretch>
            <a:fillRect/>
          </a:stretch>
        </p:blipFill>
        <p:spPr>
          <a:xfrm>
            <a:off x="358029" y="1592623"/>
            <a:ext cx="11471717" cy="4738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EC689-B38F-F566-943A-958695DFC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C27992-340C-09BA-EB13-1457BF2004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8AAE909-4A51-3839-C00A-3B942AB6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Protect!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F9CA8-1408-AD64-82BE-2C3450B4F57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737975" y="6453188"/>
            <a:ext cx="454025" cy="404812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8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IX Protect!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507033" y="773067"/>
            <a:ext cx="94948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57200" indent="-342900">
              <a:spcAft>
                <a:spcPts val="600"/>
              </a:spcAft>
              <a:buClr>
                <a:srgbClr val="FC3232"/>
              </a:buClr>
              <a:buSzPts val="1000"/>
            </a:pPr>
            <a:r>
              <a:rPr lang="en-US" sz="1000" dirty="0">
                <a:solidFill>
                  <a:srgbClr val="FC3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hanga"/>
              </a:rPr>
              <a:t>Multi-tenant Threat Monitor</a:t>
            </a:r>
          </a:p>
        </p:txBody>
      </p:sp>
      <p:sp>
        <p:nvSpPr>
          <p:cNvPr id="170" name="Google Shape;170;p8"/>
          <p:cNvSpPr txBox="1"/>
          <p:nvPr/>
        </p:nvSpPr>
        <p:spPr>
          <a:xfrm>
            <a:off x="695500" y="1220667"/>
            <a:ext cx="10566400" cy="498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139700">
              <a:spcAft>
                <a:spcPts val="600"/>
              </a:spcAft>
              <a:buSzPts val="1400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b="0" i="0" u="none" strike="noStrike" cap="none" dirty="0">
                <a:latin typeface="Roboto"/>
                <a:ea typeface="Roboto"/>
                <a:cs typeface="Roboto"/>
                <a:sym typeface="Roboto"/>
              </a:rPr>
              <a:t>Multi-Tenant Threat Monitor 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b="0" i="0" u="none" strike="noStrike" cap="none" dirty="0">
                <a:latin typeface="Roboto"/>
                <a:ea typeface="Roboto"/>
                <a:cs typeface="Roboto"/>
                <a:sym typeface="Roboto"/>
              </a:rPr>
              <a:t>View high-level context &amp; alerts 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Matches network flows to network reputation insights 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Requires IX to join + each member wanting to contribute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Bad Actors Variant – Only flows to/from known malicious IPs will be saved 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To opt-in: https://</a:t>
            </a:r>
            <a:r>
              <a:rPr lang="en-US" sz="2400" dirty="0" err="1">
                <a:latin typeface="Roboto"/>
                <a:ea typeface="Roboto"/>
                <a:cs typeface="Roboto"/>
                <a:sym typeface="Roboto"/>
              </a:rPr>
              <a:t>www.team-cymru.com</a:t>
            </a: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US" sz="2400" dirty="0" err="1">
                <a:latin typeface="Roboto"/>
                <a:ea typeface="Roboto"/>
                <a:cs typeface="Roboto"/>
                <a:sym typeface="Roboto"/>
              </a:rPr>
              <a:t>ixprotect</a:t>
            </a: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-signup</a:t>
            </a: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24E1787-DC71-EB42-E51B-58E90386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9388" y="15903"/>
            <a:ext cx="2512612" cy="25126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ADC033A-C9EA-EE72-D7D7-A018BD95D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>
            <a:extLst>
              <a:ext uri="{FF2B5EF4-FFF2-40B4-BE49-F238E27FC236}">
                <a16:creationId xmlns:a16="http://schemas.microsoft.com/office/drawing/2014/main" id="{7C8BD749-0039-9DC6-9F0B-7C94DFCEA6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IX Protect!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1" name="Google Shape;171;p8">
            <a:extLst>
              <a:ext uri="{FF2B5EF4-FFF2-40B4-BE49-F238E27FC236}">
                <a16:creationId xmlns:a16="http://schemas.microsoft.com/office/drawing/2014/main" id="{84BF0B75-EC0B-DD9C-ACEE-F3C1E842EE54}"/>
              </a:ext>
            </a:extLst>
          </p:cNvPr>
          <p:cNvSpPr txBox="1"/>
          <p:nvPr/>
        </p:nvSpPr>
        <p:spPr>
          <a:xfrm>
            <a:off x="507033" y="773067"/>
            <a:ext cx="94948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57200" indent="-342900">
              <a:spcAft>
                <a:spcPts val="600"/>
              </a:spcAft>
              <a:buClr>
                <a:srgbClr val="FC3232"/>
              </a:buClr>
              <a:buSzPts val="1000"/>
            </a:pPr>
            <a:r>
              <a:rPr lang="en-US" sz="1000" dirty="0">
                <a:solidFill>
                  <a:srgbClr val="FC3232"/>
                </a:solidFill>
                <a:latin typeface="Changa"/>
                <a:sym typeface="Changa"/>
              </a:rPr>
              <a:t>Multi-tenant Threat Monitor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F3B49F1-F3AD-119D-A7A5-8D464F3FE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167" y="733700"/>
            <a:ext cx="7715833" cy="55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30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C8E83E8E-FA8A-48D0-7AC1-DD18FB1FF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>
            <a:extLst>
              <a:ext uri="{FF2B5EF4-FFF2-40B4-BE49-F238E27FC236}">
                <a16:creationId xmlns:a16="http://schemas.microsoft.com/office/drawing/2014/main" id="{ABED37F9-CE19-1F1D-CDEF-C75593570F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BPH Protect! 	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1" name="Google Shape;171;p8">
            <a:extLst>
              <a:ext uri="{FF2B5EF4-FFF2-40B4-BE49-F238E27FC236}">
                <a16:creationId xmlns:a16="http://schemas.microsoft.com/office/drawing/2014/main" id="{E1889080-8F78-0808-08AA-3C0C2E32808A}"/>
              </a:ext>
            </a:extLst>
          </p:cNvPr>
          <p:cNvSpPr txBox="1"/>
          <p:nvPr/>
        </p:nvSpPr>
        <p:spPr>
          <a:xfrm>
            <a:off x="507033" y="773067"/>
            <a:ext cx="94948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57200" indent="-342900">
              <a:spcAft>
                <a:spcPts val="600"/>
              </a:spcAft>
              <a:buClr>
                <a:srgbClr val="FC3232"/>
              </a:buClr>
              <a:buSzPts val="1000"/>
            </a:pPr>
            <a:r>
              <a:rPr lang="en-US" sz="1000" dirty="0">
                <a:solidFill>
                  <a:srgbClr val="FC3232"/>
                </a:solidFill>
                <a:latin typeface="Changa"/>
                <a:sym typeface="Changa"/>
              </a:rPr>
              <a:t>Multi-tenant Threat Monitor</a:t>
            </a:r>
          </a:p>
        </p:txBody>
      </p:sp>
      <p:sp>
        <p:nvSpPr>
          <p:cNvPr id="170" name="Google Shape;170;p8">
            <a:extLst>
              <a:ext uri="{FF2B5EF4-FFF2-40B4-BE49-F238E27FC236}">
                <a16:creationId xmlns:a16="http://schemas.microsoft.com/office/drawing/2014/main" id="{040B8CFE-36A1-7C8C-5DDE-F188B595E9C8}"/>
              </a:ext>
            </a:extLst>
          </p:cNvPr>
          <p:cNvSpPr txBox="1"/>
          <p:nvPr/>
        </p:nvSpPr>
        <p:spPr>
          <a:xfrm>
            <a:off x="695500" y="1220667"/>
            <a:ext cx="10566400" cy="486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9700">
              <a:spcAft>
                <a:spcPts val="600"/>
              </a:spcAft>
              <a:buSzPts val="1400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b="0" i="0" u="none" strike="noStrike" cap="none" dirty="0">
                <a:latin typeface="Roboto"/>
                <a:ea typeface="Roboto"/>
                <a:cs typeface="Roboto"/>
                <a:sym typeface="Roboto"/>
              </a:rPr>
              <a:t>Bulletproof Hosting Provider Block List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b="0" i="0" u="none" strike="noStrike" cap="none" dirty="0">
                <a:latin typeface="Roboto"/>
                <a:ea typeface="Roboto"/>
                <a:cs typeface="Roboto"/>
                <a:sym typeface="Roboto"/>
              </a:rPr>
              <a:t>For hosting providers with hugely poor reputation 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dirty="0">
                <a:latin typeface="Roboto"/>
                <a:ea typeface="Roboto"/>
                <a:cs typeface="Roboto"/>
                <a:sym typeface="Roboto"/>
              </a:rPr>
              <a:t>Extremely high confidence block-list 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b="0" i="0" u="none" strike="noStrike" cap="none" dirty="0">
                <a:latin typeface="Roboto"/>
                <a:ea typeface="Roboto"/>
                <a:cs typeface="Roboto"/>
                <a:sym typeface="Roboto"/>
              </a:rPr>
              <a:t>Only available to community members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b="0" i="0" u="none" strike="noStrike" cap="none" dirty="0">
                <a:latin typeface="Roboto"/>
                <a:ea typeface="Roboto"/>
                <a:cs typeface="Roboto"/>
                <a:sym typeface="Roboto"/>
              </a:rPr>
              <a:t>Coming Q4 2025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33FAD59-B1B2-A224-1F31-C5DB38ADF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4202" y="0"/>
            <a:ext cx="2427798" cy="24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6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>
            <a:spLocks noGrp="1"/>
          </p:cNvSpPr>
          <p:nvPr>
            <p:ph type="sldNum" idx="2"/>
          </p:nvPr>
        </p:nvSpPr>
        <p:spPr/>
        <p:txBody>
          <a:bodyPr spcFirstLastPara="1" wrap="square" lIns="91425" tIns="91425" rIns="91425" bIns="91425" anchor="ctr" anchorCtr="0">
            <a:normAutofit/>
          </a:bodyPr>
          <a:lstStyle/>
          <a:p>
            <a:pPr algn="r">
              <a:spcAft>
                <a:spcPts val="600"/>
              </a:spcAft>
            </a:pPr>
            <a:fld id="{00000000-1234-1234-1234-123412341234}" type="slidenum">
              <a:rPr lang="en-US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dirty="0"/>
              <a:t>EVENTS</a:t>
            </a:r>
            <a:endParaRPr sz="24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3DB74DF-38C2-4823-19AA-288AF3F1A4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Flagship Technical Events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861ACC-9774-7F35-7463-8E666BCD9446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457200" indent="-279400">
              <a:spcAft>
                <a:spcPts val="600"/>
              </a:spcAft>
            </a:pPr>
            <a:r>
              <a:rPr lang="en-US" sz="1500" dirty="0"/>
              <a:t>Annual - 4-Day event</a:t>
            </a:r>
          </a:p>
          <a:p>
            <a:pPr marL="457200" indent="-279400">
              <a:spcAft>
                <a:spcPts val="600"/>
              </a:spcAft>
            </a:pPr>
            <a:r>
              <a:rPr lang="en-US" sz="1500" dirty="0"/>
              <a:t>Building bridges between LEOs and InfoSec Pros</a:t>
            </a:r>
          </a:p>
          <a:p>
            <a:pPr marL="457200" indent="-279400">
              <a:spcAft>
                <a:spcPts val="600"/>
              </a:spcAft>
            </a:pPr>
            <a:r>
              <a:rPr lang="en-US" sz="1500" dirty="0"/>
              <a:t>20%-35% LEOs, 50% InfoSec Pros, 15% Financial Sector, X% </a:t>
            </a:r>
            <a:r>
              <a:rPr lang="en-US" sz="1500" dirty="0" err="1"/>
              <a:t>edu</a:t>
            </a:r>
            <a:r>
              <a:rPr lang="en-US" sz="1500" dirty="0"/>
              <a:t> + industry</a:t>
            </a:r>
          </a:p>
          <a:p>
            <a:pPr marL="457200" indent="-279400">
              <a:spcAft>
                <a:spcPts val="600"/>
              </a:spcAft>
            </a:pPr>
            <a:r>
              <a:rPr lang="en-US" sz="1500" dirty="0"/>
              <a:t>First full week of September</a:t>
            </a:r>
          </a:p>
          <a:p>
            <a:pPr marL="457200" indent="-279400">
              <a:spcAft>
                <a:spcPts val="600"/>
              </a:spcAft>
            </a:pPr>
            <a:r>
              <a:rPr lang="en-US" sz="1500" dirty="0"/>
              <a:t>Past Co-Hosts: Interpol, Europol, Council of Europe, Qatar MOI, La Caixa Bank, CERT-UK, </a:t>
            </a:r>
            <a:r>
              <a:rPr lang="en-US" sz="1500" dirty="0" err="1"/>
              <a:t>RoEduNet</a:t>
            </a:r>
            <a:r>
              <a:rPr lang="en-US" sz="1500" dirty="0"/>
              <a:t> (Romania)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AB028D6-E3B5-EF9F-77F1-F48947898BEF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921150" y="2178684"/>
            <a:ext cx="4728000" cy="326400"/>
          </a:xfrm>
        </p:spPr>
        <p:txBody>
          <a:bodyPr>
            <a:normAutofit/>
          </a:bodyPr>
          <a:lstStyle/>
          <a:p>
            <a:r>
              <a:rPr lang="en-US" sz="1600" dirty="0"/>
              <a:t>Underground Economy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AED9D4-69A4-593C-119A-4E95CEEE7B9D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pPr marL="457200" indent="-279400">
              <a:spcAft>
                <a:spcPts val="600"/>
              </a:spcAft>
            </a:pPr>
            <a:r>
              <a:rPr lang="en-US" sz="1600" dirty="0"/>
              <a:t>2-Day event – 3 times per year</a:t>
            </a:r>
          </a:p>
          <a:p>
            <a:pPr marL="457200" indent="-279400">
              <a:spcAft>
                <a:spcPts val="600"/>
              </a:spcAft>
            </a:pPr>
            <a:r>
              <a:rPr lang="en-US" sz="1600" dirty="0"/>
              <a:t>Localized version of UE</a:t>
            </a:r>
          </a:p>
          <a:p>
            <a:pPr marL="457200" indent="-279400">
              <a:spcAft>
                <a:spcPts val="600"/>
              </a:spcAft>
            </a:pPr>
            <a:r>
              <a:rPr lang="en-US" sz="1600" dirty="0"/>
              <a:t>Design to build bridges</a:t>
            </a:r>
          </a:p>
          <a:p>
            <a:pPr marL="457200" indent="-279400">
              <a:spcAft>
                <a:spcPts val="600"/>
              </a:spcAft>
            </a:pPr>
            <a:r>
              <a:rPr lang="en-US" sz="1600" dirty="0"/>
              <a:t>2-300 attendees</a:t>
            </a:r>
          </a:p>
          <a:p>
            <a:pPr marL="457200" indent="-279400">
              <a:spcAft>
                <a:spcPts val="600"/>
              </a:spcAft>
            </a:pPr>
            <a:r>
              <a:rPr lang="en-US" sz="1600" dirty="0"/>
              <a:t>Locations Unique per event</a:t>
            </a:r>
          </a:p>
          <a:p>
            <a:pPr marL="457200" indent="-279400">
              <a:spcAft>
                <a:spcPts val="600"/>
              </a:spcAft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9412EA7-6E86-001E-C5FA-100918EBF9D2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Regional Internet Security Event - RISE</a:t>
            </a:r>
          </a:p>
        </p:txBody>
      </p:sp>
      <p:sp>
        <p:nvSpPr>
          <p:cNvPr id="212" name="Google Shape;212;p12" hidden="1"/>
          <p:cNvSpPr txBox="1">
            <a:spLocks noGrp="1"/>
          </p:cNvSpPr>
          <p:nvPr>
            <p:ph type="dt" idx="4294967295"/>
          </p:nvPr>
        </p:nvSpPr>
        <p:spPr>
          <a:xfrm>
            <a:off x="0" y="6550025"/>
            <a:ext cx="28448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/>
              <a:t>11/7/19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BB50E1-A66B-C3DF-A52A-2C1CC325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2497" y="15903"/>
            <a:ext cx="2149503" cy="214950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sldNum" idx="2"/>
          </p:nvPr>
        </p:nvSpPr>
        <p:spPr/>
        <p:txBody>
          <a:bodyPr spcFirstLastPara="1" wrap="square" lIns="91425" tIns="91425" rIns="91425" bIns="91425" anchor="ctr" anchorCtr="0">
            <a:normAutofit/>
          </a:bodyPr>
          <a:lstStyle/>
          <a:p>
            <a:pPr algn="r">
              <a:spcAft>
                <a:spcPts val="600"/>
              </a:spcAft>
            </a:pPr>
            <a:fld id="{00000000-1234-1234-1234-123412341234}" type="slidenum">
              <a:rPr lang="en-US"/>
              <a:pPr algn="r"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276" name="Google Shape;276;p18"/>
          <p:cNvSpPr txBox="1">
            <a:spLocks noGrp="1"/>
          </p:cNvSpPr>
          <p:nvPr>
            <p:ph type="title"/>
          </p:nvPr>
        </p:nvSpPr>
        <p:spPr>
          <a:xfrm>
            <a:off x="507033" y="407286"/>
            <a:ext cx="11174000" cy="555239"/>
          </a:xfrm>
        </p:spPr>
        <p:txBody>
          <a:bodyPr spcFirstLastPara="1" wrap="square" lIns="0" tIns="0" rIns="0" bIns="0" anchor="ctr" anchorCtr="0">
            <a:normAutofit/>
          </a:bodyPr>
          <a:lstStyle/>
          <a:p>
            <a:r>
              <a:rPr lang="en-US" sz="3200" dirty="0"/>
              <a:t>THANK YOU!</a:t>
            </a:r>
            <a:endParaRPr sz="3200" dirty="0"/>
          </a:p>
        </p:txBody>
      </p:sp>
      <p:sp>
        <p:nvSpPr>
          <p:cNvPr id="277" name="Google Shape;277;p18" hidden="1"/>
          <p:cNvSpPr txBox="1">
            <a:spLocks noGrp="1"/>
          </p:cNvSpPr>
          <p:nvPr>
            <p:ph type="dt" idx="4294967295"/>
          </p:nvPr>
        </p:nvSpPr>
        <p:spPr>
          <a:xfrm>
            <a:off x="0" y="6550025"/>
            <a:ext cx="28448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/>
              <a:t>11/7/19</a:t>
            </a:r>
          </a:p>
        </p:txBody>
      </p:sp>
      <p:sp>
        <p:nvSpPr>
          <p:cNvPr id="280" name="Google Shape;280;p18"/>
          <p:cNvSpPr txBox="1"/>
          <p:nvPr/>
        </p:nvSpPr>
        <p:spPr>
          <a:xfrm>
            <a:off x="614100" y="1634632"/>
            <a:ext cx="10566400" cy="446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9700">
              <a:spcAft>
                <a:spcPts val="600"/>
              </a:spcAft>
              <a:buClr>
                <a:schemeClr val="dk1"/>
              </a:buClr>
              <a:buSzPts val="1400"/>
            </a:pPr>
            <a:endParaRPr lang="en-US" sz="24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</a:p>
          <a:p>
            <a:pPr marL="139700">
              <a:spcAft>
                <a:spcPts val="600"/>
              </a:spcAft>
              <a:buClr>
                <a:schemeClr val="dk1"/>
              </a:buClr>
              <a:buSzPts val="1400"/>
            </a:pPr>
            <a:endParaRPr lang="en-US" sz="2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Roboto"/>
              <a:buChar char="●"/>
            </a:pPr>
            <a:endParaRPr lang="en-US" sz="2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 sz="28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sfisher@cymru.com</a:t>
            </a:r>
            <a:endParaRPr lang="en-US" sz="28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en-US" sz="2800" b="0" i="0" u="none" strike="noStrike" cap="none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outreach@cymru.com</a:t>
            </a:r>
            <a:endParaRPr lang="en-US" sz="2800" b="0" i="0" u="none" strike="noStrike" cap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90B02-16E9-5C19-A9C3-9BCA341C4F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3AF252-586D-B86A-64F0-FBAF4D7E9DB3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D915FA-2CFC-FB3A-1B2E-16813D35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Scott Fisher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2F2F6E-DF68-AF6E-B1B0-3C7D376BC3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Outreach Team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2611BD-3678-FE3E-DCE7-151B425F3776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55394" y="1573593"/>
            <a:ext cx="8031406" cy="4222400"/>
          </a:xfrm>
        </p:spPr>
        <p:txBody>
          <a:bodyPr/>
          <a:lstStyle/>
          <a:p>
            <a:r>
              <a:rPr lang="en-US" sz="2400" dirty="0"/>
              <a:t>13+ years at Team Cymru – Senior Principal Engineer</a:t>
            </a:r>
          </a:p>
          <a:p>
            <a:endParaRPr lang="en-US" sz="2400" dirty="0"/>
          </a:p>
          <a:p>
            <a:r>
              <a:rPr lang="en-US" sz="2400" dirty="0"/>
              <a:t>Previously roles at TC: System Engineer, Team Lead of Datacenter Operations, Director of Sales Engineering</a:t>
            </a:r>
          </a:p>
          <a:p>
            <a:endParaRPr lang="en-US" sz="2400" dirty="0"/>
          </a:p>
          <a:p>
            <a:r>
              <a:rPr lang="en-US" sz="2400" dirty="0"/>
              <a:t>Prior: AAA/RADIUS/WAP for cellular networks</a:t>
            </a:r>
          </a:p>
          <a:p>
            <a:pPr marL="186262" indent="0">
              <a:buNone/>
            </a:pPr>
            <a:endParaRPr lang="en-US" sz="2400" dirty="0"/>
          </a:p>
          <a:p>
            <a:r>
              <a:rPr lang="en-US" sz="2400" dirty="0"/>
              <a:t>Team Cymru’s Mission: To Save and Improve Human Lives</a:t>
            </a:r>
          </a:p>
          <a:p>
            <a:pPr marL="186262" indent="0">
              <a:buNone/>
            </a:pPr>
            <a:endParaRPr lang="en-US" sz="2400" dirty="0"/>
          </a:p>
        </p:txBody>
      </p:sp>
      <p:pic>
        <p:nvPicPr>
          <p:cNvPr id="8" name="Picture 7" descr="A person standing at a podium&#10;&#10;AI-generated content may be incorrect.">
            <a:extLst>
              <a:ext uri="{FF2B5EF4-FFF2-40B4-BE49-F238E27FC236}">
                <a16:creationId xmlns:a16="http://schemas.microsoft.com/office/drawing/2014/main" id="{069EC48A-501F-B1CC-C3C5-E19227470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378" y="96253"/>
            <a:ext cx="3136232" cy="31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3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CA31F-E583-3B42-0803-571A12C8A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93E99-7AF7-3D3E-2788-4F77A8A798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F70A95-97E2-31BE-3506-CD4E8B0C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Mission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20603B-CB18-E25F-FFE9-A1B9AC4C812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737975" y="6453188"/>
            <a:ext cx="454025" cy="404812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86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sldNum" idx="2"/>
          </p:nvPr>
        </p:nvSpPr>
        <p:spPr>
          <a:xfrm>
            <a:off x="11738400" y="6452733"/>
            <a:ext cx="453600" cy="4052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algn="r">
              <a:spcAft>
                <a:spcPts val="600"/>
              </a:spcAft>
            </a:pPr>
            <a:fld id="{00000000-1234-1234-1234-123412341234}" type="slidenum">
              <a:rPr lang="en-US" smtClean="0"/>
              <a:pPr algn="r"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507033" y="407300"/>
            <a:ext cx="9494800" cy="32640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BOGONS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507033" y="773067"/>
            <a:ext cx="94948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Clr>
                <a:srgbClr val="FC3232"/>
              </a:buClr>
              <a:buSzPts val="1000"/>
            </a:pPr>
            <a:r>
              <a:rPr lang="en-US" sz="1200" dirty="0">
                <a:solidFill>
                  <a:srgbClr val="FC3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hanga"/>
              </a:rPr>
              <a:t>The original list</a:t>
            </a:r>
          </a:p>
        </p:txBody>
      </p:sp>
      <p:sp>
        <p:nvSpPr>
          <p:cNvPr id="181" name="Google Shape;181;p9"/>
          <p:cNvSpPr txBox="1"/>
          <p:nvPr/>
        </p:nvSpPr>
        <p:spPr>
          <a:xfrm>
            <a:off x="681789" y="1220666"/>
            <a:ext cx="10580111" cy="501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6262">
              <a:spcAft>
                <a:spcPts val="600"/>
              </a:spcAft>
              <a:buSzPts val="1400"/>
            </a:pPr>
            <a:endParaRPr lang="en-US" sz="20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b="0" i="0" u="none" strike="noStrike" cap="none" dirty="0">
                <a:latin typeface="Roboto"/>
                <a:ea typeface="Roboto"/>
                <a:cs typeface="Roboto"/>
                <a:sym typeface="Roboto"/>
              </a:rPr>
              <a:t>BOGON and MARTIAN lists – Updated hourly</a:t>
            </a: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b="0" i="0" u="none" strike="noStrike" cap="none" dirty="0">
                <a:latin typeface="Roboto"/>
                <a:ea typeface="Roboto"/>
                <a:cs typeface="Roboto"/>
                <a:sym typeface="Roboto"/>
              </a:rPr>
              <a:t>BOGONS: IANA unallocated + RFC reserved space</a:t>
            </a: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b="0" i="0" u="none" strike="noStrike" cap="none" dirty="0">
                <a:latin typeface="Roboto"/>
                <a:ea typeface="Roboto"/>
                <a:cs typeface="Roboto"/>
                <a:sym typeface="Roboto"/>
              </a:rPr>
              <a:t>FULL BOGONS: adds unassigned by RIRs</a:t>
            </a: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b="0" i="0" u="none" strike="noStrike" cap="none" dirty="0">
                <a:latin typeface="Roboto"/>
                <a:ea typeface="Roboto"/>
                <a:cs typeface="Roboto"/>
                <a:sym typeface="Roboto"/>
              </a:rPr>
              <a:t>Available over HTTP(s), BGP, RIPE NCC, RADb, DNS</a:t>
            </a: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endParaRPr lang="en-US" sz="24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400" b="0" i="0" u="none" strike="noStrike" cap="none" dirty="0">
                <a:latin typeface="Roboto"/>
                <a:ea typeface="Roboto"/>
                <a:cs typeface="Roboto"/>
                <a:sym typeface="Roboto"/>
              </a:rPr>
              <a:t>Most convenient is BGP peering</a:t>
            </a:r>
          </a:p>
        </p:txBody>
      </p:sp>
      <p:sp>
        <p:nvSpPr>
          <p:cNvPr id="178" name="Google Shape;178;p9" hidden="1"/>
          <p:cNvSpPr txBox="1">
            <a:spLocks noGrp="1"/>
          </p:cNvSpPr>
          <p:nvPr>
            <p:ph type="dt" sz="half" idx="4294967295"/>
          </p:nvPr>
        </p:nvSpPr>
        <p:spPr>
          <a:xfrm>
            <a:off x="0" y="6550025"/>
            <a:ext cx="28448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/>
              <a:t>11/7/19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E64D2D-5D2F-0835-4E7B-9D5EDA89F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5559" y="12445"/>
            <a:ext cx="2416441" cy="24164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IP-TO-ASN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9" name="Google Shape;189;p10" hidden="1"/>
          <p:cNvSpPr txBox="1">
            <a:spLocks noGrp="1"/>
          </p:cNvSpPr>
          <p:nvPr>
            <p:ph type="dt" idx="4294967295"/>
          </p:nvPr>
        </p:nvSpPr>
        <p:spPr>
          <a:xfrm>
            <a:off x="0" y="6550025"/>
            <a:ext cx="28448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/>
              <a:t>11/7/19</a:t>
            </a:r>
          </a:p>
        </p:txBody>
      </p:sp>
      <p:sp>
        <p:nvSpPr>
          <p:cNvPr id="193" name="Google Shape;193;p10"/>
          <p:cNvSpPr txBox="1"/>
          <p:nvPr/>
        </p:nvSpPr>
        <p:spPr>
          <a:xfrm>
            <a:off x="450886" y="855583"/>
            <a:ext cx="94948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57200" indent="-342900">
              <a:spcAft>
                <a:spcPts val="600"/>
              </a:spcAft>
              <a:buClr>
                <a:srgbClr val="FC3232"/>
              </a:buClr>
              <a:buSzPts val="1000"/>
            </a:pPr>
            <a:r>
              <a:rPr lang="en-US" sz="1000" dirty="0">
                <a:solidFill>
                  <a:srgbClr val="FC3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hanga"/>
              </a:rPr>
              <a:t>BGP-based </a:t>
            </a:r>
            <a:r>
              <a:rPr lang="en-US" sz="1000" dirty="0" err="1">
                <a:solidFill>
                  <a:srgbClr val="FC3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hanga"/>
              </a:rPr>
              <a:t>Whois</a:t>
            </a:r>
            <a:r>
              <a:rPr lang="en-US" sz="1000" dirty="0">
                <a:solidFill>
                  <a:srgbClr val="FC3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hanga"/>
              </a:rPr>
              <a:t> lookup</a:t>
            </a:r>
          </a:p>
        </p:txBody>
      </p:sp>
      <p:sp>
        <p:nvSpPr>
          <p:cNvPr id="192" name="Google Shape;192;p10"/>
          <p:cNvSpPr txBox="1"/>
          <p:nvPr/>
        </p:nvSpPr>
        <p:spPr>
          <a:xfrm>
            <a:off x="695500" y="1220667"/>
            <a:ext cx="10566400" cy="485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indent="-317500">
              <a:lnSpc>
                <a:spcPct val="150000"/>
              </a:lnSpc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Enter IP addresses or CIDR blocks</a:t>
            </a:r>
          </a:p>
          <a:p>
            <a:pPr marL="457200" indent="-317500">
              <a:lnSpc>
                <a:spcPct val="150000"/>
              </a:lnSpc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Returns advertising AS</a:t>
            </a:r>
          </a:p>
          <a:p>
            <a:pPr marL="457200" indent="-317500">
              <a:lnSpc>
                <a:spcPct val="150000"/>
              </a:lnSpc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Yes, sometimes multiple ASNs advertise same IPs</a:t>
            </a:r>
          </a:p>
          <a:p>
            <a:pPr marL="457200" indent="-317500">
              <a:lnSpc>
                <a:spcPct val="150000"/>
              </a:lnSpc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Delivered over WHOIS, DNS, and HTTPS</a:t>
            </a:r>
          </a:p>
          <a:p>
            <a:pPr marL="457200" indent="-317500">
              <a:lnSpc>
                <a:spcPct val="150000"/>
              </a:lnSpc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WHOIS is the most popular</a:t>
            </a:r>
          </a:p>
          <a:p>
            <a:pPr marL="457200" indent="-317500">
              <a:lnSpc>
                <a:spcPct val="150000"/>
              </a:lnSpc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Bulk Mode Available – please use with </a:t>
            </a:r>
            <a:r>
              <a:rPr lang="en-US" sz="2800" b="0" i="0" u="none" strike="noStrike" cap="none" dirty="0" err="1">
                <a:latin typeface="Roboto"/>
                <a:ea typeface="Roboto"/>
                <a:cs typeface="Roboto"/>
                <a:sym typeface="Roboto"/>
              </a:rPr>
              <a:t>netcat</a:t>
            </a: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*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174FBF-B596-9452-9DD4-FCA5C5BB3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9795" y="83762"/>
            <a:ext cx="2382205" cy="23822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sldNum" idx="2"/>
          </p:nvPr>
        </p:nvSpPr>
        <p:spPr>
          <a:xfrm>
            <a:off x="11738400" y="6452733"/>
            <a:ext cx="453600" cy="4052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algn="r">
              <a:spcAft>
                <a:spcPts val="600"/>
              </a:spcAft>
            </a:pPr>
            <a:fld id="{00000000-1234-1234-1234-123412341234}" type="slidenum">
              <a:rPr lang="en-US"/>
              <a:pPr algn="r"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507033" y="407300"/>
            <a:ext cx="9494800" cy="326400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CSIRT Assistance Program (CAP)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507033" y="773067"/>
            <a:ext cx="94948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Clr>
                <a:srgbClr val="FC3232"/>
              </a:buClr>
              <a:buSzPts val="1000"/>
            </a:pPr>
            <a:r>
              <a:rPr lang="en-US" sz="1200" dirty="0">
                <a:solidFill>
                  <a:srgbClr val="FC3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hanga"/>
              </a:rPr>
              <a:t>Free service for Government &amp; National CSIRT/CERTs</a:t>
            </a:r>
          </a:p>
        </p:txBody>
      </p:sp>
      <p:sp>
        <p:nvSpPr>
          <p:cNvPr id="159" name="Google Shape;159;p7"/>
          <p:cNvSpPr txBox="1"/>
          <p:nvPr/>
        </p:nvSpPr>
        <p:spPr>
          <a:xfrm>
            <a:off x="695500" y="1220666"/>
            <a:ext cx="10566400" cy="501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IP reputation data </a:t>
            </a: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endParaRPr lang="en-US" sz="28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Regional or National CSIRT</a:t>
            </a:r>
            <a:br>
              <a:rPr lang="en-US" sz="2800" dirty="0">
                <a:latin typeface="Roboto"/>
                <a:ea typeface="Roboto"/>
                <a:cs typeface="Roboto"/>
                <a:sym typeface="Roboto"/>
              </a:rPr>
            </a:br>
            <a:endParaRPr lang="en-US" sz="28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Contains our filtered set of threat intelligence - specific to “jurisdiction” </a:t>
            </a: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endParaRPr lang="en-US" sz="28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Actionable Intelligence – Assists in Victim Notification</a:t>
            </a:r>
          </a:p>
          <a:p>
            <a:pPr marL="609585" indent="-423323">
              <a:spcAft>
                <a:spcPts val="600"/>
              </a:spcAft>
              <a:buSzPts val="1400"/>
              <a:buFont typeface="Roboto"/>
              <a:buChar char="●"/>
            </a:pPr>
            <a:endParaRPr lang="en-US" sz="28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B97F48-1A84-176E-7CC8-2E042942B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9101" y="-25784"/>
            <a:ext cx="2492899" cy="2492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2241DED7-85BD-4D94-3F7B-D45351A0D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>
            <a:extLst>
              <a:ext uri="{FF2B5EF4-FFF2-40B4-BE49-F238E27FC236}">
                <a16:creationId xmlns:a16="http://schemas.microsoft.com/office/drawing/2014/main" id="{4600EE86-D203-8CE5-3EDB-2B266B82BD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DNB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1" name="Google Shape;171;p8">
            <a:extLst>
              <a:ext uri="{FF2B5EF4-FFF2-40B4-BE49-F238E27FC236}">
                <a16:creationId xmlns:a16="http://schemas.microsoft.com/office/drawing/2014/main" id="{62C3F0D7-99D8-777F-69EE-1CA7BD73859F}"/>
              </a:ext>
            </a:extLst>
          </p:cNvPr>
          <p:cNvSpPr txBox="1"/>
          <p:nvPr/>
        </p:nvSpPr>
        <p:spPr>
          <a:xfrm>
            <a:off x="507033" y="773067"/>
            <a:ext cx="9494800" cy="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457200" indent="-342900">
              <a:spcAft>
                <a:spcPts val="600"/>
              </a:spcAft>
              <a:buClr>
                <a:srgbClr val="FC3232"/>
              </a:buClr>
              <a:buSzPts val="1000"/>
            </a:pPr>
            <a:r>
              <a:rPr lang="en-US" sz="1000" dirty="0">
                <a:solidFill>
                  <a:srgbClr val="FC323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hanga"/>
              </a:rPr>
              <a:t>Dragon News Bites</a:t>
            </a:r>
          </a:p>
        </p:txBody>
      </p:sp>
      <p:sp>
        <p:nvSpPr>
          <p:cNvPr id="170" name="Google Shape;170;p8">
            <a:extLst>
              <a:ext uri="{FF2B5EF4-FFF2-40B4-BE49-F238E27FC236}">
                <a16:creationId xmlns:a16="http://schemas.microsoft.com/office/drawing/2014/main" id="{C7FD3297-8589-C508-6A71-E6A4C2283631}"/>
              </a:ext>
            </a:extLst>
          </p:cNvPr>
          <p:cNvSpPr txBox="1"/>
          <p:nvPr/>
        </p:nvSpPr>
        <p:spPr>
          <a:xfrm>
            <a:off x="812800" y="1771100"/>
            <a:ext cx="10566400" cy="4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Free Email List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8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Hand curated – by TC Staff, need to know information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8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b="0" i="0" u="none" strike="noStrike" cap="none" dirty="0">
                <a:latin typeface="Roboto"/>
                <a:ea typeface="Roboto"/>
                <a:cs typeface="Roboto"/>
                <a:sym typeface="Roboto"/>
              </a:rPr>
              <a:t>Daily reading for many in InfoSec community</a:t>
            </a: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endParaRPr lang="en-US" sz="2800" b="0" i="0" u="none" strike="noStrike" cap="none" dirty="0"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spcAft>
                <a:spcPts val="600"/>
              </a:spcAft>
              <a:buSzPts val="1400"/>
              <a:buFont typeface="Roboto"/>
              <a:buChar char="●"/>
            </a:pPr>
            <a:r>
              <a:rPr lang="en-US" sz="2800" dirty="0">
                <a:latin typeface="Roboto"/>
                <a:ea typeface="Roboto"/>
                <a:cs typeface="Roboto"/>
                <a:sym typeface="Roboto"/>
              </a:rPr>
              <a:t>Prepended with 13 unique category tags for easy mail filtering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0CF0DDA-36EC-4B48-3C94-D6423985B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2640" y="0"/>
            <a:ext cx="2562970" cy="256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9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A1AFA7-D08D-4F13-E8FC-A3871CE407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CE537-144A-D236-B726-855C61B83208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2CD134-7331-8034-7833-8AA32527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Malware Hash Registry - MHR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5C1AFE-2315-BB6D-83EE-B4876DED7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Malware Validation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B639D5-5EF4-DF59-842D-CE57E833A9E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9841" y="1578475"/>
            <a:ext cx="10566400" cy="4222400"/>
          </a:xfrm>
        </p:spPr>
        <p:txBody>
          <a:bodyPr/>
          <a:lstStyle/>
          <a:p>
            <a:r>
              <a:rPr lang="en-US" dirty="0"/>
              <a:t>Malware detection &amp; validation</a:t>
            </a:r>
          </a:p>
          <a:p>
            <a:endParaRPr lang="en-US" dirty="0"/>
          </a:p>
          <a:p>
            <a:r>
              <a:rPr lang="en-US" dirty="0"/>
              <a:t>Searches against 30+ antivirus databases</a:t>
            </a:r>
          </a:p>
          <a:p>
            <a:endParaRPr lang="en-US" dirty="0"/>
          </a:p>
          <a:p>
            <a:r>
              <a:rPr lang="en-US" dirty="0"/>
              <a:t>WHOIS, DNS, HTTPS support; HTTPS - </a:t>
            </a:r>
            <a:r>
              <a:rPr lang="en-US" dirty="0" err="1"/>
              <a:t>hash.cymru.com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REST API support requires signup </a:t>
            </a:r>
          </a:p>
          <a:p>
            <a:pPr marL="186262" indent="0">
              <a:buNone/>
            </a:pPr>
            <a:endParaRPr lang="en-US" dirty="0"/>
          </a:p>
          <a:p>
            <a:r>
              <a:rPr lang="en-US" dirty="0"/>
              <a:t>Built into ZEEK - https://</a:t>
            </a:r>
            <a:r>
              <a:rPr lang="en-US" dirty="0" err="1"/>
              <a:t>docs.zeek.org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/current/scripts/policy/frameworks/files/detect-</a:t>
            </a:r>
            <a:r>
              <a:rPr lang="en-US" dirty="0" err="1"/>
              <a:t>MHR.zeek.html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E047618-B44D-7FD7-6848-C7DFBFAE3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1078" y="0"/>
            <a:ext cx="2570921" cy="257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FD2F5-8311-AAFF-F6A4-41C733DD4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7AB3C-2EA2-6C92-59A0-B4CE5968A2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D8133-0E3C-78F4-7CB7-94CA9680E033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7F5071-EF70-232D-EE93-6D4B28892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Malware Hash Registry - MHR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621998-D702-5F57-8937-90597C214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Malware Validation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8FEB79A-BFDC-9CBA-D948-AA31D1413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94" y="1016267"/>
            <a:ext cx="8356212" cy="544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20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GRE- Scott Story" id="{18DC17B0-C27A-FE4E-B9E8-55AFA17ABF3C}" vid="{A3C1EA12-27E5-EA41-82AB-DBA73A6025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10864</TotalTime>
  <Words>1011</Words>
  <Application>Microsoft Macintosh PowerPoint</Application>
  <PresentationFormat>Widescreen</PresentationFormat>
  <Paragraphs>233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Changa</vt:lpstr>
      <vt:lpstr>Calibri</vt:lpstr>
      <vt:lpstr>Changa Medium</vt:lpstr>
      <vt:lpstr>Changa SemiBold</vt:lpstr>
      <vt:lpstr>Roboto Light</vt:lpstr>
      <vt:lpstr>Roboto</vt:lpstr>
      <vt:lpstr>Arial</vt:lpstr>
      <vt:lpstr>Simple Light</vt:lpstr>
      <vt:lpstr>PowerPoint Presentation</vt:lpstr>
      <vt:lpstr>Scott Fisher</vt:lpstr>
      <vt:lpstr>Mission</vt:lpstr>
      <vt:lpstr>BOGONS</vt:lpstr>
      <vt:lpstr>IP-TO-ASN</vt:lpstr>
      <vt:lpstr>CSIRT Assistance Program (CAP)</vt:lpstr>
      <vt:lpstr>DNB</vt:lpstr>
      <vt:lpstr>Malware Hash Registry - MHR</vt:lpstr>
      <vt:lpstr>Malware Hash Registry - MHR</vt:lpstr>
      <vt:lpstr>DDOS Mitigation</vt:lpstr>
      <vt:lpstr>Unwanted Traffic Removal Service - UTRS</vt:lpstr>
      <vt:lpstr>ISP Protect</vt:lpstr>
      <vt:lpstr>ISP Protect! / Nimbus</vt:lpstr>
      <vt:lpstr>Protect!</vt:lpstr>
      <vt:lpstr>IX Protect!</vt:lpstr>
      <vt:lpstr>IX Protect!</vt:lpstr>
      <vt:lpstr>BPH Protect!  </vt:lpstr>
      <vt:lpstr>EVENTS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Thomas Graham</dc:creator>
  <cp:lastModifiedBy>Scott Fisher</cp:lastModifiedBy>
  <cp:revision>20</cp:revision>
  <dcterms:created xsi:type="dcterms:W3CDTF">2015-07-09T13:17:46Z</dcterms:created>
  <dcterms:modified xsi:type="dcterms:W3CDTF">2025-09-19T20:42:34Z</dcterms:modified>
</cp:coreProperties>
</file>