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Lst>
  <p:notesMasterIdLst>
    <p:notesMasterId r:id="rId22"/>
  </p:notesMasterIdLst>
  <p:sldIdLst>
    <p:sldId id="273" r:id="rId4"/>
    <p:sldId id="279" r:id="rId5"/>
    <p:sldId id="907" r:id="rId6"/>
    <p:sldId id="911" r:id="rId7"/>
    <p:sldId id="913" r:id="rId8"/>
    <p:sldId id="912" r:id="rId9"/>
    <p:sldId id="914" r:id="rId10"/>
    <p:sldId id="915" r:id="rId11"/>
    <p:sldId id="908" r:id="rId12"/>
    <p:sldId id="909" r:id="rId13"/>
    <p:sldId id="262" r:id="rId14"/>
    <p:sldId id="264" r:id="rId15"/>
    <p:sldId id="266" r:id="rId16"/>
    <p:sldId id="267" r:id="rId17"/>
    <p:sldId id="916" r:id="rId18"/>
    <p:sldId id="277" r:id="rId19"/>
    <p:sldId id="917" r:id="rId20"/>
    <p:sldId id="286" r:id="rId21"/>
  </p:sldIdLst>
  <p:sldSz cx="12192000" cy="6858000"/>
  <p:notesSz cx="7315200" cy="96012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8315B0-2D06-4B01-9477-790EE01D35C6}">
          <p14:sldIdLst>
            <p14:sldId id="273"/>
            <p14:sldId id="279"/>
            <p14:sldId id="907"/>
            <p14:sldId id="911"/>
            <p14:sldId id="913"/>
            <p14:sldId id="912"/>
            <p14:sldId id="914"/>
            <p14:sldId id="915"/>
            <p14:sldId id="908"/>
            <p14:sldId id="909"/>
            <p14:sldId id="262"/>
            <p14:sldId id="264"/>
            <p14:sldId id="266"/>
            <p14:sldId id="267"/>
            <p14:sldId id="916"/>
            <p14:sldId id="277"/>
            <p14:sldId id="917"/>
            <p14:sldId id="286"/>
          </p14:sldIdLst>
        </p14:section>
        <p14:section name="Backup" id="{32E9D3E9-0DC6-466A-AF51-D253F92D0A7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AF4"/>
    <a:srgbClr val="E6F2F7"/>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0063" autoAdjust="0"/>
  </p:normalViewPr>
  <p:slideViewPr>
    <p:cSldViewPr snapToGrid="0">
      <p:cViewPr>
        <p:scale>
          <a:sx n="89" d="100"/>
          <a:sy n="89" d="100"/>
        </p:scale>
        <p:origin x="228"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3D788-B481-429C-B699-87ED4492510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84881A-277B-4817-ACB3-215B7C5F4A6A}">
      <dgm:prSet phldrT="[Text]" custT="1"/>
      <dgm:spPr>
        <a:solidFill>
          <a:schemeClr val="tx1">
            <a:lumMod val="20000"/>
            <a:lumOff val="80000"/>
          </a:schemeClr>
        </a:solidFill>
      </dgm:spPr>
      <dgm:t>
        <a:bodyPr/>
        <a:lstStyle/>
        <a:p>
          <a:endParaRPr lang="en-GB" sz="1600" b="1" i="0" baseline="0" noProof="0" dirty="0"/>
        </a:p>
        <a:p>
          <a:r>
            <a:rPr lang="en-GB" sz="1600" b="1" i="0" baseline="0" noProof="0" dirty="0">
              <a:solidFill>
                <a:schemeClr val="tx1"/>
              </a:solidFill>
            </a:rPr>
            <a:t>High deployment &amp; maintenance cost</a:t>
          </a:r>
          <a:br>
            <a:rPr lang="en-GB" sz="1600" b="1" i="0" baseline="0" noProof="0" dirty="0">
              <a:solidFill>
                <a:schemeClr val="tx1"/>
              </a:solidFill>
            </a:rPr>
          </a:br>
          <a:r>
            <a:rPr lang="en-GB" sz="1200" b="0" i="0" baseline="0" noProof="0" dirty="0">
              <a:solidFill>
                <a:schemeClr val="tx1"/>
              </a:solidFill>
            </a:rPr>
            <a:t>Installing and managing probes at every ingress point increases hardware, provisioning, and troubleshooting workload.</a:t>
          </a:r>
          <a:br>
            <a:rPr lang="en-GB" sz="1600" b="1" i="0" baseline="0" noProof="0" dirty="0"/>
          </a:br>
          <a:endParaRPr lang="en-GB" sz="1600" noProof="0" dirty="0"/>
        </a:p>
      </dgm:t>
    </dgm:pt>
    <dgm:pt modelId="{945E2A95-CF45-4040-A496-B4E253EC6FC2}" type="parTrans" cxnId="{652A240F-4F01-426C-8A6C-E483591FD3E7}">
      <dgm:prSet/>
      <dgm:spPr/>
      <dgm:t>
        <a:bodyPr/>
        <a:lstStyle/>
        <a:p>
          <a:endParaRPr lang="en-US"/>
        </a:p>
      </dgm:t>
    </dgm:pt>
    <dgm:pt modelId="{FA369389-85AD-465D-8F31-DDA9054AEAE0}" type="sibTrans" cxnId="{652A240F-4F01-426C-8A6C-E483591FD3E7}">
      <dgm:prSet/>
      <dgm:spPr/>
      <dgm:t>
        <a:bodyPr/>
        <a:lstStyle/>
        <a:p>
          <a:endParaRPr lang="en-US"/>
        </a:p>
      </dgm:t>
    </dgm:pt>
    <dgm:pt modelId="{AD092A29-A2D6-48AE-A7EC-23DE879DA5F0}">
      <dgm:prSet phldrT="[Text]" custT="1"/>
      <dgm:spPr>
        <a:solidFill>
          <a:schemeClr val="tx1">
            <a:lumMod val="20000"/>
            <a:lumOff val="80000"/>
          </a:schemeClr>
        </a:solidFill>
      </dgm:spPr>
      <dgm:t>
        <a:bodyPr/>
        <a:lstStyle/>
        <a:p>
          <a:r>
            <a:rPr lang="en-GB" sz="1600" b="1" i="0" baseline="0" noProof="0" dirty="0">
              <a:solidFill>
                <a:schemeClr val="tx1"/>
              </a:solidFill>
            </a:rPr>
            <a:t>Complex test orchestration</a:t>
          </a:r>
          <a:br>
            <a:rPr lang="en-GB" sz="1600" b="1" i="0" baseline="0" noProof="0" dirty="0">
              <a:solidFill>
                <a:schemeClr val="tx1"/>
              </a:solidFill>
            </a:rPr>
          </a:br>
          <a:r>
            <a:rPr lang="en-GB" sz="1200" b="0" i="0" baseline="0" noProof="0" dirty="0">
              <a:solidFill>
                <a:schemeClr val="tx1"/>
              </a:solidFill>
            </a:rPr>
            <a:t>Synthetic tests must be manually configured per transit provider using static routing or BGP tweaks.</a:t>
          </a:r>
          <a:endParaRPr lang="en-GB" sz="1600" noProof="0" dirty="0">
            <a:solidFill>
              <a:schemeClr val="tx1"/>
            </a:solidFill>
          </a:endParaRPr>
        </a:p>
      </dgm:t>
    </dgm:pt>
    <dgm:pt modelId="{629BAB3F-823C-40DC-BFE9-5EEB4F4921F6}" type="parTrans" cxnId="{C5FEB452-8227-4536-A124-2BE9A8A7E720}">
      <dgm:prSet/>
      <dgm:spPr/>
      <dgm:t>
        <a:bodyPr/>
        <a:lstStyle/>
        <a:p>
          <a:endParaRPr lang="en-US"/>
        </a:p>
      </dgm:t>
    </dgm:pt>
    <dgm:pt modelId="{7C466FFD-6A64-4955-BD29-9B89346809AB}" type="sibTrans" cxnId="{C5FEB452-8227-4536-A124-2BE9A8A7E720}">
      <dgm:prSet/>
      <dgm:spPr/>
      <dgm:t>
        <a:bodyPr/>
        <a:lstStyle/>
        <a:p>
          <a:endParaRPr lang="en-US"/>
        </a:p>
      </dgm:t>
    </dgm:pt>
    <dgm:pt modelId="{F0AB2998-1E97-478B-A046-DED04DD5B44D}">
      <dgm:prSet phldrT="[Text]" custT="1"/>
      <dgm:spPr>
        <a:solidFill>
          <a:schemeClr val="tx1">
            <a:lumMod val="20000"/>
            <a:lumOff val="80000"/>
          </a:schemeClr>
        </a:solidFill>
      </dgm:spPr>
      <dgm:t>
        <a:bodyPr/>
        <a:lstStyle/>
        <a:p>
          <a:pPr>
            <a:buNone/>
          </a:pPr>
          <a:r>
            <a:rPr lang="en-GB" sz="1600" b="1" i="0" baseline="0" noProof="0" dirty="0">
              <a:solidFill>
                <a:schemeClr val="tx1"/>
              </a:solidFill>
            </a:rPr>
            <a:t>Doesn’t scale efficiently</a:t>
          </a:r>
          <a:br>
            <a:rPr lang="en-GB" sz="1800" b="0" i="0" baseline="0" noProof="0" dirty="0">
              <a:solidFill>
                <a:schemeClr val="tx1"/>
              </a:solidFill>
            </a:rPr>
          </a:br>
          <a:r>
            <a:rPr lang="en-GB" sz="1200" b="0" i="0" baseline="0" noProof="0" dirty="0">
              <a:solidFill>
                <a:schemeClr val="tx1"/>
              </a:solidFill>
            </a:rPr>
            <a:t>As transit links grow, testing complexity and monitoring overhead increase exponentially</a:t>
          </a:r>
          <a:r>
            <a:rPr lang="en-GB" sz="1200" b="0" i="0" baseline="0" noProof="0" dirty="0"/>
            <a:t>.</a:t>
          </a:r>
          <a:endParaRPr lang="en-GB" sz="1800" noProof="0" dirty="0"/>
        </a:p>
      </dgm:t>
    </dgm:pt>
    <dgm:pt modelId="{C03C4C46-464F-4A6B-9A8F-946BC73BA362}" type="parTrans" cxnId="{A1152060-DA08-4CA0-A68B-24D5010BE452}">
      <dgm:prSet/>
      <dgm:spPr/>
      <dgm:t>
        <a:bodyPr/>
        <a:lstStyle/>
        <a:p>
          <a:endParaRPr lang="en-US"/>
        </a:p>
      </dgm:t>
    </dgm:pt>
    <dgm:pt modelId="{12A41132-6158-410B-B5E5-ED4FBA8D2300}" type="sibTrans" cxnId="{A1152060-DA08-4CA0-A68B-24D5010BE452}">
      <dgm:prSet/>
      <dgm:spPr/>
      <dgm:t>
        <a:bodyPr/>
        <a:lstStyle/>
        <a:p>
          <a:endParaRPr lang="en-US"/>
        </a:p>
      </dgm:t>
    </dgm:pt>
    <dgm:pt modelId="{52EA0664-F3CB-426D-BF47-810B5D611E5E}">
      <dgm:prSet phldrT="[Text]" custT="1"/>
      <dgm:spPr>
        <a:solidFill>
          <a:schemeClr val="tx1">
            <a:lumMod val="20000"/>
            <a:lumOff val="80000"/>
          </a:schemeClr>
        </a:solidFill>
      </dgm:spPr>
      <dgm:t>
        <a:bodyPr/>
        <a:lstStyle/>
        <a:p>
          <a:pPr>
            <a:buNone/>
          </a:pPr>
          <a:r>
            <a:rPr lang="en-GB" sz="1600" b="1" i="0" baseline="0" noProof="0" dirty="0">
              <a:solidFill>
                <a:schemeClr val="tx1"/>
              </a:solidFill>
            </a:rPr>
            <a:t>Inflexible to change</a:t>
          </a:r>
          <a:br>
            <a:rPr lang="en-GB" sz="1600" b="0" i="0" baseline="0" noProof="0" dirty="0">
              <a:solidFill>
                <a:schemeClr val="tx1"/>
              </a:solidFill>
            </a:rPr>
          </a:br>
          <a:r>
            <a:rPr lang="en-GB" sz="1200" b="0" i="0" baseline="0" noProof="0" dirty="0">
              <a:solidFill>
                <a:schemeClr val="tx1"/>
              </a:solidFill>
            </a:rPr>
            <a:t>Adding/removing a provider means reconfiguring test logic  often manually.</a:t>
          </a:r>
          <a:endParaRPr lang="en-GB" sz="1600" noProof="0" dirty="0">
            <a:solidFill>
              <a:schemeClr val="tx1"/>
            </a:solidFill>
          </a:endParaRPr>
        </a:p>
      </dgm:t>
    </dgm:pt>
    <dgm:pt modelId="{9C689731-14BE-44F2-95BF-5C726F1655A5}" type="parTrans" cxnId="{E2EEE7AC-2887-47FC-96C0-631402598D93}">
      <dgm:prSet/>
      <dgm:spPr/>
      <dgm:t>
        <a:bodyPr/>
        <a:lstStyle/>
        <a:p>
          <a:endParaRPr lang="en-US"/>
        </a:p>
      </dgm:t>
    </dgm:pt>
    <dgm:pt modelId="{989E4F0F-8C4E-4E4F-873C-8176189CA5C1}" type="sibTrans" cxnId="{E2EEE7AC-2887-47FC-96C0-631402598D93}">
      <dgm:prSet/>
      <dgm:spPr/>
      <dgm:t>
        <a:bodyPr/>
        <a:lstStyle/>
        <a:p>
          <a:endParaRPr lang="en-US"/>
        </a:p>
      </dgm:t>
    </dgm:pt>
    <dgm:pt modelId="{245AE3EE-8233-439F-8263-6A4EBB3E8029}">
      <dgm:prSet phldrT="[Text]" custT="1"/>
      <dgm:spPr>
        <a:solidFill>
          <a:schemeClr val="tx1">
            <a:lumMod val="20000"/>
            <a:lumOff val="80000"/>
          </a:schemeClr>
        </a:solidFill>
      </dgm:spPr>
      <dgm:t>
        <a:bodyPr/>
        <a:lstStyle/>
        <a:p>
          <a:pPr>
            <a:buNone/>
          </a:pPr>
          <a:r>
            <a:rPr lang="en-GB" sz="1600" b="1" i="0" baseline="0" noProof="0" dirty="0">
              <a:solidFill>
                <a:schemeClr val="tx1"/>
              </a:solidFill>
            </a:rPr>
            <a:t>Blind spots remain</a:t>
          </a:r>
          <a:br>
            <a:rPr lang="en-GB" sz="1600" b="0" i="0" baseline="0" noProof="0" dirty="0">
              <a:solidFill>
                <a:schemeClr val="tx1"/>
              </a:solidFill>
            </a:rPr>
          </a:br>
          <a:r>
            <a:rPr lang="en-GB" sz="1200" b="0" i="0" baseline="0" noProof="0" dirty="0">
              <a:solidFill>
                <a:schemeClr val="tx1"/>
              </a:solidFill>
            </a:rPr>
            <a:t>If routing policies shift or a transit isn’t actively preferred, visibility through that ingress can disappear.</a:t>
          </a:r>
          <a:endParaRPr lang="en-GB" sz="1200" noProof="0" dirty="0">
            <a:solidFill>
              <a:schemeClr val="tx1"/>
            </a:solidFill>
          </a:endParaRPr>
        </a:p>
      </dgm:t>
    </dgm:pt>
    <dgm:pt modelId="{7FDF4CB4-7E2E-4F08-A8CB-88E44F80924A}" type="parTrans" cxnId="{12D4B37A-15AE-48A8-A8FC-6B3104898848}">
      <dgm:prSet/>
      <dgm:spPr/>
      <dgm:t>
        <a:bodyPr/>
        <a:lstStyle/>
        <a:p>
          <a:endParaRPr lang="en-US"/>
        </a:p>
      </dgm:t>
    </dgm:pt>
    <dgm:pt modelId="{8CC1A165-0F76-454F-A81A-8EFCE0C8A5ED}" type="sibTrans" cxnId="{12D4B37A-15AE-48A8-A8FC-6B3104898848}">
      <dgm:prSet/>
      <dgm:spPr/>
      <dgm:t>
        <a:bodyPr/>
        <a:lstStyle/>
        <a:p>
          <a:endParaRPr lang="en-US"/>
        </a:p>
      </dgm:t>
    </dgm:pt>
    <dgm:pt modelId="{E2081137-50A0-450A-ABCC-2FE49B4ADABF}" type="pres">
      <dgm:prSet presAssocID="{A023D788-B481-429C-B699-87ED4492510B}" presName="Name0" presStyleCnt="0">
        <dgm:presLayoutVars>
          <dgm:chMax val="7"/>
          <dgm:chPref val="7"/>
          <dgm:dir/>
        </dgm:presLayoutVars>
      </dgm:prSet>
      <dgm:spPr/>
    </dgm:pt>
    <dgm:pt modelId="{4984CCCF-9E70-4F81-9900-9436B855D896}" type="pres">
      <dgm:prSet presAssocID="{A023D788-B481-429C-B699-87ED4492510B}" presName="Name1" presStyleCnt="0"/>
      <dgm:spPr/>
    </dgm:pt>
    <dgm:pt modelId="{0765F9E3-7BBE-43B4-B172-6795EF256912}" type="pres">
      <dgm:prSet presAssocID="{A023D788-B481-429C-B699-87ED4492510B}" presName="cycle" presStyleCnt="0"/>
      <dgm:spPr/>
    </dgm:pt>
    <dgm:pt modelId="{DCAD8C79-9BC5-404C-9C3D-9CEF3FF986A7}" type="pres">
      <dgm:prSet presAssocID="{A023D788-B481-429C-B699-87ED4492510B}" presName="srcNode" presStyleLbl="node1" presStyleIdx="0" presStyleCnt="5"/>
      <dgm:spPr/>
    </dgm:pt>
    <dgm:pt modelId="{8C1439AA-40EE-4B75-A850-6BE0062CD9D7}" type="pres">
      <dgm:prSet presAssocID="{A023D788-B481-429C-B699-87ED4492510B}" presName="conn" presStyleLbl="parChTrans1D2" presStyleIdx="0" presStyleCnt="1"/>
      <dgm:spPr/>
    </dgm:pt>
    <dgm:pt modelId="{AE5CC864-9E7A-484D-8E70-5D24E7F724EF}" type="pres">
      <dgm:prSet presAssocID="{A023D788-B481-429C-B699-87ED4492510B}" presName="extraNode" presStyleLbl="node1" presStyleIdx="0" presStyleCnt="5"/>
      <dgm:spPr/>
    </dgm:pt>
    <dgm:pt modelId="{A73F1B2E-FEC2-448A-A7CB-1FAB7C7FDD89}" type="pres">
      <dgm:prSet presAssocID="{A023D788-B481-429C-B699-87ED4492510B}" presName="dstNode" presStyleLbl="node1" presStyleIdx="0" presStyleCnt="5"/>
      <dgm:spPr/>
    </dgm:pt>
    <dgm:pt modelId="{8A9EACAB-89A1-4086-97AF-421EC9E890C1}" type="pres">
      <dgm:prSet presAssocID="{AB84881A-277B-4817-ACB3-215B7C5F4A6A}" presName="text_1" presStyleLbl="node1" presStyleIdx="0" presStyleCnt="5">
        <dgm:presLayoutVars>
          <dgm:bulletEnabled val="1"/>
        </dgm:presLayoutVars>
      </dgm:prSet>
      <dgm:spPr/>
    </dgm:pt>
    <dgm:pt modelId="{B7A1478C-4587-40B8-9C33-666556D13064}" type="pres">
      <dgm:prSet presAssocID="{AB84881A-277B-4817-ACB3-215B7C5F4A6A}" presName="accent_1" presStyleCnt="0"/>
      <dgm:spPr/>
    </dgm:pt>
    <dgm:pt modelId="{1F8F20B3-B4EE-4B32-808A-C8E51749FD39}" type="pres">
      <dgm:prSet presAssocID="{AB84881A-277B-4817-ACB3-215B7C5F4A6A}" presName="accentRepeatNode" presStyleLbl="solidFgAcc1" presStyleIdx="0" presStyleCnt="5"/>
      <dgm:spPr>
        <a:solidFill>
          <a:schemeClr val="tx1"/>
        </a:solidFill>
      </dgm:spPr>
    </dgm:pt>
    <dgm:pt modelId="{9BDE4C8C-10AD-4687-9BA0-DA8AF06B210A}" type="pres">
      <dgm:prSet presAssocID="{AD092A29-A2D6-48AE-A7EC-23DE879DA5F0}" presName="text_2" presStyleLbl="node1" presStyleIdx="1" presStyleCnt="5">
        <dgm:presLayoutVars>
          <dgm:bulletEnabled val="1"/>
        </dgm:presLayoutVars>
      </dgm:prSet>
      <dgm:spPr/>
    </dgm:pt>
    <dgm:pt modelId="{17DFF4BF-C8F8-4794-A0D7-A51CD6A5D770}" type="pres">
      <dgm:prSet presAssocID="{AD092A29-A2D6-48AE-A7EC-23DE879DA5F0}" presName="accent_2" presStyleCnt="0"/>
      <dgm:spPr/>
    </dgm:pt>
    <dgm:pt modelId="{7C2EBE76-3911-494B-A5F7-D2A1B0CA03DF}" type="pres">
      <dgm:prSet presAssocID="{AD092A29-A2D6-48AE-A7EC-23DE879DA5F0}" presName="accentRepeatNode" presStyleLbl="solidFgAcc1" presStyleIdx="1" presStyleCnt="5"/>
      <dgm:spPr>
        <a:solidFill>
          <a:schemeClr val="tx1"/>
        </a:solidFill>
      </dgm:spPr>
    </dgm:pt>
    <dgm:pt modelId="{D1F96B6D-2851-4D39-9114-C3C4650715C3}" type="pres">
      <dgm:prSet presAssocID="{F0AB2998-1E97-478B-A046-DED04DD5B44D}" presName="text_3" presStyleLbl="node1" presStyleIdx="2" presStyleCnt="5">
        <dgm:presLayoutVars>
          <dgm:bulletEnabled val="1"/>
        </dgm:presLayoutVars>
      </dgm:prSet>
      <dgm:spPr/>
    </dgm:pt>
    <dgm:pt modelId="{AF8D290A-E59B-4D51-8BF9-50EA66D51D67}" type="pres">
      <dgm:prSet presAssocID="{F0AB2998-1E97-478B-A046-DED04DD5B44D}" presName="accent_3" presStyleCnt="0"/>
      <dgm:spPr/>
    </dgm:pt>
    <dgm:pt modelId="{45A1D724-7E2A-4388-B716-169B92A30AF3}" type="pres">
      <dgm:prSet presAssocID="{F0AB2998-1E97-478B-A046-DED04DD5B44D}" presName="accentRepeatNode" presStyleLbl="solidFgAcc1" presStyleIdx="2" presStyleCnt="5"/>
      <dgm:spPr>
        <a:solidFill>
          <a:schemeClr val="tx1"/>
        </a:solidFill>
      </dgm:spPr>
    </dgm:pt>
    <dgm:pt modelId="{002E7699-2680-47BB-AC49-9282C040F902}" type="pres">
      <dgm:prSet presAssocID="{245AE3EE-8233-439F-8263-6A4EBB3E8029}" presName="text_4" presStyleLbl="node1" presStyleIdx="3" presStyleCnt="5">
        <dgm:presLayoutVars>
          <dgm:bulletEnabled val="1"/>
        </dgm:presLayoutVars>
      </dgm:prSet>
      <dgm:spPr/>
    </dgm:pt>
    <dgm:pt modelId="{4888FE67-AC74-419E-83EA-70BA90597528}" type="pres">
      <dgm:prSet presAssocID="{245AE3EE-8233-439F-8263-6A4EBB3E8029}" presName="accent_4" presStyleCnt="0"/>
      <dgm:spPr/>
    </dgm:pt>
    <dgm:pt modelId="{F4FFABF7-9BDD-47BD-8B4F-E59D1DA3B2A3}" type="pres">
      <dgm:prSet presAssocID="{245AE3EE-8233-439F-8263-6A4EBB3E8029}" presName="accentRepeatNode" presStyleLbl="solidFgAcc1" presStyleIdx="3" presStyleCnt="5"/>
      <dgm:spPr>
        <a:solidFill>
          <a:schemeClr val="tx1"/>
        </a:solidFill>
      </dgm:spPr>
    </dgm:pt>
    <dgm:pt modelId="{24910CA6-9D99-48D3-A70C-2864EAE2D754}" type="pres">
      <dgm:prSet presAssocID="{52EA0664-F3CB-426D-BF47-810B5D611E5E}" presName="text_5" presStyleLbl="node1" presStyleIdx="4" presStyleCnt="5">
        <dgm:presLayoutVars>
          <dgm:bulletEnabled val="1"/>
        </dgm:presLayoutVars>
      </dgm:prSet>
      <dgm:spPr/>
    </dgm:pt>
    <dgm:pt modelId="{6B5F920F-9B3B-473F-9D68-4EBBF0B7A5CB}" type="pres">
      <dgm:prSet presAssocID="{52EA0664-F3CB-426D-BF47-810B5D611E5E}" presName="accent_5" presStyleCnt="0"/>
      <dgm:spPr/>
    </dgm:pt>
    <dgm:pt modelId="{B2B86ED2-50C1-401D-93D1-822B00CAF29A}" type="pres">
      <dgm:prSet presAssocID="{52EA0664-F3CB-426D-BF47-810B5D611E5E}" presName="accentRepeatNode" presStyleLbl="solidFgAcc1" presStyleIdx="4" presStyleCnt="5"/>
      <dgm:spPr>
        <a:solidFill>
          <a:schemeClr val="tx1"/>
        </a:solidFill>
      </dgm:spPr>
    </dgm:pt>
  </dgm:ptLst>
  <dgm:cxnLst>
    <dgm:cxn modelId="{E9B50809-A178-4170-9EBE-3D78965D23B1}" type="presOf" srcId="{AB84881A-277B-4817-ACB3-215B7C5F4A6A}" destId="{8A9EACAB-89A1-4086-97AF-421EC9E890C1}" srcOrd="0" destOrd="0" presId="urn:microsoft.com/office/officeart/2008/layout/VerticalCurvedList"/>
    <dgm:cxn modelId="{652A240F-4F01-426C-8A6C-E483591FD3E7}" srcId="{A023D788-B481-429C-B699-87ED4492510B}" destId="{AB84881A-277B-4817-ACB3-215B7C5F4A6A}" srcOrd="0" destOrd="0" parTransId="{945E2A95-CF45-4040-A496-B4E253EC6FC2}" sibTransId="{FA369389-85AD-465D-8F31-DDA9054AEAE0}"/>
    <dgm:cxn modelId="{7C59DE32-0983-4340-87C2-92CDA8EF27EB}" type="presOf" srcId="{245AE3EE-8233-439F-8263-6A4EBB3E8029}" destId="{002E7699-2680-47BB-AC49-9282C040F902}" srcOrd="0" destOrd="0" presId="urn:microsoft.com/office/officeart/2008/layout/VerticalCurvedList"/>
    <dgm:cxn modelId="{A1152060-DA08-4CA0-A68B-24D5010BE452}" srcId="{A023D788-B481-429C-B699-87ED4492510B}" destId="{F0AB2998-1E97-478B-A046-DED04DD5B44D}" srcOrd="2" destOrd="0" parTransId="{C03C4C46-464F-4A6B-9A8F-946BC73BA362}" sibTransId="{12A41132-6158-410B-B5E5-ED4FBA8D2300}"/>
    <dgm:cxn modelId="{C5FEB452-8227-4536-A124-2BE9A8A7E720}" srcId="{A023D788-B481-429C-B699-87ED4492510B}" destId="{AD092A29-A2D6-48AE-A7EC-23DE879DA5F0}" srcOrd="1" destOrd="0" parTransId="{629BAB3F-823C-40DC-BFE9-5EEB4F4921F6}" sibTransId="{7C466FFD-6A64-4955-BD29-9B89346809AB}"/>
    <dgm:cxn modelId="{4307B655-F1B1-4EDD-851C-B5E69D328098}" type="presOf" srcId="{52EA0664-F3CB-426D-BF47-810B5D611E5E}" destId="{24910CA6-9D99-48D3-A70C-2864EAE2D754}" srcOrd="0" destOrd="0" presId="urn:microsoft.com/office/officeart/2008/layout/VerticalCurvedList"/>
    <dgm:cxn modelId="{12D4B37A-15AE-48A8-A8FC-6B3104898848}" srcId="{A023D788-B481-429C-B699-87ED4492510B}" destId="{245AE3EE-8233-439F-8263-6A4EBB3E8029}" srcOrd="3" destOrd="0" parTransId="{7FDF4CB4-7E2E-4F08-A8CB-88E44F80924A}" sibTransId="{8CC1A165-0F76-454F-A81A-8EFCE0C8A5ED}"/>
    <dgm:cxn modelId="{6394D37B-AF75-4C37-82D8-A8C2DCAA0D58}" type="presOf" srcId="{F0AB2998-1E97-478B-A046-DED04DD5B44D}" destId="{D1F96B6D-2851-4D39-9114-C3C4650715C3}" srcOrd="0" destOrd="0" presId="urn:microsoft.com/office/officeart/2008/layout/VerticalCurvedList"/>
    <dgm:cxn modelId="{6005FC82-EF1F-42F3-964A-EE460F872F0C}" type="presOf" srcId="{AD092A29-A2D6-48AE-A7EC-23DE879DA5F0}" destId="{9BDE4C8C-10AD-4687-9BA0-DA8AF06B210A}" srcOrd="0" destOrd="0" presId="urn:microsoft.com/office/officeart/2008/layout/VerticalCurvedList"/>
    <dgm:cxn modelId="{E2EEE7AC-2887-47FC-96C0-631402598D93}" srcId="{A023D788-B481-429C-B699-87ED4492510B}" destId="{52EA0664-F3CB-426D-BF47-810B5D611E5E}" srcOrd="4" destOrd="0" parTransId="{9C689731-14BE-44F2-95BF-5C726F1655A5}" sibTransId="{989E4F0F-8C4E-4E4F-873C-8176189CA5C1}"/>
    <dgm:cxn modelId="{C8378BE4-2B2F-4372-BAB7-8EC72A4330B5}" type="presOf" srcId="{A023D788-B481-429C-B699-87ED4492510B}" destId="{E2081137-50A0-450A-ABCC-2FE49B4ADABF}" srcOrd="0" destOrd="0" presId="urn:microsoft.com/office/officeart/2008/layout/VerticalCurvedList"/>
    <dgm:cxn modelId="{D25E80E8-11C4-43B8-B047-D1EB5CFC3578}" type="presOf" srcId="{FA369389-85AD-465D-8F31-DDA9054AEAE0}" destId="{8C1439AA-40EE-4B75-A850-6BE0062CD9D7}" srcOrd="0" destOrd="0" presId="urn:microsoft.com/office/officeart/2008/layout/VerticalCurvedList"/>
    <dgm:cxn modelId="{3C8D0CF1-EEBC-4033-BF68-F71AA27D721B}" type="presParOf" srcId="{E2081137-50A0-450A-ABCC-2FE49B4ADABF}" destId="{4984CCCF-9E70-4F81-9900-9436B855D896}" srcOrd="0" destOrd="0" presId="urn:microsoft.com/office/officeart/2008/layout/VerticalCurvedList"/>
    <dgm:cxn modelId="{AA4F77C5-EA67-4D62-8644-D1E1F66312B5}" type="presParOf" srcId="{4984CCCF-9E70-4F81-9900-9436B855D896}" destId="{0765F9E3-7BBE-43B4-B172-6795EF256912}" srcOrd="0" destOrd="0" presId="urn:microsoft.com/office/officeart/2008/layout/VerticalCurvedList"/>
    <dgm:cxn modelId="{32D167C3-35EF-4FAC-9A2A-3FFD20A63C0E}" type="presParOf" srcId="{0765F9E3-7BBE-43B4-B172-6795EF256912}" destId="{DCAD8C79-9BC5-404C-9C3D-9CEF3FF986A7}" srcOrd="0" destOrd="0" presId="urn:microsoft.com/office/officeart/2008/layout/VerticalCurvedList"/>
    <dgm:cxn modelId="{11D1D5A1-1D2C-4748-BA54-3CDD0A628FA7}" type="presParOf" srcId="{0765F9E3-7BBE-43B4-B172-6795EF256912}" destId="{8C1439AA-40EE-4B75-A850-6BE0062CD9D7}" srcOrd="1" destOrd="0" presId="urn:microsoft.com/office/officeart/2008/layout/VerticalCurvedList"/>
    <dgm:cxn modelId="{2A8034B3-D69E-48E5-AD97-B80329845D06}" type="presParOf" srcId="{0765F9E3-7BBE-43B4-B172-6795EF256912}" destId="{AE5CC864-9E7A-484D-8E70-5D24E7F724EF}" srcOrd="2" destOrd="0" presId="urn:microsoft.com/office/officeart/2008/layout/VerticalCurvedList"/>
    <dgm:cxn modelId="{0662E55D-95A9-4D49-BBB7-FA81014FE57F}" type="presParOf" srcId="{0765F9E3-7BBE-43B4-B172-6795EF256912}" destId="{A73F1B2E-FEC2-448A-A7CB-1FAB7C7FDD89}" srcOrd="3" destOrd="0" presId="urn:microsoft.com/office/officeart/2008/layout/VerticalCurvedList"/>
    <dgm:cxn modelId="{1FD06B23-B468-43B1-A918-BC16C020C9DF}" type="presParOf" srcId="{4984CCCF-9E70-4F81-9900-9436B855D896}" destId="{8A9EACAB-89A1-4086-97AF-421EC9E890C1}" srcOrd="1" destOrd="0" presId="urn:microsoft.com/office/officeart/2008/layout/VerticalCurvedList"/>
    <dgm:cxn modelId="{F15A3207-D42A-49B3-B938-A5E627677A4D}" type="presParOf" srcId="{4984CCCF-9E70-4F81-9900-9436B855D896}" destId="{B7A1478C-4587-40B8-9C33-666556D13064}" srcOrd="2" destOrd="0" presId="urn:microsoft.com/office/officeart/2008/layout/VerticalCurvedList"/>
    <dgm:cxn modelId="{A3D1AF2B-AB86-4010-81B8-D12AF09FBCDA}" type="presParOf" srcId="{B7A1478C-4587-40B8-9C33-666556D13064}" destId="{1F8F20B3-B4EE-4B32-808A-C8E51749FD39}" srcOrd="0" destOrd="0" presId="urn:microsoft.com/office/officeart/2008/layout/VerticalCurvedList"/>
    <dgm:cxn modelId="{70345DC1-9383-4A35-B169-ABA8B73A98F7}" type="presParOf" srcId="{4984CCCF-9E70-4F81-9900-9436B855D896}" destId="{9BDE4C8C-10AD-4687-9BA0-DA8AF06B210A}" srcOrd="3" destOrd="0" presId="urn:microsoft.com/office/officeart/2008/layout/VerticalCurvedList"/>
    <dgm:cxn modelId="{14CA5AED-3FB5-4C4C-B6BA-0DDB6536CB7A}" type="presParOf" srcId="{4984CCCF-9E70-4F81-9900-9436B855D896}" destId="{17DFF4BF-C8F8-4794-A0D7-A51CD6A5D770}" srcOrd="4" destOrd="0" presId="urn:microsoft.com/office/officeart/2008/layout/VerticalCurvedList"/>
    <dgm:cxn modelId="{AAE26BF8-C281-4F77-A495-04ADE8F7878B}" type="presParOf" srcId="{17DFF4BF-C8F8-4794-A0D7-A51CD6A5D770}" destId="{7C2EBE76-3911-494B-A5F7-D2A1B0CA03DF}" srcOrd="0" destOrd="0" presId="urn:microsoft.com/office/officeart/2008/layout/VerticalCurvedList"/>
    <dgm:cxn modelId="{96607255-1907-492D-A7A9-12AC80F00010}" type="presParOf" srcId="{4984CCCF-9E70-4F81-9900-9436B855D896}" destId="{D1F96B6D-2851-4D39-9114-C3C4650715C3}" srcOrd="5" destOrd="0" presId="urn:microsoft.com/office/officeart/2008/layout/VerticalCurvedList"/>
    <dgm:cxn modelId="{63500ED5-328D-401C-B5D2-156A0D8ABD1A}" type="presParOf" srcId="{4984CCCF-9E70-4F81-9900-9436B855D896}" destId="{AF8D290A-E59B-4D51-8BF9-50EA66D51D67}" srcOrd="6" destOrd="0" presId="urn:microsoft.com/office/officeart/2008/layout/VerticalCurvedList"/>
    <dgm:cxn modelId="{3DAA140B-DD51-4704-8F42-90B1F4F042F4}" type="presParOf" srcId="{AF8D290A-E59B-4D51-8BF9-50EA66D51D67}" destId="{45A1D724-7E2A-4388-B716-169B92A30AF3}" srcOrd="0" destOrd="0" presId="urn:microsoft.com/office/officeart/2008/layout/VerticalCurvedList"/>
    <dgm:cxn modelId="{D6B71EAD-EEEF-47BC-A4B0-6775B410E0AA}" type="presParOf" srcId="{4984CCCF-9E70-4F81-9900-9436B855D896}" destId="{002E7699-2680-47BB-AC49-9282C040F902}" srcOrd="7" destOrd="0" presId="urn:microsoft.com/office/officeart/2008/layout/VerticalCurvedList"/>
    <dgm:cxn modelId="{E6930574-8C94-49B2-BDB7-C38E60FA416D}" type="presParOf" srcId="{4984CCCF-9E70-4F81-9900-9436B855D896}" destId="{4888FE67-AC74-419E-83EA-70BA90597528}" srcOrd="8" destOrd="0" presId="urn:microsoft.com/office/officeart/2008/layout/VerticalCurvedList"/>
    <dgm:cxn modelId="{0F114CC4-1A69-4D8F-B6D0-599CB0C804E1}" type="presParOf" srcId="{4888FE67-AC74-419E-83EA-70BA90597528}" destId="{F4FFABF7-9BDD-47BD-8B4F-E59D1DA3B2A3}" srcOrd="0" destOrd="0" presId="urn:microsoft.com/office/officeart/2008/layout/VerticalCurvedList"/>
    <dgm:cxn modelId="{5D523BEB-F26B-4476-847F-27041ADAAFD0}" type="presParOf" srcId="{4984CCCF-9E70-4F81-9900-9436B855D896}" destId="{24910CA6-9D99-48D3-A70C-2864EAE2D754}" srcOrd="9" destOrd="0" presId="urn:microsoft.com/office/officeart/2008/layout/VerticalCurvedList"/>
    <dgm:cxn modelId="{7D0085A8-07F6-4F7E-9FC3-1CC0CB96F537}" type="presParOf" srcId="{4984CCCF-9E70-4F81-9900-9436B855D896}" destId="{6B5F920F-9B3B-473F-9D68-4EBBF0B7A5CB}" srcOrd="10" destOrd="0" presId="urn:microsoft.com/office/officeart/2008/layout/VerticalCurvedList"/>
    <dgm:cxn modelId="{649F2FBE-9386-47AE-8E58-B4908BE6F6C4}" type="presParOf" srcId="{6B5F920F-9B3B-473F-9D68-4EBBF0B7A5CB}" destId="{B2B86ED2-50C1-401D-93D1-822B00CAF29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1660B-E2E2-4BE7-BCB0-3F5FB362A7D5}"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8C97C76F-D6CC-46DD-B1DE-B06DBB51D056}">
      <dgm:prSet phldrT="[Text]" custT="1"/>
      <dgm:spPr>
        <a:solidFill>
          <a:schemeClr val="tx1"/>
        </a:solidFill>
        <a:ln>
          <a:solidFill>
            <a:schemeClr val="accent1"/>
          </a:solidFill>
        </a:ln>
      </dgm:spPr>
      <dgm:t>
        <a:bodyPr/>
        <a:lstStyle/>
        <a:p>
          <a:r>
            <a:rPr lang="en-GB" sz="2800" b="1" noProof="0" dirty="0">
              <a:solidFill>
                <a:schemeClr val="bg1"/>
              </a:solidFill>
            </a:rPr>
            <a:t>1</a:t>
          </a:r>
        </a:p>
      </dgm:t>
    </dgm:pt>
    <dgm:pt modelId="{CFAA414A-3278-4E34-9801-3603CA75D03A}" type="parTrans" cxnId="{7A1D3F65-A7C2-484F-9AA0-FED9BF6FFA59}">
      <dgm:prSet/>
      <dgm:spPr/>
      <dgm:t>
        <a:bodyPr/>
        <a:lstStyle/>
        <a:p>
          <a:endParaRPr lang="en-US" sz="1600">
            <a:solidFill>
              <a:schemeClr val="bg1"/>
            </a:solidFill>
          </a:endParaRPr>
        </a:p>
      </dgm:t>
    </dgm:pt>
    <dgm:pt modelId="{987F4094-7022-41E3-85EE-4C9709E73796}" type="sibTrans" cxnId="{7A1D3F65-A7C2-484F-9AA0-FED9BF6FFA59}">
      <dgm:prSet/>
      <dgm:spPr/>
      <dgm:t>
        <a:bodyPr/>
        <a:lstStyle/>
        <a:p>
          <a:endParaRPr lang="en-US" sz="1600">
            <a:solidFill>
              <a:schemeClr val="bg1"/>
            </a:solidFill>
          </a:endParaRPr>
        </a:p>
      </dgm:t>
    </dgm:pt>
    <dgm:pt modelId="{17BD2A58-8F60-4DB7-BE14-365A32244D36}">
      <dgm:prSet phldrT="[Text]" custT="1"/>
      <dgm:spPr>
        <a:solidFill>
          <a:schemeClr val="accent2">
            <a:alpha val="90000"/>
          </a:schemeClr>
        </a:solidFill>
        <a:ln>
          <a:solidFill>
            <a:schemeClr val="accent1"/>
          </a:solidFill>
        </a:ln>
      </dgm:spPr>
      <dgm:t>
        <a:bodyPr/>
        <a:lstStyle/>
        <a:p>
          <a:pPr>
            <a:buNone/>
          </a:pPr>
          <a:r>
            <a:rPr lang="en-GB" sz="1600" b="1" noProof="0" dirty="0">
              <a:solidFill>
                <a:schemeClr val="tx1"/>
              </a:solidFill>
            </a:rPr>
            <a:t>Probe metrics</a:t>
          </a:r>
        </a:p>
      </dgm:t>
    </dgm:pt>
    <dgm:pt modelId="{F9F3A304-7C81-4C5A-A9ED-3F46E49E14DC}" type="parTrans" cxnId="{5ADCAF57-925D-4402-92FD-F7890A73161C}">
      <dgm:prSet/>
      <dgm:spPr/>
      <dgm:t>
        <a:bodyPr/>
        <a:lstStyle/>
        <a:p>
          <a:endParaRPr lang="en-US" sz="1600">
            <a:solidFill>
              <a:schemeClr val="bg1"/>
            </a:solidFill>
          </a:endParaRPr>
        </a:p>
      </dgm:t>
    </dgm:pt>
    <dgm:pt modelId="{D80CCB24-B31C-4B2E-808B-78DDCF3DDA3B}" type="sibTrans" cxnId="{5ADCAF57-925D-4402-92FD-F7890A73161C}">
      <dgm:prSet/>
      <dgm:spPr/>
      <dgm:t>
        <a:bodyPr/>
        <a:lstStyle/>
        <a:p>
          <a:endParaRPr lang="en-US" sz="1600">
            <a:solidFill>
              <a:schemeClr val="bg1"/>
            </a:solidFill>
          </a:endParaRPr>
        </a:p>
      </dgm:t>
    </dgm:pt>
    <dgm:pt modelId="{0867888D-90E2-4289-A77E-4CA03BA338FC}">
      <dgm:prSet phldrT="[Text]" custT="1"/>
      <dgm:spPr>
        <a:solidFill>
          <a:schemeClr val="accent2">
            <a:alpha val="90000"/>
          </a:schemeClr>
        </a:solidFill>
        <a:ln>
          <a:solidFill>
            <a:schemeClr val="accent1"/>
          </a:solidFill>
        </a:ln>
      </dgm:spPr>
      <dgm:t>
        <a:bodyPr/>
        <a:lstStyle/>
        <a:p>
          <a:r>
            <a:rPr lang="en-GB" sz="1400" noProof="0" dirty="0">
              <a:solidFill>
                <a:schemeClr val="tx1"/>
              </a:solidFill>
            </a:rPr>
            <a:t>Performance data from strategic network points provides detailed metrics on latency, packet loss and jitter. </a:t>
          </a:r>
        </a:p>
      </dgm:t>
    </dgm:pt>
    <dgm:pt modelId="{194B3D42-E3FB-4F81-96AD-6561B5ADC0FF}" type="parTrans" cxnId="{44972989-4ABC-4379-8AA4-8F620682047D}">
      <dgm:prSet/>
      <dgm:spPr/>
      <dgm:t>
        <a:bodyPr/>
        <a:lstStyle/>
        <a:p>
          <a:endParaRPr lang="en-US" sz="1600">
            <a:solidFill>
              <a:schemeClr val="bg1"/>
            </a:solidFill>
          </a:endParaRPr>
        </a:p>
      </dgm:t>
    </dgm:pt>
    <dgm:pt modelId="{DFC0275E-84A6-418A-964A-B236124B514D}" type="sibTrans" cxnId="{44972989-4ABC-4379-8AA4-8F620682047D}">
      <dgm:prSet/>
      <dgm:spPr/>
      <dgm:t>
        <a:bodyPr/>
        <a:lstStyle/>
        <a:p>
          <a:endParaRPr lang="en-US" sz="1600">
            <a:solidFill>
              <a:schemeClr val="bg1"/>
            </a:solidFill>
          </a:endParaRPr>
        </a:p>
      </dgm:t>
    </dgm:pt>
    <dgm:pt modelId="{F2206099-6860-48F6-A649-10AD94D0B25D}">
      <dgm:prSet phldrT="[Text]" custT="1"/>
      <dgm:spPr>
        <a:solidFill>
          <a:schemeClr val="tx1"/>
        </a:solidFill>
        <a:ln>
          <a:solidFill>
            <a:schemeClr val="accent1"/>
          </a:solidFill>
        </a:ln>
      </dgm:spPr>
      <dgm:t>
        <a:bodyPr/>
        <a:lstStyle/>
        <a:p>
          <a:r>
            <a:rPr lang="en-GB" sz="2800" b="1" noProof="0" dirty="0">
              <a:solidFill>
                <a:schemeClr val="bg1"/>
              </a:solidFill>
            </a:rPr>
            <a:t>2</a:t>
          </a:r>
        </a:p>
      </dgm:t>
    </dgm:pt>
    <dgm:pt modelId="{9039C2FF-6CB5-491A-9949-9ADDB6E4770D}" type="parTrans" cxnId="{7776BAAF-9F29-4FD6-9857-03D97386B14A}">
      <dgm:prSet/>
      <dgm:spPr/>
      <dgm:t>
        <a:bodyPr/>
        <a:lstStyle/>
        <a:p>
          <a:endParaRPr lang="en-US" sz="1600">
            <a:solidFill>
              <a:schemeClr val="bg1"/>
            </a:solidFill>
          </a:endParaRPr>
        </a:p>
      </dgm:t>
    </dgm:pt>
    <dgm:pt modelId="{BBC8E2A5-8F9A-4E36-BD0F-BC59C2F8ADF5}" type="sibTrans" cxnId="{7776BAAF-9F29-4FD6-9857-03D97386B14A}">
      <dgm:prSet/>
      <dgm:spPr/>
      <dgm:t>
        <a:bodyPr/>
        <a:lstStyle/>
        <a:p>
          <a:endParaRPr lang="en-US" sz="1600">
            <a:solidFill>
              <a:schemeClr val="bg1"/>
            </a:solidFill>
          </a:endParaRPr>
        </a:p>
      </dgm:t>
    </dgm:pt>
    <dgm:pt modelId="{49E8B720-7F9F-4880-BBDC-A2B9B8FC2B9B}">
      <dgm:prSet phldrT="[Text]" custT="1"/>
      <dgm:spPr>
        <a:solidFill>
          <a:schemeClr val="accent2">
            <a:alpha val="90000"/>
          </a:schemeClr>
        </a:solidFill>
        <a:ln>
          <a:solidFill>
            <a:schemeClr val="accent1"/>
          </a:solidFill>
        </a:ln>
      </dgm:spPr>
      <dgm:t>
        <a:bodyPr/>
        <a:lstStyle/>
        <a:p>
          <a:pPr>
            <a:buNone/>
          </a:pPr>
          <a:r>
            <a:rPr lang="en-GB" sz="1600" b="1" noProof="0" dirty="0">
              <a:solidFill>
                <a:schemeClr val="tx1"/>
              </a:solidFill>
            </a:rPr>
            <a:t>Flow records</a:t>
          </a:r>
        </a:p>
      </dgm:t>
    </dgm:pt>
    <dgm:pt modelId="{EDCB6C37-7378-4259-AB9D-17B4E9B47E28}" type="parTrans" cxnId="{1553B004-2766-4F11-9F83-6D543732D035}">
      <dgm:prSet/>
      <dgm:spPr/>
      <dgm:t>
        <a:bodyPr/>
        <a:lstStyle/>
        <a:p>
          <a:endParaRPr lang="en-US" sz="1600">
            <a:solidFill>
              <a:schemeClr val="bg1"/>
            </a:solidFill>
          </a:endParaRPr>
        </a:p>
      </dgm:t>
    </dgm:pt>
    <dgm:pt modelId="{EF3B3DF1-F9FA-4F81-B581-0DA0ACFDA3E5}" type="sibTrans" cxnId="{1553B004-2766-4F11-9F83-6D543732D035}">
      <dgm:prSet/>
      <dgm:spPr/>
      <dgm:t>
        <a:bodyPr/>
        <a:lstStyle/>
        <a:p>
          <a:endParaRPr lang="en-US" sz="1600">
            <a:solidFill>
              <a:schemeClr val="bg1"/>
            </a:solidFill>
          </a:endParaRPr>
        </a:p>
      </dgm:t>
    </dgm:pt>
    <dgm:pt modelId="{4FE5B1CD-ADB8-4AA1-99CE-757CA1164209}">
      <dgm:prSet phldrT="[Text]" custT="1"/>
      <dgm:spPr>
        <a:solidFill>
          <a:schemeClr val="accent2">
            <a:alpha val="90000"/>
          </a:schemeClr>
        </a:solidFill>
        <a:ln>
          <a:solidFill>
            <a:schemeClr val="accent1"/>
          </a:solidFill>
        </a:ln>
      </dgm:spPr>
      <dgm:t>
        <a:bodyPr/>
        <a:lstStyle/>
        <a:p>
          <a:r>
            <a:rPr lang="en-GB" sz="1400" noProof="0" dirty="0">
              <a:solidFill>
                <a:schemeClr val="tx1"/>
              </a:solidFill>
            </a:rPr>
            <a:t>Flow analytics capture network-wide traffic statistics revealing source, handover, ingress and egress regions, volume and application data</a:t>
          </a:r>
        </a:p>
      </dgm:t>
    </dgm:pt>
    <dgm:pt modelId="{806A256E-0A38-464C-B852-B3718BFA3D2B}" type="parTrans" cxnId="{C2B8B7BD-E94A-4DE9-A50F-044642E7D382}">
      <dgm:prSet/>
      <dgm:spPr/>
      <dgm:t>
        <a:bodyPr/>
        <a:lstStyle/>
        <a:p>
          <a:endParaRPr lang="en-US" sz="1600">
            <a:solidFill>
              <a:schemeClr val="bg1"/>
            </a:solidFill>
          </a:endParaRPr>
        </a:p>
      </dgm:t>
    </dgm:pt>
    <dgm:pt modelId="{79F2392D-3984-475C-8E72-6B95326F4699}" type="sibTrans" cxnId="{C2B8B7BD-E94A-4DE9-A50F-044642E7D382}">
      <dgm:prSet/>
      <dgm:spPr/>
      <dgm:t>
        <a:bodyPr/>
        <a:lstStyle/>
        <a:p>
          <a:endParaRPr lang="en-US" sz="1600">
            <a:solidFill>
              <a:schemeClr val="bg1"/>
            </a:solidFill>
          </a:endParaRPr>
        </a:p>
      </dgm:t>
    </dgm:pt>
    <dgm:pt modelId="{1803B019-8543-45FF-A78A-CB0D84F0FEF9}">
      <dgm:prSet phldrT="[Text]" custT="1"/>
      <dgm:spPr>
        <a:solidFill>
          <a:schemeClr val="tx1"/>
        </a:solidFill>
        <a:ln>
          <a:solidFill>
            <a:schemeClr val="accent1"/>
          </a:solidFill>
        </a:ln>
      </dgm:spPr>
      <dgm:t>
        <a:bodyPr/>
        <a:lstStyle/>
        <a:p>
          <a:r>
            <a:rPr lang="en-GB" sz="2800" b="1" noProof="0" dirty="0">
              <a:solidFill>
                <a:schemeClr val="bg1"/>
              </a:solidFill>
            </a:rPr>
            <a:t>3</a:t>
          </a:r>
        </a:p>
      </dgm:t>
    </dgm:pt>
    <dgm:pt modelId="{A0625380-F7D8-45D5-B9D4-2786AE1D8E1C}" type="parTrans" cxnId="{AA958287-3980-409A-B027-EED43E6AEC92}">
      <dgm:prSet/>
      <dgm:spPr/>
      <dgm:t>
        <a:bodyPr/>
        <a:lstStyle/>
        <a:p>
          <a:endParaRPr lang="en-US" sz="1600">
            <a:solidFill>
              <a:schemeClr val="bg1"/>
            </a:solidFill>
          </a:endParaRPr>
        </a:p>
      </dgm:t>
    </dgm:pt>
    <dgm:pt modelId="{590EFB50-25C3-4586-A1C2-67914BCD1375}" type="sibTrans" cxnId="{AA958287-3980-409A-B027-EED43E6AEC92}">
      <dgm:prSet/>
      <dgm:spPr/>
      <dgm:t>
        <a:bodyPr/>
        <a:lstStyle/>
        <a:p>
          <a:endParaRPr lang="en-US" sz="1600">
            <a:solidFill>
              <a:schemeClr val="bg1"/>
            </a:solidFill>
          </a:endParaRPr>
        </a:p>
      </dgm:t>
    </dgm:pt>
    <dgm:pt modelId="{298B7195-CA3F-44F6-BD55-76A182CC1072}">
      <dgm:prSet phldrT="[Text]" custT="1"/>
      <dgm:spPr>
        <a:solidFill>
          <a:schemeClr val="accent2">
            <a:alpha val="90000"/>
          </a:schemeClr>
        </a:solidFill>
        <a:ln>
          <a:solidFill>
            <a:schemeClr val="accent1"/>
          </a:solidFill>
        </a:ln>
      </dgm:spPr>
      <dgm:t>
        <a:bodyPr/>
        <a:lstStyle/>
        <a:p>
          <a:pPr>
            <a:buNone/>
          </a:pPr>
          <a:r>
            <a:rPr lang="en-GB" sz="1600" b="1" noProof="0" dirty="0">
              <a:solidFill>
                <a:schemeClr val="tx1"/>
              </a:solidFill>
            </a:rPr>
            <a:t>BENOCS Core</a:t>
          </a:r>
        </a:p>
      </dgm:t>
    </dgm:pt>
    <dgm:pt modelId="{B6221FB1-596C-4A89-B122-20310E3C1E8E}" type="parTrans" cxnId="{F22236CD-9809-43AB-82C3-0FAFD64FBBF4}">
      <dgm:prSet/>
      <dgm:spPr/>
      <dgm:t>
        <a:bodyPr/>
        <a:lstStyle/>
        <a:p>
          <a:endParaRPr lang="en-US" sz="1600">
            <a:solidFill>
              <a:schemeClr val="bg1"/>
            </a:solidFill>
          </a:endParaRPr>
        </a:p>
      </dgm:t>
    </dgm:pt>
    <dgm:pt modelId="{8C39EF6C-2449-4FC6-9EEF-F1A16B4CC6DB}" type="sibTrans" cxnId="{F22236CD-9809-43AB-82C3-0FAFD64FBBF4}">
      <dgm:prSet/>
      <dgm:spPr/>
      <dgm:t>
        <a:bodyPr/>
        <a:lstStyle/>
        <a:p>
          <a:endParaRPr lang="en-US" sz="1600">
            <a:solidFill>
              <a:schemeClr val="bg1"/>
            </a:solidFill>
          </a:endParaRPr>
        </a:p>
      </dgm:t>
    </dgm:pt>
    <dgm:pt modelId="{7F2E8CBC-B614-4DDE-A433-5B2088D7FDD4}">
      <dgm:prSet phldrT="[Text]" custT="1"/>
      <dgm:spPr>
        <a:solidFill>
          <a:schemeClr val="accent2">
            <a:alpha val="90000"/>
          </a:schemeClr>
        </a:solidFill>
        <a:ln>
          <a:solidFill>
            <a:schemeClr val="accent1"/>
          </a:solidFill>
        </a:ln>
      </dgm:spPr>
      <dgm:t>
        <a:bodyPr/>
        <a:lstStyle/>
        <a:p>
          <a:r>
            <a:rPr lang="en-GB" sz="1400" noProof="0" dirty="0">
              <a:solidFill>
                <a:schemeClr val="tx1"/>
              </a:solidFill>
            </a:rPr>
            <a:t>Our core engine automatically links performance issues to specific traffic flows, providing complete context for every alert </a:t>
          </a:r>
        </a:p>
      </dgm:t>
    </dgm:pt>
    <dgm:pt modelId="{514CF9FA-14B4-4994-87B2-AC652A06E243}" type="parTrans" cxnId="{83740087-1BA0-493F-A188-E65149A87B7B}">
      <dgm:prSet/>
      <dgm:spPr/>
      <dgm:t>
        <a:bodyPr/>
        <a:lstStyle/>
        <a:p>
          <a:endParaRPr lang="en-US" sz="1600">
            <a:solidFill>
              <a:schemeClr val="bg1"/>
            </a:solidFill>
          </a:endParaRPr>
        </a:p>
      </dgm:t>
    </dgm:pt>
    <dgm:pt modelId="{1AD5484A-8DDC-438A-9ABC-019AA80D963C}" type="sibTrans" cxnId="{83740087-1BA0-493F-A188-E65149A87B7B}">
      <dgm:prSet/>
      <dgm:spPr/>
      <dgm:t>
        <a:bodyPr/>
        <a:lstStyle/>
        <a:p>
          <a:endParaRPr lang="en-US" sz="1600">
            <a:solidFill>
              <a:schemeClr val="bg1"/>
            </a:solidFill>
          </a:endParaRPr>
        </a:p>
      </dgm:t>
    </dgm:pt>
    <dgm:pt modelId="{81488F2C-9FE2-4407-A0A8-FFABC39D42C3}" type="pres">
      <dgm:prSet presAssocID="{2C21660B-E2E2-4BE7-BCB0-3F5FB362A7D5}" presName="linearFlow" presStyleCnt="0">
        <dgm:presLayoutVars>
          <dgm:dir/>
          <dgm:animLvl val="lvl"/>
          <dgm:resizeHandles val="exact"/>
        </dgm:presLayoutVars>
      </dgm:prSet>
      <dgm:spPr/>
    </dgm:pt>
    <dgm:pt modelId="{30E18450-20FF-4F60-B8DB-DC8CB5652BF1}" type="pres">
      <dgm:prSet presAssocID="{8C97C76F-D6CC-46DD-B1DE-B06DBB51D056}" presName="composite" presStyleCnt="0"/>
      <dgm:spPr/>
    </dgm:pt>
    <dgm:pt modelId="{FDE8FA41-CD96-4433-93E5-D34BEB49DC5E}" type="pres">
      <dgm:prSet presAssocID="{8C97C76F-D6CC-46DD-B1DE-B06DBB51D056}" presName="parentText" presStyleLbl="alignNode1" presStyleIdx="0" presStyleCnt="3">
        <dgm:presLayoutVars>
          <dgm:chMax val="1"/>
          <dgm:bulletEnabled val="1"/>
        </dgm:presLayoutVars>
      </dgm:prSet>
      <dgm:spPr/>
    </dgm:pt>
    <dgm:pt modelId="{3C6ACB05-A8A1-4191-8FF3-EC4A8471020A}" type="pres">
      <dgm:prSet presAssocID="{8C97C76F-D6CC-46DD-B1DE-B06DBB51D056}" presName="descendantText" presStyleLbl="alignAcc1" presStyleIdx="0" presStyleCnt="3">
        <dgm:presLayoutVars>
          <dgm:bulletEnabled val="1"/>
        </dgm:presLayoutVars>
      </dgm:prSet>
      <dgm:spPr/>
    </dgm:pt>
    <dgm:pt modelId="{F9E0A377-5E13-41B6-B9FF-D2D2FB0F9B46}" type="pres">
      <dgm:prSet presAssocID="{987F4094-7022-41E3-85EE-4C9709E73796}" presName="sp" presStyleCnt="0"/>
      <dgm:spPr/>
    </dgm:pt>
    <dgm:pt modelId="{EE7829D1-5C62-45C0-AD7A-4903F32B2613}" type="pres">
      <dgm:prSet presAssocID="{F2206099-6860-48F6-A649-10AD94D0B25D}" presName="composite" presStyleCnt="0"/>
      <dgm:spPr/>
    </dgm:pt>
    <dgm:pt modelId="{B4B422A5-1BB9-4D99-8428-BB4BCD977D3E}" type="pres">
      <dgm:prSet presAssocID="{F2206099-6860-48F6-A649-10AD94D0B25D}" presName="parentText" presStyleLbl="alignNode1" presStyleIdx="1" presStyleCnt="3">
        <dgm:presLayoutVars>
          <dgm:chMax val="1"/>
          <dgm:bulletEnabled val="1"/>
        </dgm:presLayoutVars>
      </dgm:prSet>
      <dgm:spPr/>
    </dgm:pt>
    <dgm:pt modelId="{6FF49290-0F4A-4F47-B155-E543A88790C6}" type="pres">
      <dgm:prSet presAssocID="{F2206099-6860-48F6-A649-10AD94D0B25D}" presName="descendantText" presStyleLbl="alignAcc1" presStyleIdx="1" presStyleCnt="3">
        <dgm:presLayoutVars>
          <dgm:bulletEnabled val="1"/>
        </dgm:presLayoutVars>
      </dgm:prSet>
      <dgm:spPr/>
    </dgm:pt>
    <dgm:pt modelId="{30A23610-ECB7-4E19-9BA4-9875DE9C46E1}" type="pres">
      <dgm:prSet presAssocID="{BBC8E2A5-8F9A-4E36-BD0F-BC59C2F8ADF5}" presName="sp" presStyleCnt="0"/>
      <dgm:spPr/>
    </dgm:pt>
    <dgm:pt modelId="{FF305347-385D-4FF4-BD3F-0E17ADEB8082}" type="pres">
      <dgm:prSet presAssocID="{1803B019-8543-45FF-A78A-CB0D84F0FEF9}" presName="composite" presStyleCnt="0"/>
      <dgm:spPr/>
    </dgm:pt>
    <dgm:pt modelId="{0188289B-37DC-4505-8867-E22E435D6D41}" type="pres">
      <dgm:prSet presAssocID="{1803B019-8543-45FF-A78A-CB0D84F0FEF9}" presName="parentText" presStyleLbl="alignNode1" presStyleIdx="2" presStyleCnt="3">
        <dgm:presLayoutVars>
          <dgm:chMax val="1"/>
          <dgm:bulletEnabled val="1"/>
        </dgm:presLayoutVars>
      </dgm:prSet>
      <dgm:spPr/>
    </dgm:pt>
    <dgm:pt modelId="{ACBDAAE8-DAC3-4212-A472-A1467E8D7B84}" type="pres">
      <dgm:prSet presAssocID="{1803B019-8543-45FF-A78A-CB0D84F0FEF9}" presName="descendantText" presStyleLbl="alignAcc1" presStyleIdx="2" presStyleCnt="3">
        <dgm:presLayoutVars>
          <dgm:bulletEnabled val="1"/>
        </dgm:presLayoutVars>
      </dgm:prSet>
      <dgm:spPr/>
    </dgm:pt>
  </dgm:ptLst>
  <dgm:cxnLst>
    <dgm:cxn modelId="{1553B004-2766-4F11-9F83-6D543732D035}" srcId="{F2206099-6860-48F6-A649-10AD94D0B25D}" destId="{49E8B720-7F9F-4880-BBDC-A2B9B8FC2B9B}" srcOrd="0" destOrd="0" parTransId="{EDCB6C37-7378-4259-AB9D-17B4E9B47E28}" sibTransId="{EF3B3DF1-F9FA-4F81-B581-0DA0ACFDA3E5}"/>
    <dgm:cxn modelId="{ED470306-C00B-4C4E-ADA4-160B6D73B8ED}" type="presOf" srcId="{17BD2A58-8F60-4DB7-BE14-365A32244D36}" destId="{3C6ACB05-A8A1-4191-8FF3-EC4A8471020A}" srcOrd="0" destOrd="0" presId="urn:microsoft.com/office/officeart/2005/8/layout/chevron2"/>
    <dgm:cxn modelId="{DB8F090F-0879-4F28-A0A7-AE19C087C838}" type="presOf" srcId="{49E8B720-7F9F-4880-BBDC-A2B9B8FC2B9B}" destId="{6FF49290-0F4A-4F47-B155-E543A88790C6}" srcOrd="0" destOrd="0" presId="urn:microsoft.com/office/officeart/2005/8/layout/chevron2"/>
    <dgm:cxn modelId="{46FA0911-783B-4F29-91B7-C96E01CD3154}" type="presOf" srcId="{1803B019-8543-45FF-A78A-CB0D84F0FEF9}" destId="{0188289B-37DC-4505-8867-E22E435D6D41}" srcOrd="0" destOrd="0" presId="urn:microsoft.com/office/officeart/2005/8/layout/chevron2"/>
    <dgm:cxn modelId="{94E1EA5E-C009-49A2-B7C9-C214526A2C2D}" type="presOf" srcId="{0867888D-90E2-4289-A77E-4CA03BA338FC}" destId="{3C6ACB05-A8A1-4191-8FF3-EC4A8471020A}" srcOrd="0" destOrd="1" presId="urn:microsoft.com/office/officeart/2005/8/layout/chevron2"/>
    <dgm:cxn modelId="{DDF01A60-BB49-41C0-8CB5-64CBF2714229}" type="presOf" srcId="{2C21660B-E2E2-4BE7-BCB0-3F5FB362A7D5}" destId="{81488F2C-9FE2-4407-A0A8-FFABC39D42C3}" srcOrd="0" destOrd="0" presId="urn:microsoft.com/office/officeart/2005/8/layout/chevron2"/>
    <dgm:cxn modelId="{7A1D3F65-A7C2-484F-9AA0-FED9BF6FFA59}" srcId="{2C21660B-E2E2-4BE7-BCB0-3F5FB362A7D5}" destId="{8C97C76F-D6CC-46DD-B1DE-B06DBB51D056}" srcOrd="0" destOrd="0" parTransId="{CFAA414A-3278-4E34-9801-3603CA75D03A}" sibTransId="{987F4094-7022-41E3-85EE-4C9709E73796}"/>
    <dgm:cxn modelId="{2BC08377-64C7-447F-87E8-1230696B7A8B}" type="presOf" srcId="{298B7195-CA3F-44F6-BD55-76A182CC1072}" destId="{ACBDAAE8-DAC3-4212-A472-A1467E8D7B84}" srcOrd="0" destOrd="0" presId="urn:microsoft.com/office/officeart/2005/8/layout/chevron2"/>
    <dgm:cxn modelId="{5ADCAF57-925D-4402-92FD-F7890A73161C}" srcId="{8C97C76F-D6CC-46DD-B1DE-B06DBB51D056}" destId="{17BD2A58-8F60-4DB7-BE14-365A32244D36}" srcOrd="0" destOrd="0" parTransId="{F9F3A304-7C81-4C5A-A9ED-3F46E49E14DC}" sibTransId="{D80CCB24-B31C-4B2E-808B-78DDCF3DDA3B}"/>
    <dgm:cxn modelId="{83740087-1BA0-493F-A188-E65149A87B7B}" srcId="{1803B019-8543-45FF-A78A-CB0D84F0FEF9}" destId="{7F2E8CBC-B614-4DDE-A433-5B2088D7FDD4}" srcOrd="1" destOrd="0" parTransId="{514CF9FA-14B4-4994-87B2-AC652A06E243}" sibTransId="{1AD5484A-8DDC-438A-9ABC-019AA80D963C}"/>
    <dgm:cxn modelId="{AA958287-3980-409A-B027-EED43E6AEC92}" srcId="{2C21660B-E2E2-4BE7-BCB0-3F5FB362A7D5}" destId="{1803B019-8543-45FF-A78A-CB0D84F0FEF9}" srcOrd="2" destOrd="0" parTransId="{A0625380-F7D8-45D5-B9D4-2786AE1D8E1C}" sibTransId="{590EFB50-25C3-4586-A1C2-67914BCD1375}"/>
    <dgm:cxn modelId="{44972989-4ABC-4379-8AA4-8F620682047D}" srcId="{8C97C76F-D6CC-46DD-B1DE-B06DBB51D056}" destId="{0867888D-90E2-4289-A77E-4CA03BA338FC}" srcOrd="1" destOrd="0" parTransId="{194B3D42-E3FB-4F81-96AD-6561B5ADC0FF}" sibTransId="{DFC0275E-84A6-418A-964A-B236124B514D}"/>
    <dgm:cxn modelId="{A8EA269A-7FC6-4BBB-A9FE-DD9595776807}" type="presOf" srcId="{F2206099-6860-48F6-A649-10AD94D0B25D}" destId="{B4B422A5-1BB9-4D99-8428-BB4BCD977D3E}" srcOrd="0" destOrd="0" presId="urn:microsoft.com/office/officeart/2005/8/layout/chevron2"/>
    <dgm:cxn modelId="{7776BAAF-9F29-4FD6-9857-03D97386B14A}" srcId="{2C21660B-E2E2-4BE7-BCB0-3F5FB362A7D5}" destId="{F2206099-6860-48F6-A649-10AD94D0B25D}" srcOrd="1" destOrd="0" parTransId="{9039C2FF-6CB5-491A-9949-9ADDB6E4770D}" sibTransId="{BBC8E2A5-8F9A-4E36-BD0F-BC59C2F8ADF5}"/>
    <dgm:cxn modelId="{093133B4-7A26-4CF3-A022-50FA7B512A7E}" type="presOf" srcId="{7F2E8CBC-B614-4DDE-A433-5B2088D7FDD4}" destId="{ACBDAAE8-DAC3-4212-A472-A1467E8D7B84}" srcOrd="0" destOrd="1" presId="urn:microsoft.com/office/officeart/2005/8/layout/chevron2"/>
    <dgm:cxn modelId="{C2B8B7BD-E94A-4DE9-A50F-044642E7D382}" srcId="{F2206099-6860-48F6-A649-10AD94D0B25D}" destId="{4FE5B1CD-ADB8-4AA1-99CE-757CA1164209}" srcOrd="1" destOrd="0" parTransId="{806A256E-0A38-464C-B852-B3718BFA3D2B}" sibTransId="{79F2392D-3984-475C-8E72-6B95326F4699}"/>
    <dgm:cxn modelId="{F22236CD-9809-43AB-82C3-0FAFD64FBBF4}" srcId="{1803B019-8543-45FF-A78A-CB0D84F0FEF9}" destId="{298B7195-CA3F-44F6-BD55-76A182CC1072}" srcOrd="0" destOrd="0" parTransId="{B6221FB1-596C-4A89-B122-20310E3C1E8E}" sibTransId="{8C39EF6C-2449-4FC6-9EEF-F1A16B4CC6DB}"/>
    <dgm:cxn modelId="{B3E2D0D6-0E25-4C2E-8C0B-9BA1BF242C8C}" type="presOf" srcId="{4FE5B1CD-ADB8-4AA1-99CE-757CA1164209}" destId="{6FF49290-0F4A-4F47-B155-E543A88790C6}" srcOrd="0" destOrd="1" presId="urn:microsoft.com/office/officeart/2005/8/layout/chevron2"/>
    <dgm:cxn modelId="{87AE21ED-5EB6-4005-9B8C-B4D60A83C81D}" type="presOf" srcId="{8C97C76F-D6CC-46DD-B1DE-B06DBB51D056}" destId="{FDE8FA41-CD96-4433-93E5-D34BEB49DC5E}" srcOrd="0" destOrd="0" presId="urn:microsoft.com/office/officeart/2005/8/layout/chevron2"/>
    <dgm:cxn modelId="{E186C5E8-F439-4E11-9073-F64E73148090}" type="presParOf" srcId="{81488F2C-9FE2-4407-A0A8-FFABC39D42C3}" destId="{30E18450-20FF-4F60-B8DB-DC8CB5652BF1}" srcOrd="0" destOrd="0" presId="urn:microsoft.com/office/officeart/2005/8/layout/chevron2"/>
    <dgm:cxn modelId="{E97F6220-6EC4-46DF-8DA5-6614BFC84E78}" type="presParOf" srcId="{30E18450-20FF-4F60-B8DB-DC8CB5652BF1}" destId="{FDE8FA41-CD96-4433-93E5-D34BEB49DC5E}" srcOrd="0" destOrd="0" presId="urn:microsoft.com/office/officeart/2005/8/layout/chevron2"/>
    <dgm:cxn modelId="{7C73B41B-06DA-498E-939A-8102001B6079}" type="presParOf" srcId="{30E18450-20FF-4F60-B8DB-DC8CB5652BF1}" destId="{3C6ACB05-A8A1-4191-8FF3-EC4A8471020A}" srcOrd="1" destOrd="0" presId="urn:microsoft.com/office/officeart/2005/8/layout/chevron2"/>
    <dgm:cxn modelId="{36E3D6B4-D18C-4EDC-9697-4FEDF5EADAB4}" type="presParOf" srcId="{81488F2C-9FE2-4407-A0A8-FFABC39D42C3}" destId="{F9E0A377-5E13-41B6-B9FF-D2D2FB0F9B46}" srcOrd="1" destOrd="0" presId="urn:microsoft.com/office/officeart/2005/8/layout/chevron2"/>
    <dgm:cxn modelId="{AD4FBEE4-98E5-4AA4-AA40-361C1209168F}" type="presParOf" srcId="{81488F2C-9FE2-4407-A0A8-FFABC39D42C3}" destId="{EE7829D1-5C62-45C0-AD7A-4903F32B2613}" srcOrd="2" destOrd="0" presId="urn:microsoft.com/office/officeart/2005/8/layout/chevron2"/>
    <dgm:cxn modelId="{9310528C-9C7A-47AF-886D-5A4ACEE2CDC0}" type="presParOf" srcId="{EE7829D1-5C62-45C0-AD7A-4903F32B2613}" destId="{B4B422A5-1BB9-4D99-8428-BB4BCD977D3E}" srcOrd="0" destOrd="0" presId="urn:microsoft.com/office/officeart/2005/8/layout/chevron2"/>
    <dgm:cxn modelId="{90F61B2C-0B63-4CE5-89C4-6D85BFD8FD4F}" type="presParOf" srcId="{EE7829D1-5C62-45C0-AD7A-4903F32B2613}" destId="{6FF49290-0F4A-4F47-B155-E543A88790C6}" srcOrd="1" destOrd="0" presId="urn:microsoft.com/office/officeart/2005/8/layout/chevron2"/>
    <dgm:cxn modelId="{74574F25-D45C-49CE-9C58-7575BB913F6E}" type="presParOf" srcId="{81488F2C-9FE2-4407-A0A8-FFABC39D42C3}" destId="{30A23610-ECB7-4E19-9BA4-9875DE9C46E1}" srcOrd="3" destOrd="0" presId="urn:microsoft.com/office/officeart/2005/8/layout/chevron2"/>
    <dgm:cxn modelId="{86A07FE3-1869-4335-A2EE-527FB6434C3E}" type="presParOf" srcId="{81488F2C-9FE2-4407-A0A8-FFABC39D42C3}" destId="{FF305347-385D-4FF4-BD3F-0E17ADEB8082}" srcOrd="4" destOrd="0" presId="urn:microsoft.com/office/officeart/2005/8/layout/chevron2"/>
    <dgm:cxn modelId="{BF4D1730-C3E6-4867-8E34-D8F39A59A14D}" type="presParOf" srcId="{FF305347-385D-4FF4-BD3F-0E17ADEB8082}" destId="{0188289B-37DC-4505-8867-E22E435D6D41}" srcOrd="0" destOrd="0" presId="urn:microsoft.com/office/officeart/2005/8/layout/chevron2"/>
    <dgm:cxn modelId="{C4E0FCA6-B6FA-43EC-9E25-03F5458DAFEC}" type="presParOf" srcId="{FF305347-385D-4FF4-BD3F-0E17ADEB8082}" destId="{ACBDAAE8-DAC3-4212-A472-A1467E8D7B84}"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439AA-40EE-4B75-A850-6BE0062CD9D7}">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EACAB-89A1-4086-97AF-421EC9E890C1}">
      <dsp:nvSpPr>
        <dsp:cNvPr id="0" name=""/>
        <dsp:cNvSpPr/>
      </dsp:nvSpPr>
      <dsp:spPr>
        <a:xfrm>
          <a:off x="509717" y="338558"/>
          <a:ext cx="7541700" cy="677550"/>
        </a:xfrm>
        <a:prstGeom prst="rect">
          <a:avLst/>
        </a:prstGeom>
        <a:solidFill>
          <a:schemeClr val="tx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endParaRPr lang="en-GB" sz="1600" b="1" i="0" kern="1200" baseline="0" noProof="0" dirty="0"/>
        </a:p>
        <a:p>
          <a:pPr marL="0" lvl="0" indent="0" algn="l" defTabSz="711200">
            <a:lnSpc>
              <a:spcPct val="90000"/>
            </a:lnSpc>
            <a:spcBef>
              <a:spcPct val="0"/>
            </a:spcBef>
            <a:spcAft>
              <a:spcPct val="35000"/>
            </a:spcAft>
            <a:buNone/>
          </a:pPr>
          <a:r>
            <a:rPr lang="en-GB" sz="1600" b="1" i="0" kern="1200" baseline="0" noProof="0" dirty="0">
              <a:solidFill>
                <a:schemeClr val="tx1"/>
              </a:solidFill>
            </a:rPr>
            <a:t>High deployment &amp; maintenance cost</a:t>
          </a:r>
          <a:br>
            <a:rPr lang="en-GB" sz="1600" b="1" i="0" kern="1200" baseline="0" noProof="0" dirty="0">
              <a:solidFill>
                <a:schemeClr val="tx1"/>
              </a:solidFill>
            </a:rPr>
          </a:br>
          <a:r>
            <a:rPr lang="en-GB" sz="1200" b="0" i="0" kern="1200" baseline="0" noProof="0" dirty="0">
              <a:solidFill>
                <a:schemeClr val="tx1"/>
              </a:solidFill>
            </a:rPr>
            <a:t>Installing and managing probes at every ingress point increases hardware, provisioning, and troubleshooting workload.</a:t>
          </a:r>
          <a:br>
            <a:rPr lang="en-GB" sz="1600" b="1" i="0" kern="1200" baseline="0" noProof="0" dirty="0"/>
          </a:br>
          <a:endParaRPr lang="en-GB" sz="1600" kern="1200" noProof="0" dirty="0"/>
        </a:p>
      </dsp:txBody>
      <dsp:txXfrm>
        <a:off x="509717" y="338558"/>
        <a:ext cx="7541700" cy="677550"/>
      </dsp:txXfrm>
    </dsp:sp>
    <dsp:sp modelId="{1F8F20B3-B4EE-4B32-808A-C8E51749FD39}">
      <dsp:nvSpPr>
        <dsp:cNvPr id="0" name=""/>
        <dsp:cNvSpPr/>
      </dsp:nvSpPr>
      <dsp:spPr>
        <a:xfrm>
          <a:off x="86248" y="253864"/>
          <a:ext cx="846937" cy="846937"/>
        </a:xfrm>
        <a:prstGeom prst="ellipse">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E4C8C-10AD-4687-9BA0-DA8AF06B210A}">
      <dsp:nvSpPr>
        <dsp:cNvPr id="0" name=""/>
        <dsp:cNvSpPr/>
      </dsp:nvSpPr>
      <dsp:spPr>
        <a:xfrm>
          <a:off x="995230" y="1354558"/>
          <a:ext cx="7056187" cy="677550"/>
        </a:xfrm>
        <a:prstGeom prst="rect">
          <a:avLst/>
        </a:prstGeom>
        <a:solidFill>
          <a:schemeClr val="tx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i="0" kern="1200" baseline="0" noProof="0" dirty="0">
              <a:solidFill>
                <a:schemeClr val="tx1"/>
              </a:solidFill>
            </a:rPr>
            <a:t>Complex test orchestration</a:t>
          </a:r>
          <a:br>
            <a:rPr lang="en-GB" sz="1600" b="1" i="0" kern="1200" baseline="0" noProof="0" dirty="0">
              <a:solidFill>
                <a:schemeClr val="tx1"/>
              </a:solidFill>
            </a:rPr>
          </a:br>
          <a:r>
            <a:rPr lang="en-GB" sz="1200" b="0" i="0" kern="1200" baseline="0" noProof="0" dirty="0">
              <a:solidFill>
                <a:schemeClr val="tx1"/>
              </a:solidFill>
            </a:rPr>
            <a:t>Synthetic tests must be manually configured per transit provider using static routing or BGP tweaks.</a:t>
          </a:r>
          <a:endParaRPr lang="en-GB" sz="1600" kern="1200" noProof="0" dirty="0">
            <a:solidFill>
              <a:schemeClr val="tx1"/>
            </a:solidFill>
          </a:endParaRPr>
        </a:p>
      </dsp:txBody>
      <dsp:txXfrm>
        <a:off x="995230" y="1354558"/>
        <a:ext cx="7056187" cy="677550"/>
      </dsp:txXfrm>
    </dsp:sp>
    <dsp:sp modelId="{7C2EBE76-3911-494B-A5F7-D2A1B0CA03DF}">
      <dsp:nvSpPr>
        <dsp:cNvPr id="0" name=""/>
        <dsp:cNvSpPr/>
      </dsp:nvSpPr>
      <dsp:spPr>
        <a:xfrm>
          <a:off x="571761" y="1269864"/>
          <a:ext cx="846937" cy="846937"/>
        </a:xfrm>
        <a:prstGeom prst="ellipse">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F96B6D-2851-4D39-9114-C3C4650715C3}">
      <dsp:nvSpPr>
        <dsp:cNvPr id="0" name=""/>
        <dsp:cNvSpPr/>
      </dsp:nvSpPr>
      <dsp:spPr>
        <a:xfrm>
          <a:off x="1144243" y="2370558"/>
          <a:ext cx="6907174" cy="677550"/>
        </a:xfrm>
        <a:prstGeom prst="rect">
          <a:avLst/>
        </a:prstGeom>
        <a:solidFill>
          <a:schemeClr val="tx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i="0" kern="1200" baseline="0" noProof="0" dirty="0">
              <a:solidFill>
                <a:schemeClr val="tx1"/>
              </a:solidFill>
            </a:rPr>
            <a:t>Doesn’t scale efficiently</a:t>
          </a:r>
          <a:br>
            <a:rPr lang="en-GB" sz="1800" b="0" i="0" kern="1200" baseline="0" noProof="0" dirty="0">
              <a:solidFill>
                <a:schemeClr val="tx1"/>
              </a:solidFill>
            </a:rPr>
          </a:br>
          <a:r>
            <a:rPr lang="en-GB" sz="1200" b="0" i="0" kern="1200" baseline="0" noProof="0" dirty="0">
              <a:solidFill>
                <a:schemeClr val="tx1"/>
              </a:solidFill>
            </a:rPr>
            <a:t>As transit links grow, testing complexity and monitoring overhead increase exponentially</a:t>
          </a:r>
          <a:r>
            <a:rPr lang="en-GB" sz="1200" b="0" i="0" kern="1200" baseline="0" noProof="0" dirty="0"/>
            <a:t>.</a:t>
          </a:r>
          <a:endParaRPr lang="en-GB" sz="1800" kern="1200" noProof="0" dirty="0"/>
        </a:p>
      </dsp:txBody>
      <dsp:txXfrm>
        <a:off x="1144243" y="2370558"/>
        <a:ext cx="6907174" cy="677550"/>
      </dsp:txXfrm>
    </dsp:sp>
    <dsp:sp modelId="{45A1D724-7E2A-4388-B716-169B92A30AF3}">
      <dsp:nvSpPr>
        <dsp:cNvPr id="0" name=""/>
        <dsp:cNvSpPr/>
      </dsp:nvSpPr>
      <dsp:spPr>
        <a:xfrm>
          <a:off x="720774" y="2285864"/>
          <a:ext cx="846937" cy="846937"/>
        </a:xfrm>
        <a:prstGeom prst="ellipse">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E7699-2680-47BB-AC49-9282C040F902}">
      <dsp:nvSpPr>
        <dsp:cNvPr id="0" name=""/>
        <dsp:cNvSpPr/>
      </dsp:nvSpPr>
      <dsp:spPr>
        <a:xfrm>
          <a:off x="995230" y="3386558"/>
          <a:ext cx="7056187" cy="677550"/>
        </a:xfrm>
        <a:prstGeom prst="rect">
          <a:avLst/>
        </a:prstGeom>
        <a:solidFill>
          <a:schemeClr val="tx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i="0" kern="1200" baseline="0" noProof="0" dirty="0">
              <a:solidFill>
                <a:schemeClr val="tx1"/>
              </a:solidFill>
            </a:rPr>
            <a:t>Blind spots remain</a:t>
          </a:r>
          <a:br>
            <a:rPr lang="en-GB" sz="1600" b="0" i="0" kern="1200" baseline="0" noProof="0" dirty="0">
              <a:solidFill>
                <a:schemeClr val="tx1"/>
              </a:solidFill>
            </a:rPr>
          </a:br>
          <a:r>
            <a:rPr lang="en-GB" sz="1200" b="0" i="0" kern="1200" baseline="0" noProof="0" dirty="0">
              <a:solidFill>
                <a:schemeClr val="tx1"/>
              </a:solidFill>
            </a:rPr>
            <a:t>If routing policies shift or a transit isn’t actively preferred, visibility through that ingress can disappear.</a:t>
          </a:r>
          <a:endParaRPr lang="en-GB" sz="1200" kern="1200" noProof="0" dirty="0">
            <a:solidFill>
              <a:schemeClr val="tx1"/>
            </a:solidFill>
          </a:endParaRPr>
        </a:p>
      </dsp:txBody>
      <dsp:txXfrm>
        <a:off x="995230" y="3386558"/>
        <a:ext cx="7056187" cy="677550"/>
      </dsp:txXfrm>
    </dsp:sp>
    <dsp:sp modelId="{F4FFABF7-9BDD-47BD-8B4F-E59D1DA3B2A3}">
      <dsp:nvSpPr>
        <dsp:cNvPr id="0" name=""/>
        <dsp:cNvSpPr/>
      </dsp:nvSpPr>
      <dsp:spPr>
        <a:xfrm>
          <a:off x="571761" y="3301864"/>
          <a:ext cx="846937" cy="846937"/>
        </a:xfrm>
        <a:prstGeom prst="ellipse">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910CA6-9D99-48D3-A70C-2864EAE2D754}">
      <dsp:nvSpPr>
        <dsp:cNvPr id="0" name=""/>
        <dsp:cNvSpPr/>
      </dsp:nvSpPr>
      <dsp:spPr>
        <a:xfrm>
          <a:off x="509717" y="4402558"/>
          <a:ext cx="7541700" cy="677550"/>
        </a:xfrm>
        <a:prstGeom prst="rect">
          <a:avLst/>
        </a:prstGeom>
        <a:solidFill>
          <a:schemeClr val="tx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i="0" kern="1200" baseline="0" noProof="0" dirty="0">
              <a:solidFill>
                <a:schemeClr val="tx1"/>
              </a:solidFill>
            </a:rPr>
            <a:t>Inflexible to change</a:t>
          </a:r>
          <a:br>
            <a:rPr lang="en-GB" sz="1600" b="0" i="0" kern="1200" baseline="0" noProof="0" dirty="0">
              <a:solidFill>
                <a:schemeClr val="tx1"/>
              </a:solidFill>
            </a:rPr>
          </a:br>
          <a:r>
            <a:rPr lang="en-GB" sz="1200" b="0" i="0" kern="1200" baseline="0" noProof="0" dirty="0">
              <a:solidFill>
                <a:schemeClr val="tx1"/>
              </a:solidFill>
            </a:rPr>
            <a:t>Adding/removing a provider means reconfiguring test logic  often manually.</a:t>
          </a:r>
          <a:endParaRPr lang="en-GB" sz="1600" kern="1200" noProof="0" dirty="0">
            <a:solidFill>
              <a:schemeClr val="tx1"/>
            </a:solidFill>
          </a:endParaRPr>
        </a:p>
      </dsp:txBody>
      <dsp:txXfrm>
        <a:off x="509717" y="4402558"/>
        <a:ext cx="7541700" cy="677550"/>
      </dsp:txXfrm>
    </dsp:sp>
    <dsp:sp modelId="{B2B86ED2-50C1-401D-93D1-822B00CAF29A}">
      <dsp:nvSpPr>
        <dsp:cNvPr id="0" name=""/>
        <dsp:cNvSpPr/>
      </dsp:nvSpPr>
      <dsp:spPr>
        <a:xfrm>
          <a:off x="86248" y="4317864"/>
          <a:ext cx="846937" cy="846937"/>
        </a:xfrm>
        <a:prstGeom prst="ellipse">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8FA41-CD96-4433-93E5-D34BEB49DC5E}">
      <dsp:nvSpPr>
        <dsp:cNvPr id="0" name=""/>
        <dsp:cNvSpPr/>
      </dsp:nvSpPr>
      <dsp:spPr>
        <a:xfrm rot="5400000">
          <a:off x="-220680" y="221150"/>
          <a:ext cx="1471201" cy="1029841"/>
        </a:xfrm>
        <a:prstGeom prst="chevron">
          <a:avLst/>
        </a:prstGeom>
        <a:solidFill>
          <a:schemeClr val="tx1"/>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chemeClr val="bg1"/>
              </a:solidFill>
            </a:rPr>
            <a:t>1</a:t>
          </a:r>
        </a:p>
      </dsp:txBody>
      <dsp:txXfrm rot="-5400000">
        <a:off x="1" y="515391"/>
        <a:ext cx="1029841" cy="441360"/>
      </dsp:txXfrm>
    </dsp:sp>
    <dsp:sp modelId="{3C6ACB05-A8A1-4191-8FF3-EC4A8471020A}">
      <dsp:nvSpPr>
        <dsp:cNvPr id="0" name=""/>
        <dsp:cNvSpPr/>
      </dsp:nvSpPr>
      <dsp:spPr>
        <a:xfrm rot="5400000">
          <a:off x="5065980" y="-4035668"/>
          <a:ext cx="956281" cy="9028558"/>
        </a:xfrm>
        <a:prstGeom prst="round2SameRect">
          <a:avLst/>
        </a:prstGeom>
        <a:solidFill>
          <a:schemeClr val="accent2">
            <a:alpha val="9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noProof="0" dirty="0">
              <a:solidFill>
                <a:schemeClr val="tx1"/>
              </a:solidFill>
            </a:rPr>
            <a:t>Probe metrics</a:t>
          </a:r>
        </a:p>
        <a:p>
          <a:pPr marL="114300" lvl="1" indent="-114300" algn="l" defTabSz="622300">
            <a:lnSpc>
              <a:spcPct val="90000"/>
            </a:lnSpc>
            <a:spcBef>
              <a:spcPct val="0"/>
            </a:spcBef>
            <a:spcAft>
              <a:spcPct val="15000"/>
            </a:spcAft>
            <a:buChar char="•"/>
          </a:pPr>
          <a:r>
            <a:rPr lang="en-GB" sz="1400" kern="1200" noProof="0" dirty="0">
              <a:solidFill>
                <a:schemeClr val="tx1"/>
              </a:solidFill>
            </a:rPr>
            <a:t>Performance data from strategic network points provides detailed metrics on latency, packet loss and jitter. </a:t>
          </a:r>
        </a:p>
      </dsp:txBody>
      <dsp:txXfrm rot="-5400000">
        <a:off x="1029842" y="47152"/>
        <a:ext cx="8981876" cy="862917"/>
      </dsp:txXfrm>
    </dsp:sp>
    <dsp:sp modelId="{B4B422A5-1BB9-4D99-8428-BB4BCD977D3E}">
      <dsp:nvSpPr>
        <dsp:cNvPr id="0" name=""/>
        <dsp:cNvSpPr/>
      </dsp:nvSpPr>
      <dsp:spPr>
        <a:xfrm rot="5400000">
          <a:off x="-220680" y="1496441"/>
          <a:ext cx="1471201" cy="1029841"/>
        </a:xfrm>
        <a:prstGeom prst="chevron">
          <a:avLst/>
        </a:prstGeom>
        <a:solidFill>
          <a:schemeClr val="tx1"/>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chemeClr val="bg1"/>
              </a:solidFill>
            </a:rPr>
            <a:t>2</a:t>
          </a:r>
        </a:p>
      </dsp:txBody>
      <dsp:txXfrm rot="-5400000">
        <a:off x="1" y="1790682"/>
        <a:ext cx="1029841" cy="441360"/>
      </dsp:txXfrm>
    </dsp:sp>
    <dsp:sp modelId="{6FF49290-0F4A-4F47-B155-E543A88790C6}">
      <dsp:nvSpPr>
        <dsp:cNvPr id="0" name=""/>
        <dsp:cNvSpPr/>
      </dsp:nvSpPr>
      <dsp:spPr>
        <a:xfrm rot="5400000">
          <a:off x="5065980" y="-2760377"/>
          <a:ext cx="956281" cy="9028558"/>
        </a:xfrm>
        <a:prstGeom prst="round2SameRect">
          <a:avLst/>
        </a:prstGeom>
        <a:solidFill>
          <a:schemeClr val="accent2">
            <a:alpha val="9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noProof="0" dirty="0">
              <a:solidFill>
                <a:schemeClr val="tx1"/>
              </a:solidFill>
            </a:rPr>
            <a:t>Flow records</a:t>
          </a:r>
        </a:p>
        <a:p>
          <a:pPr marL="114300" lvl="1" indent="-114300" algn="l" defTabSz="622300">
            <a:lnSpc>
              <a:spcPct val="90000"/>
            </a:lnSpc>
            <a:spcBef>
              <a:spcPct val="0"/>
            </a:spcBef>
            <a:spcAft>
              <a:spcPct val="15000"/>
            </a:spcAft>
            <a:buChar char="•"/>
          </a:pPr>
          <a:r>
            <a:rPr lang="en-GB" sz="1400" kern="1200" noProof="0" dirty="0">
              <a:solidFill>
                <a:schemeClr val="tx1"/>
              </a:solidFill>
            </a:rPr>
            <a:t>Flow analytics capture network-wide traffic statistics revealing source, handover, ingress and egress regions, volume and application data</a:t>
          </a:r>
        </a:p>
      </dsp:txBody>
      <dsp:txXfrm rot="-5400000">
        <a:off x="1029842" y="1322443"/>
        <a:ext cx="8981876" cy="862917"/>
      </dsp:txXfrm>
    </dsp:sp>
    <dsp:sp modelId="{0188289B-37DC-4505-8867-E22E435D6D41}">
      <dsp:nvSpPr>
        <dsp:cNvPr id="0" name=""/>
        <dsp:cNvSpPr/>
      </dsp:nvSpPr>
      <dsp:spPr>
        <a:xfrm rot="5400000">
          <a:off x="-220680" y="2771733"/>
          <a:ext cx="1471201" cy="1029841"/>
        </a:xfrm>
        <a:prstGeom prst="chevron">
          <a:avLst/>
        </a:prstGeom>
        <a:solidFill>
          <a:schemeClr val="tx1"/>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chemeClr val="bg1"/>
              </a:solidFill>
            </a:rPr>
            <a:t>3</a:t>
          </a:r>
        </a:p>
      </dsp:txBody>
      <dsp:txXfrm rot="-5400000">
        <a:off x="1" y="3065974"/>
        <a:ext cx="1029841" cy="441360"/>
      </dsp:txXfrm>
    </dsp:sp>
    <dsp:sp modelId="{ACBDAAE8-DAC3-4212-A472-A1467E8D7B84}">
      <dsp:nvSpPr>
        <dsp:cNvPr id="0" name=""/>
        <dsp:cNvSpPr/>
      </dsp:nvSpPr>
      <dsp:spPr>
        <a:xfrm rot="5400000">
          <a:off x="5065980" y="-1485085"/>
          <a:ext cx="956281" cy="9028558"/>
        </a:xfrm>
        <a:prstGeom prst="round2SameRect">
          <a:avLst/>
        </a:prstGeom>
        <a:solidFill>
          <a:schemeClr val="accent2">
            <a:alpha val="9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noProof="0" dirty="0">
              <a:solidFill>
                <a:schemeClr val="tx1"/>
              </a:solidFill>
            </a:rPr>
            <a:t>BENOCS Core</a:t>
          </a:r>
        </a:p>
        <a:p>
          <a:pPr marL="114300" lvl="1" indent="-114300" algn="l" defTabSz="622300">
            <a:lnSpc>
              <a:spcPct val="90000"/>
            </a:lnSpc>
            <a:spcBef>
              <a:spcPct val="0"/>
            </a:spcBef>
            <a:spcAft>
              <a:spcPct val="15000"/>
            </a:spcAft>
            <a:buChar char="•"/>
          </a:pPr>
          <a:r>
            <a:rPr lang="en-GB" sz="1400" kern="1200" noProof="0" dirty="0">
              <a:solidFill>
                <a:schemeClr val="tx1"/>
              </a:solidFill>
            </a:rPr>
            <a:t>Our core engine automatically links performance issues to specific traffic flows, providing complete context for every alert </a:t>
          </a:r>
        </a:p>
      </dsp:txBody>
      <dsp:txXfrm rot="-5400000">
        <a:off x="1029842" y="2597735"/>
        <a:ext cx="8981876" cy="8629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00B0994-D932-425E-8207-CAF638BBB43B}" type="datetimeFigureOut">
              <a:rPr lang="en-US" smtClean="0"/>
              <a:t>8/20/2025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B82B8E8-9FA6-4367-B1DA-8A9D7961FE8A}" type="slidenum">
              <a:rPr lang="en-US" smtClean="0"/>
              <a:t>‹#›</a:t>
            </a:fld>
            <a:endParaRPr lang="en-US" dirty="0"/>
          </a:p>
        </p:txBody>
      </p:sp>
    </p:spTree>
    <p:extLst>
      <p:ext uri="{BB962C8B-B14F-4D97-AF65-F5344CB8AC3E}">
        <p14:creationId xmlns:p14="http://schemas.microsoft.com/office/powerpoint/2010/main" val="393554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729A-D250-4394-966F-878EA211E78F}" type="slidenum">
              <a:rPr lang="en-US" smtClean="0"/>
              <a:t>1</a:t>
            </a:fld>
            <a:endParaRPr lang="en-US" dirty="0"/>
          </a:p>
        </p:txBody>
      </p:sp>
    </p:spTree>
    <p:extLst>
      <p:ext uri="{BB962C8B-B14F-4D97-AF65-F5344CB8AC3E}">
        <p14:creationId xmlns:p14="http://schemas.microsoft.com/office/powerpoint/2010/main" val="197679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2B8E8-9FA6-4367-B1DA-8A9D7961FE8A}" type="slidenum">
              <a:rPr lang="en-US" smtClean="0"/>
              <a:t>3</a:t>
            </a:fld>
            <a:endParaRPr lang="en-US" dirty="0"/>
          </a:p>
        </p:txBody>
      </p:sp>
    </p:spTree>
    <p:extLst>
      <p:ext uri="{BB962C8B-B14F-4D97-AF65-F5344CB8AC3E}">
        <p14:creationId xmlns:p14="http://schemas.microsoft.com/office/powerpoint/2010/main" val="220386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E25A-4397-4258-4123-85EF4D30A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FD1C7-F3A0-8827-BFD3-9930B42F0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4A6D1-EC46-025A-E4B6-914B827165A7}"/>
              </a:ext>
            </a:extLst>
          </p:cNvPr>
          <p:cNvSpPr>
            <a:spLocks noGrp="1"/>
          </p:cNvSpPr>
          <p:nvPr>
            <p:ph type="body" idx="1"/>
          </p:nvPr>
        </p:nvSpPr>
        <p:spPr/>
        <p:txBody>
          <a:bodyPr/>
          <a:lstStyle/>
          <a:p>
            <a:r>
              <a:rPr lang="en-US" dirty="0"/>
              <a:t>we’ve summarized the core limitations of this method.</a:t>
            </a:r>
          </a:p>
          <a:p>
            <a:r>
              <a:rPr lang="en-US" dirty="0"/>
              <a:t>“First, it’s expensive and hardware-intensive. You’re looking at 20+ probes for full coverage.”</a:t>
            </a:r>
          </a:p>
          <a:p>
            <a:r>
              <a:rPr lang="en-US" dirty="0"/>
              <a:t>“Second, orchestrating synthetic tests per ingress is technically complex and error-prone.”</a:t>
            </a:r>
          </a:p>
          <a:p>
            <a:r>
              <a:rPr lang="en-US" dirty="0"/>
              <a:t>“Third, it doesn’t scale well. As you add more transit links, your monitoring matrix grows exponentially.”</a:t>
            </a:r>
          </a:p>
          <a:p>
            <a:r>
              <a:rPr lang="en-US" dirty="0"/>
              <a:t>“And finally, you may completely miss an underperforming path if no real traffic or tests happen to go that way.”</a:t>
            </a:r>
          </a:p>
          <a:p>
            <a:r>
              <a:rPr lang="en-US" b="1" dirty="0"/>
              <a:t>[Close – Tease the alternative]</a:t>
            </a:r>
            <a:endParaRPr lang="en-US" dirty="0"/>
          </a:p>
          <a:p>
            <a:r>
              <a:rPr lang="en-US" dirty="0"/>
              <a:t>“So while this model is widely used, it’s heavy, costly, and hard to maintain. And that’s exactly why we propose a radically simpler, smarter approach — using just two probes and a dedicated IPv6 prefix. I’ll show you how that works next.”</a:t>
            </a:r>
          </a:p>
          <a:p>
            <a:endParaRPr lang="en-US" dirty="0"/>
          </a:p>
        </p:txBody>
      </p:sp>
      <p:sp>
        <p:nvSpPr>
          <p:cNvPr id="4" name="Slide Number Placeholder 3">
            <a:extLst>
              <a:ext uri="{FF2B5EF4-FFF2-40B4-BE49-F238E27FC236}">
                <a16:creationId xmlns:a16="http://schemas.microsoft.com/office/drawing/2014/main" id="{65E82936-28C8-FBF9-8C71-5B845D52A392}"/>
              </a:ext>
            </a:extLst>
          </p:cNvPr>
          <p:cNvSpPr>
            <a:spLocks noGrp="1"/>
          </p:cNvSpPr>
          <p:nvPr>
            <p:ph type="sldNum" sz="quarter" idx="5"/>
          </p:nvPr>
        </p:nvSpPr>
        <p:spPr/>
        <p:txBody>
          <a:bodyPr/>
          <a:lstStyle/>
          <a:p>
            <a:fld id="{1B82B8E8-9FA6-4367-B1DA-8A9D7961FE8A}" type="slidenum">
              <a:rPr lang="en-US" smtClean="0"/>
              <a:t>8</a:t>
            </a:fld>
            <a:endParaRPr lang="en-US" dirty="0"/>
          </a:p>
        </p:txBody>
      </p:sp>
    </p:spTree>
    <p:extLst>
      <p:ext uri="{BB962C8B-B14F-4D97-AF65-F5344CB8AC3E}">
        <p14:creationId xmlns:p14="http://schemas.microsoft.com/office/powerpoint/2010/main" val="392006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might have heard of us, but for those who haven’t, let me introduce BENOCS. We specialize in providing network intelligence solutions to different departments such as Peering, Network operation centers, Capacity planning and Network Engineering. Our mission is to help you gain comprehensive visibility </a:t>
            </a:r>
            <a:r>
              <a:rPr lang="en-US" b="0" i="0" dirty="0">
                <a:effectLst/>
                <a:highlight>
                  <a:srgbClr val="2C2A26"/>
                </a:highlight>
                <a:latin typeface="Source Sans 3"/>
              </a:rPr>
              <a:t>of the traffic flowing through your network, from its origin to termination. </a:t>
            </a:r>
            <a:endParaRPr lang="en-US" dirty="0"/>
          </a:p>
          <a:p>
            <a:endParaRPr lang="en-US" dirty="0"/>
          </a:p>
          <a:p>
            <a:r>
              <a:rPr lang="en-US" dirty="0"/>
              <a:t>At BENOCS, we offer more than just a product; we also provide consultation and support to help you manage your network more efficiently and effectively. In a recent conversation with a customer, we uncovered some fascinating insights that we believed would be valuable to share in a forum like this.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6729A-D250-4394-966F-878EA211E7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63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Solution: </a:t>
            </a:r>
            <a:br>
              <a:rPr lang="en-GB" b="1" noProof="0" dirty="0"/>
            </a:br>
            <a:r>
              <a:rPr lang="en-GB" noProof="0" dirty="0"/>
              <a:t>Use generic alert system with</a:t>
            </a:r>
            <a:br>
              <a:rPr lang="en-GB" noProof="0" dirty="0"/>
            </a:br>
            <a:r>
              <a:rPr lang="en-GB" noProof="0" dirty="0"/>
              <a:t>a) thresholds (good enough)</a:t>
            </a:r>
            <a:br>
              <a:rPr lang="en-GB" noProof="0" dirty="0"/>
            </a:br>
            <a:r>
              <a:rPr lang="en-GB" noProof="0" dirty="0"/>
              <a:t>b) anomaly detection (reduces noise)</a:t>
            </a:r>
          </a:p>
          <a:p>
            <a:endParaRPr lang="en-US" dirty="0"/>
          </a:p>
        </p:txBody>
      </p:sp>
      <p:sp>
        <p:nvSpPr>
          <p:cNvPr id="4" name="Slide Number Placeholder 3"/>
          <p:cNvSpPr>
            <a:spLocks noGrp="1"/>
          </p:cNvSpPr>
          <p:nvPr>
            <p:ph type="sldNum" sz="quarter" idx="5"/>
          </p:nvPr>
        </p:nvSpPr>
        <p:spPr/>
        <p:txBody>
          <a:bodyPr/>
          <a:lstStyle/>
          <a:p>
            <a:fld id="{1B82B8E8-9FA6-4367-B1DA-8A9D7961FE8A}" type="slidenum">
              <a:rPr lang="en-US" smtClean="0"/>
              <a:t>11</a:t>
            </a:fld>
            <a:endParaRPr lang="en-US" dirty="0"/>
          </a:p>
        </p:txBody>
      </p:sp>
    </p:spTree>
    <p:extLst>
      <p:ext uri="{BB962C8B-B14F-4D97-AF65-F5344CB8AC3E}">
        <p14:creationId xmlns:p14="http://schemas.microsoft.com/office/powerpoint/2010/main" val="246995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2B8E8-9FA6-4367-B1DA-8A9D7961FE8A}" type="slidenum">
              <a:rPr lang="en-US" smtClean="0"/>
              <a:t>15</a:t>
            </a:fld>
            <a:endParaRPr lang="en-US" dirty="0"/>
          </a:p>
        </p:txBody>
      </p:sp>
    </p:spTree>
    <p:extLst>
      <p:ext uri="{BB962C8B-B14F-4D97-AF65-F5344CB8AC3E}">
        <p14:creationId xmlns:p14="http://schemas.microsoft.com/office/powerpoint/2010/main" val="127034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6729A-D250-4394-966F-878EA211E78F}" type="slidenum">
              <a:rPr lang="en-US" smtClean="0"/>
              <a:t>18</a:t>
            </a:fld>
            <a:endParaRPr lang="en-US" dirty="0"/>
          </a:p>
        </p:txBody>
      </p:sp>
    </p:spTree>
    <p:extLst>
      <p:ext uri="{BB962C8B-B14F-4D97-AF65-F5344CB8AC3E}">
        <p14:creationId xmlns:p14="http://schemas.microsoft.com/office/powerpoint/2010/main" val="2605406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rgbClr val="1B405D"/>
                </a:solidFill>
                <a:latin typeface="Raleway" panose="020B0003030101060003"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1B405D"/>
                </a:solidFill>
                <a:latin typeface="Raleway" panose="020B00030301010600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pic>
        <p:nvPicPr>
          <p:cNvPr id="12" name="Picture 11" descr="A blue text on a black background&#10;&#10;Description automatically generated">
            <a:extLst>
              <a:ext uri="{FF2B5EF4-FFF2-40B4-BE49-F238E27FC236}">
                <a16:creationId xmlns:a16="http://schemas.microsoft.com/office/drawing/2014/main" id="{3813FB1D-8D87-10B2-7D77-51D75C399A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7658" y="756476"/>
            <a:ext cx="2747838" cy="824351"/>
          </a:xfrm>
          <a:prstGeom prst="rect">
            <a:avLst/>
          </a:prstGeom>
        </p:spPr>
      </p:pic>
    </p:spTree>
    <p:extLst>
      <p:ext uri="{BB962C8B-B14F-4D97-AF65-F5344CB8AC3E}">
        <p14:creationId xmlns:p14="http://schemas.microsoft.com/office/powerpoint/2010/main" val="25600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245818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26920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2"/>
      </p:bgRef>
    </p:bg>
    <p:spTree>
      <p:nvGrpSpPr>
        <p:cNvPr id="1" name=""/>
        <p:cNvGrpSpPr/>
        <p:nvPr/>
      </p:nvGrpSpPr>
      <p:grpSpPr>
        <a:xfrm>
          <a:off x="0" y="0"/>
          <a:ext cx="0" cy="0"/>
          <a:chOff x="0" y="0"/>
          <a:chExt cx="0" cy="0"/>
        </a:xfrm>
      </p:grpSpPr>
      <p:sp>
        <p:nvSpPr>
          <p:cNvPr id="11" name="Textplatzhalter 2"/>
          <p:cNvSpPr txBox="1">
            <a:spLocks/>
          </p:cNvSpPr>
          <p:nvPr userDrawn="1"/>
        </p:nvSpPr>
        <p:spPr>
          <a:xfrm>
            <a:off x="838200" y="3388285"/>
            <a:ext cx="10515600" cy="15618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venir LT Std 65 Medium"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780BA">
                  <a:lumMod val="20000"/>
                  <a:lumOff val="80000"/>
                </a:srgbClr>
              </a:solidFill>
              <a:effectLst/>
              <a:uLnTx/>
              <a:uFillTx/>
              <a:latin typeface="Raleway" pitchFamily="2" charset="0"/>
              <a:ea typeface="+mn-ea"/>
              <a:cs typeface="+mn-cs"/>
            </a:endParaRPr>
          </a:p>
        </p:txBody>
      </p:sp>
      <p:sp>
        <p:nvSpPr>
          <p:cNvPr id="12" name="Textplatzhalter 2"/>
          <p:cNvSpPr txBox="1">
            <a:spLocks/>
          </p:cNvSpPr>
          <p:nvPr userDrawn="1"/>
        </p:nvSpPr>
        <p:spPr>
          <a:xfrm>
            <a:off x="1041400" y="3380157"/>
            <a:ext cx="10515600" cy="15618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venir LT Std 65 Medium"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780BA">
                  <a:lumMod val="20000"/>
                  <a:lumOff val="80000"/>
                </a:srgbClr>
              </a:solidFill>
              <a:effectLst/>
              <a:uLnTx/>
              <a:uFillTx/>
              <a:latin typeface="Raleway" pitchFamily="2" charset="0"/>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t="65" b="65"/>
          <a:stretch/>
        </p:blipFill>
        <p:spPr>
          <a:xfrm>
            <a:off x="0" y="0"/>
            <a:ext cx="12192000" cy="6849035"/>
          </a:xfrm>
          <a:prstGeom prst="rect">
            <a:avLst/>
          </a:prstGeom>
        </p:spPr>
      </p:pic>
    </p:spTree>
    <p:extLst>
      <p:ext uri="{BB962C8B-B14F-4D97-AF65-F5344CB8AC3E}">
        <p14:creationId xmlns:p14="http://schemas.microsoft.com/office/powerpoint/2010/main" val="19477295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rgbClr val="1B405D"/>
                </a:solidFill>
                <a:latin typeface="Raleway" panose="020B0003030101060003"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1B405D"/>
                </a:solidFill>
                <a:latin typeface="Raleway" panose="020B00030301010600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9" name="Straight Connector 8"/>
          <p:cNvCxnSpPr/>
          <p:nvPr/>
        </p:nvCxnSpPr>
        <p:spPr>
          <a:xfrm>
            <a:off x="1207658" y="4343400"/>
            <a:ext cx="9875520" cy="0"/>
          </a:xfrm>
          <a:prstGeom prst="line">
            <a:avLst/>
          </a:prstGeom>
          <a:ln w="6350">
            <a:solidFill>
              <a:srgbClr val="1B405D"/>
            </a:solidFill>
          </a:ln>
        </p:spPr>
        <p:style>
          <a:lnRef idx="1">
            <a:schemeClr val="accent1"/>
          </a:lnRef>
          <a:fillRef idx="0">
            <a:schemeClr val="accent1"/>
          </a:fillRef>
          <a:effectRef idx="0">
            <a:schemeClr val="accent1"/>
          </a:effectRef>
          <a:fontRef idx="minor">
            <a:schemeClr val="tx1"/>
          </a:fontRef>
        </p:style>
      </p:cxnSp>
      <p:pic>
        <p:nvPicPr>
          <p:cNvPr id="12" name="Picture 11" descr="A blue text on a black background&#10;&#10;Description automatically generated">
            <a:extLst>
              <a:ext uri="{FF2B5EF4-FFF2-40B4-BE49-F238E27FC236}">
                <a16:creationId xmlns:a16="http://schemas.microsoft.com/office/drawing/2014/main" id="{3813FB1D-8D87-10B2-7D77-51D75C399A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7658" y="756476"/>
            <a:ext cx="2747838" cy="824351"/>
          </a:xfrm>
          <a:prstGeom prst="rect">
            <a:avLst/>
          </a:prstGeom>
        </p:spPr>
      </p:pic>
    </p:spTree>
    <p:extLst>
      <p:ext uri="{BB962C8B-B14F-4D97-AF65-F5344CB8AC3E}">
        <p14:creationId xmlns:p14="http://schemas.microsoft.com/office/powerpoint/2010/main" val="3825745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Raleway" panose="020B0003030101060003" pitchFamily="34" charset="0"/>
              </a:defRPr>
            </a:lvl1pPr>
            <a:lvl2pPr>
              <a:defRPr>
                <a:latin typeface="Raleway" panose="020B0003030101060003" pitchFamily="34" charset="0"/>
              </a:defRPr>
            </a:lvl2pPr>
            <a:lvl3pPr>
              <a:defRPr>
                <a:latin typeface="Raleway" panose="020B0003030101060003" pitchFamily="34" charset="0"/>
              </a:defRPr>
            </a:lvl3pPr>
            <a:lvl4pPr>
              <a:defRPr>
                <a:latin typeface="Raleway" panose="020B0003030101060003" pitchFamily="34" charset="0"/>
              </a:defRPr>
            </a:lvl4pPr>
            <a:lvl5pPr>
              <a:defRPr>
                <a:latin typeface="Raleway" panose="020B00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097280" y="263527"/>
            <a:ext cx="10058400" cy="1450757"/>
          </a:xfrm>
        </p:spPr>
        <p:txBody>
          <a:bodyPr>
            <a:normAutofit/>
          </a:bodyPr>
          <a:lstStyle>
            <a:lvl1pPr marL="0">
              <a:defRPr sz="5400">
                <a:latin typeface="Raleway" panose="020B0003030101060003"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479396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400" b="0">
                <a:solidFill>
                  <a:srgbClr val="1B405D"/>
                </a:solidFill>
                <a:latin typeface="Raleway" panose="020B00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1B405D"/>
                </a:solidFill>
                <a:latin typeface="Raleway" panose="020B00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9" name="Straight Connector 8"/>
          <p:cNvCxnSpPr/>
          <p:nvPr/>
        </p:nvCxnSpPr>
        <p:spPr>
          <a:xfrm>
            <a:off x="1207658" y="4343400"/>
            <a:ext cx="9875520" cy="0"/>
          </a:xfrm>
          <a:prstGeom prst="line">
            <a:avLst/>
          </a:prstGeom>
          <a:ln w="6350">
            <a:solidFill>
              <a:srgbClr val="1B40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6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defRPr sz="5400">
                <a:latin typeface="Raleway" panose="020B00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solidFill>
                  <a:srgbClr val="1B405D"/>
                </a:solidFill>
              </a:defRPr>
            </a:lvl1pPr>
            <a:lvl2pPr>
              <a:defRPr>
                <a:solidFill>
                  <a:srgbClr val="1B405D"/>
                </a:solidFill>
              </a:defRPr>
            </a:lvl2pPr>
            <a:lvl3pPr>
              <a:defRPr>
                <a:solidFill>
                  <a:srgbClr val="1B405D"/>
                </a:solidFill>
              </a:defRPr>
            </a:lvl3pPr>
            <a:lvl4pPr>
              <a:defRPr>
                <a:solidFill>
                  <a:srgbClr val="1B405D"/>
                </a:solidFill>
              </a:defRPr>
            </a:lvl4pPr>
            <a:lvl5pPr>
              <a:defRPr>
                <a:solidFill>
                  <a:srgbClr val="1B40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305936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ormAutofit/>
          </a:bodyPr>
          <a:lstStyle>
            <a:lvl1pPr>
              <a:defRPr sz="5400">
                <a:solidFill>
                  <a:srgbClr val="1B405D"/>
                </a:solidFill>
                <a:latin typeface="Raleway" panose="020B00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43047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atin typeface="Raleway" panose="020B0003030101060003"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271676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pic>
        <p:nvPicPr>
          <p:cNvPr id="3" name="Picture 2" descr="A black and white sign with white letters&#10;&#10;Description automatically generated">
            <a:extLst>
              <a:ext uri="{FF2B5EF4-FFF2-40B4-BE49-F238E27FC236}">
                <a16:creationId xmlns:a16="http://schemas.microsoft.com/office/drawing/2014/main" id="{BA18465C-9A4C-7FD8-57FA-42B5FE5A4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837" y="6483638"/>
            <a:ext cx="993912" cy="307209"/>
          </a:xfrm>
          <a:prstGeom prst="rect">
            <a:avLst/>
          </a:prstGeom>
        </p:spPr>
      </p:pic>
    </p:spTree>
    <p:extLst>
      <p:ext uri="{BB962C8B-B14F-4D97-AF65-F5344CB8AC3E}">
        <p14:creationId xmlns:p14="http://schemas.microsoft.com/office/powerpoint/2010/main" val="298197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Raleway" panose="020B0003030101060003" pitchFamily="34" charset="0"/>
              </a:defRPr>
            </a:lvl1pPr>
            <a:lvl2pPr>
              <a:defRPr>
                <a:latin typeface="Raleway" panose="020B0003030101060003" pitchFamily="34" charset="0"/>
              </a:defRPr>
            </a:lvl2pPr>
            <a:lvl3pPr>
              <a:defRPr>
                <a:latin typeface="Raleway" panose="020B0003030101060003" pitchFamily="34" charset="0"/>
              </a:defRPr>
            </a:lvl3pPr>
            <a:lvl4pPr>
              <a:defRPr>
                <a:latin typeface="Raleway" panose="020B0003030101060003" pitchFamily="34" charset="0"/>
              </a:defRPr>
            </a:lvl4pPr>
            <a:lvl5pPr>
              <a:defRPr>
                <a:latin typeface="Raleway" panose="020B00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097280" y="263527"/>
            <a:ext cx="10058400" cy="1450757"/>
          </a:xfrm>
        </p:spPr>
        <p:txBody>
          <a:bodyPr>
            <a:normAutofit/>
          </a:bodyPr>
          <a:lstStyle>
            <a:lvl1pPr marL="0">
              <a:defRPr sz="5400">
                <a:latin typeface="Raleway" panose="020B0003030101060003"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3628899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Raleway" panose="020B0003030101060003"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Raleway" panose="020B00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atin typeface="Raleway" panose="020B0003030101060003"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panose="020B0003030101060003" pitchFamily="34" charset="0"/>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1B405D"/>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B405D"/>
              </a:solidFill>
              <a:effectLst/>
              <a:uLnTx/>
              <a:uFillTx/>
              <a:latin typeface="Raleway"/>
              <a:ea typeface="+mn-ea"/>
              <a:cs typeface="+mn-cs"/>
            </a:endParaRPr>
          </a:p>
        </p:txBody>
      </p:sp>
      <p:pic>
        <p:nvPicPr>
          <p:cNvPr id="13" name="Picture 12" descr="A black and white sign with white letters&#10;&#10;Description automatically generated">
            <a:extLst>
              <a:ext uri="{FF2B5EF4-FFF2-40B4-BE49-F238E27FC236}">
                <a16:creationId xmlns:a16="http://schemas.microsoft.com/office/drawing/2014/main" id="{C9BB322F-82D9-9E50-1A8C-075B06AFC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882" y="6263641"/>
            <a:ext cx="1003441" cy="310154"/>
          </a:xfrm>
          <a:prstGeom prst="rect">
            <a:avLst/>
          </a:prstGeom>
        </p:spPr>
      </p:pic>
    </p:spTree>
    <p:extLst>
      <p:ext uri="{BB962C8B-B14F-4D97-AF65-F5344CB8AC3E}">
        <p14:creationId xmlns:p14="http://schemas.microsoft.com/office/powerpoint/2010/main" val="233811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59499" y="4878090"/>
            <a:ext cx="12188825" cy="19050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Raleway" panose="020B0003030101060003" pitchFamily="34" charset="0"/>
              </a:defRPr>
            </a:lvl1pPr>
          </a:lstStyle>
          <a:p>
            <a:r>
              <a:rPr lang="en-US" dirty="0"/>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pic>
        <p:nvPicPr>
          <p:cNvPr id="11" name="Picture 10" descr="A black and white sign with white letters&#10;&#10;Description automatically generated">
            <a:extLst>
              <a:ext uri="{FF2B5EF4-FFF2-40B4-BE49-F238E27FC236}">
                <a16:creationId xmlns:a16="http://schemas.microsoft.com/office/drawing/2014/main" id="{4C39155A-76A8-7BF2-6832-89E1A94FB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429" y="6295524"/>
            <a:ext cx="1577420" cy="487566"/>
          </a:xfrm>
          <a:prstGeom prst="rect">
            <a:avLst/>
          </a:prstGeom>
        </p:spPr>
      </p:pic>
    </p:spTree>
    <p:extLst>
      <p:ext uri="{BB962C8B-B14F-4D97-AF65-F5344CB8AC3E}">
        <p14:creationId xmlns:p14="http://schemas.microsoft.com/office/powerpoint/2010/main" val="133781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913821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2456503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folie">
    <p:bg>
      <p:bgRef idx="1001">
        <a:schemeClr val="bg2"/>
      </p:bgRef>
    </p:bg>
    <p:spTree>
      <p:nvGrpSpPr>
        <p:cNvPr id="1" name=""/>
        <p:cNvGrpSpPr/>
        <p:nvPr/>
      </p:nvGrpSpPr>
      <p:grpSpPr>
        <a:xfrm>
          <a:off x="0" y="0"/>
          <a:ext cx="0" cy="0"/>
          <a:chOff x="0" y="0"/>
          <a:chExt cx="0" cy="0"/>
        </a:xfrm>
      </p:grpSpPr>
      <p:sp>
        <p:nvSpPr>
          <p:cNvPr id="11" name="Textplatzhalter 2"/>
          <p:cNvSpPr txBox="1">
            <a:spLocks/>
          </p:cNvSpPr>
          <p:nvPr userDrawn="1"/>
        </p:nvSpPr>
        <p:spPr>
          <a:xfrm>
            <a:off x="838200" y="3388285"/>
            <a:ext cx="10515600" cy="15618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venir LT Std 65 Medium"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3780BA">
                  <a:lumMod val="20000"/>
                  <a:lumOff val="80000"/>
                </a:srgbClr>
              </a:solidFill>
              <a:latin typeface="Raleway" pitchFamily="2" charset="0"/>
            </a:endParaRPr>
          </a:p>
        </p:txBody>
      </p:sp>
      <p:sp>
        <p:nvSpPr>
          <p:cNvPr id="12" name="Textplatzhalter 2"/>
          <p:cNvSpPr txBox="1">
            <a:spLocks/>
          </p:cNvSpPr>
          <p:nvPr userDrawn="1"/>
        </p:nvSpPr>
        <p:spPr>
          <a:xfrm>
            <a:off x="1041400" y="3380157"/>
            <a:ext cx="10515600" cy="15618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venir LT Std 65 Medium"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3780BA">
                  <a:lumMod val="20000"/>
                  <a:lumOff val="80000"/>
                </a:srgbClr>
              </a:solidFill>
              <a:latin typeface="Raleway" pitchFamily="2"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t="65" b="65"/>
          <a:stretch/>
        </p:blipFill>
        <p:spPr>
          <a:xfrm>
            <a:off x="0" y="0"/>
            <a:ext cx="12192000" cy="6849035"/>
          </a:xfrm>
          <a:prstGeom prst="rect">
            <a:avLst/>
          </a:prstGeom>
        </p:spPr>
      </p:pic>
    </p:spTree>
    <p:extLst>
      <p:ext uri="{BB962C8B-B14F-4D97-AF65-F5344CB8AC3E}">
        <p14:creationId xmlns:p14="http://schemas.microsoft.com/office/powerpoint/2010/main" val="412040687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5903" y="636771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rgbClr val="1B405D"/>
                </a:solidFill>
                <a:latin typeface="Raleway" panose="020B0003030101060003"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1B405D"/>
                </a:solidFill>
                <a:latin typeface="Raleway" panose="020B00030301010600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rgbClr val="1B405D"/>
            </a:solidFill>
          </a:ln>
        </p:spPr>
        <p:style>
          <a:lnRef idx="1">
            <a:schemeClr val="accent1"/>
          </a:lnRef>
          <a:fillRef idx="0">
            <a:schemeClr val="accent1"/>
          </a:fillRef>
          <a:effectRef idx="0">
            <a:schemeClr val="accent1"/>
          </a:effectRef>
          <a:fontRef idx="minor">
            <a:schemeClr val="tx1"/>
          </a:fontRef>
        </p:style>
      </p:cxnSp>
      <p:pic>
        <p:nvPicPr>
          <p:cNvPr id="12" name="Picture 11" descr="A blue text on a black background&#10;&#10;Description automatically generated">
            <a:extLst>
              <a:ext uri="{FF2B5EF4-FFF2-40B4-BE49-F238E27FC236}">
                <a16:creationId xmlns:a16="http://schemas.microsoft.com/office/drawing/2014/main" id="{3813FB1D-8D87-10B2-7D77-51D75C399A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7658" y="756476"/>
            <a:ext cx="2747838" cy="824351"/>
          </a:xfrm>
          <a:prstGeom prst="rect">
            <a:avLst/>
          </a:prstGeom>
        </p:spPr>
      </p:pic>
    </p:spTree>
    <p:extLst>
      <p:ext uri="{BB962C8B-B14F-4D97-AF65-F5344CB8AC3E}">
        <p14:creationId xmlns:p14="http://schemas.microsoft.com/office/powerpoint/2010/main" val="4194165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Raleway" panose="020B0003030101060003" pitchFamily="34" charset="0"/>
              </a:defRPr>
            </a:lvl1pPr>
            <a:lvl2pPr>
              <a:defRPr>
                <a:latin typeface="Raleway" panose="020B0003030101060003" pitchFamily="34" charset="0"/>
              </a:defRPr>
            </a:lvl2pPr>
            <a:lvl3pPr>
              <a:defRPr>
                <a:latin typeface="Raleway" panose="020B0003030101060003" pitchFamily="34" charset="0"/>
              </a:defRPr>
            </a:lvl3pPr>
            <a:lvl4pPr>
              <a:defRPr>
                <a:latin typeface="Raleway" panose="020B0003030101060003" pitchFamily="34" charset="0"/>
              </a:defRPr>
            </a:lvl4pPr>
            <a:lvl5pPr>
              <a:defRPr>
                <a:latin typeface="Raleway" panose="020B00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097280" y="263527"/>
            <a:ext cx="10058400" cy="1450757"/>
          </a:xfrm>
        </p:spPr>
        <p:txBody>
          <a:bodyPr>
            <a:normAutofit/>
          </a:bodyPr>
          <a:lstStyle>
            <a:lvl1pPr marL="0">
              <a:defRPr sz="5400">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1897015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defRPr sz="5400">
                <a:latin typeface="Raleway" panose="020B00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solidFill>
                  <a:srgbClr val="1B405D"/>
                </a:solidFill>
              </a:defRPr>
            </a:lvl1pPr>
            <a:lvl2pPr>
              <a:defRPr>
                <a:solidFill>
                  <a:srgbClr val="1B405D"/>
                </a:solidFill>
              </a:defRPr>
            </a:lvl2pPr>
            <a:lvl3pPr>
              <a:defRPr>
                <a:solidFill>
                  <a:srgbClr val="1B405D"/>
                </a:solidFill>
              </a:defRPr>
            </a:lvl3pPr>
            <a:lvl4pPr>
              <a:defRPr>
                <a:solidFill>
                  <a:srgbClr val="1B405D"/>
                </a:solidFill>
              </a:defRPr>
            </a:lvl4pPr>
            <a:lvl5pPr>
              <a:defRPr>
                <a:solidFill>
                  <a:srgbClr val="1B40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3916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ormAutofit/>
          </a:bodyPr>
          <a:lstStyle>
            <a:lvl1pPr>
              <a:defRPr sz="5400">
                <a:solidFill>
                  <a:srgbClr val="1B405D"/>
                </a:solidFill>
                <a:latin typeface="Raleway" panose="020B00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3455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8797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400" b="0">
                <a:solidFill>
                  <a:srgbClr val="1B405D"/>
                </a:solidFill>
                <a:latin typeface="Raleway" panose="020B00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1B405D"/>
                </a:solidFill>
                <a:latin typeface="Raleway" panose="020B00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9" name="Straight Connector 8"/>
          <p:cNvCxnSpPr/>
          <p:nvPr/>
        </p:nvCxnSpPr>
        <p:spPr>
          <a:xfrm>
            <a:off x="1207658" y="4343400"/>
            <a:ext cx="9875520" cy="0"/>
          </a:xfrm>
          <a:prstGeom prst="line">
            <a:avLst/>
          </a:prstGeom>
          <a:ln w="6350">
            <a:solidFill>
              <a:srgbClr val="1B40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362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10739"/>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black and white sign with white letters&#10;&#10;Description automatically generated">
            <a:extLst>
              <a:ext uri="{FF2B5EF4-FFF2-40B4-BE49-F238E27FC236}">
                <a16:creationId xmlns:a16="http://schemas.microsoft.com/office/drawing/2014/main" id="{BA18465C-9A4C-7FD8-57FA-42B5FE5A4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837" y="6483638"/>
            <a:ext cx="993912" cy="307209"/>
          </a:xfrm>
          <a:prstGeom prst="rect">
            <a:avLst/>
          </a:prstGeom>
        </p:spPr>
      </p:pic>
    </p:spTree>
    <p:extLst>
      <p:ext uri="{BB962C8B-B14F-4D97-AF65-F5344CB8AC3E}">
        <p14:creationId xmlns:p14="http://schemas.microsoft.com/office/powerpoint/2010/main" val="69483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Raleway" panose="020B0003030101060003"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Raleway" panose="020B00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3" name="Picture 12" descr="A black and white sign with white letters&#10;&#10;Description automatically generated">
            <a:extLst>
              <a:ext uri="{FF2B5EF4-FFF2-40B4-BE49-F238E27FC236}">
                <a16:creationId xmlns:a16="http://schemas.microsoft.com/office/drawing/2014/main" id="{C9BB322F-82D9-9E50-1A8C-075B06AFC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882" y="6263641"/>
            <a:ext cx="1003441" cy="310154"/>
          </a:xfrm>
          <a:prstGeom prst="rect">
            <a:avLst/>
          </a:prstGeom>
        </p:spPr>
      </p:pic>
    </p:spTree>
    <p:extLst>
      <p:ext uri="{BB962C8B-B14F-4D97-AF65-F5344CB8AC3E}">
        <p14:creationId xmlns:p14="http://schemas.microsoft.com/office/powerpoint/2010/main" val="1891239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Raleway" panose="020B0003030101060003" pitchFamily="34" charset="0"/>
              </a:defRPr>
            </a:lvl1pPr>
          </a:lstStyle>
          <a:p>
            <a:r>
              <a:rPr lang="en-US" dirty="0"/>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descr="A black and white sign with white letters&#10;&#10;Description automatically generated">
            <a:extLst>
              <a:ext uri="{FF2B5EF4-FFF2-40B4-BE49-F238E27FC236}">
                <a16:creationId xmlns:a16="http://schemas.microsoft.com/office/drawing/2014/main" id="{4C39155A-76A8-7BF2-6832-89E1A94FB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429" y="6295524"/>
            <a:ext cx="1577420" cy="487566"/>
          </a:xfrm>
          <a:prstGeom prst="rect">
            <a:avLst/>
          </a:prstGeom>
        </p:spPr>
      </p:pic>
    </p:spTree>
    <p:extLst>
      <p:ext uri="{BB962C8B-B14F-4D97-AF65-F5344CB8AC3E}">
        <p14:creationId xmlns:p14="http://schemas.microsoft.com/office/powerpoint/2010/main" val="2058318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1670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620893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2"/>
      </p:bgRef>
    </p:bg>
    <p:spTree>
      <p:nvGrpSpPr>
        <p:cNvPr id="1" name=""/>
        <p:cNvGrpSpPr/>
        <p:nvPr/>
      </p:nvGrpSpPr>
      <p:grpSpPr>
        <a:xfrm>
          <a:off x="0" y="0"/>
          <a:ext cx="0" cy="0"/>
          <a:chOff x="0" y="0"/>
          <a:chExt cx="0" cy="0"/>
        </a:xfrm>
      </p:grpSpPr>
      <p:sp>
        <p:nvSpPr>
          <p:cNvPr id="11" name="Textplatzhalter 2"/>
          <p:cNvSpPr txBox="1">
            <a:spLocks/>
          </p:cNvSpPr>
          <p:nvPr userDrawn="1"/>
        </p:nvSpPr>
        <p:spPr>
          <a:xfrm>
            <a:off x="838200" y="3388285"/>
            <a:ext cx="10515600" cy="15618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venir LT Std 65 Medium"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780BA">
                  <a:lumMod val="20000"/>
                  <a:lumOff val="80000"/>
                </a:srgbClr>
              </a:solidFill>
              <a:effectLst/>
              <a:uLnTx/>
              <a:uFillTx/>
              <a:latin typeface="Raleway" pitchFamily="2" charset="0"/>
              <a:ea typeface="+mn-ea"/>
              <a:cs typeface="+mn-cs"/>
            </a:endParaRPr>
          </a:p>
        </p:txBody>
      </p:sp>
      <p:sp>
        <p:nvSpPr>
          <p:cNvPr id="12" name="Textplatzhalter 2"/>
          <p:cNvSpPr txBox="1">
            <a:spLocks/>
          </p:cNvSpPr>
          <p:nvPr userDrawn="1"/>
        </p:nvSpPr>
        <p:spPr>
          <a:xfrm>
            <a:off x="1041400" y="3380157"/>
            <a:ext cx="10515600" cy="15618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venir LT Std 65 Medium"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780BA">
                  <a:lumMod val="20000"/>
                  <a:lumOff val="80000"/>
                </a:srgbClr>
              </a:solidFill>
              <a:effectLst/>
              <a:uLnTx/>
              <a:uFillTx/>
              <a:latin typeface="Raleway" pitchFamily="2" charset="0"/>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t="65" b="65"/>
          <a:stretch/>
        </p:blipFill>
        <p:spPr>
          <a:xfrm>
            <a:off x="0" y="0"/>
            <a:ext cx="12192000" cy="6849035"/>
          </a:xfrm>
          <a:prstGeom prst="rect">
            <a:avLst/>
          </a:prstGeom>
        </p:spPr>
      </p:pic>
    </p:spTree>
    <p:extLst>
      <p:ext uri="{BB962C8B-B14F-4D97-AF65-F5344CB8AC3E}">
        <p14:creationId xmlns:p14="http://schemas.microsoft.com/office/powerpoint/2010/main" val="36214434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defRPr sz="5400">
                <a:latin typeface="Raleway" panose="020B00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solidFill>
                  <a:srgbClr val="1B405D"/>
                </a:solidFill>
              </a:defRPr>
            </a:lvl1pPr>
            <a:lvl2pPr>
              <a:defRPr>
                <a:solidFill>
                  <a:srgbClr val="1B405D"/>
                </a:solidFill>
              </a:defRPr>
            </a:lvl2pPr>
            <a:lvl3pPr>
              <a:defRPr>
                <a:solidFill>
                  <a:srgbClr val="1B405D"/>
                </a:solidFill>
              </a:defRPr>
            </a:lvl3pPr>
            <a:lvl4pPr>
              <a:defRPr>
                <a:solidFill>
                  <a:srgbClr val="1B405D"/>
                </a:solidFill>
              </a:defRPr>
            </a:lvl4pPr>
            <a:lvl5pPr>
              <a:defRPr>
                <a:solidFill>
                  <a:srgbClr val="1B40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332060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ormAutofit/>
          </a:bodyPr>
          <a:lstStyle>
            <a:lvl1pPr>
              <a:defRPr sz="5400">
                <a:solidFill>
                  <a:srgbClr val="1B405D"/>
                </a:solidFill>
                <a:latin typeface="Raleway" panose="020B00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429275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atin typeface="Raleway" panose="020B0003030101060003"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682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57601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Raleway" panose="020B0003030101060003"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Raleway" panose="020B00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atin typeface="Raleway" panose="020B0003030101060003"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panose="020B0003030101060003" pitchFamily="34" charset="0"/>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1B405D"/>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B405D"/>
              </a:solidFill>
              <a:effectLst/>
              <a:uLnTx/>
              <a:uFillTx/>
              <a:latin typeface="Raleway"/>
              <a:ea typeface="+mn-ea"/>
              <a:cs typeface="+mn-cs"/>
            </a:endParaRPr>
          </a:p>
        </p:txBody>
      </p:sp>
      <p:pic>
        <p:nvPicPr>
          <p:cNvPr id="13" name="Picture 12" descr="A black and white sign with white letters&#10;&#10;Description automatically generated">
            <a:extLst>
              <a:ext uri="{FF2B5EF4-FFF2-40B4-BE49-F238E27FC236}">
                <a16:creationId xmlns:a16="http://schemas.microsoft.com/office/drawing/2014/main" id="{C9BB322F-82D9-9E50-1A8C-075B06AFC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882" y="6263641"/>
            <a:ext cx="1003441" cy="310154"/>
          </a:xfrm>
          <a:prstGeom prst="rect">
            <a:avLst/>
          </a:prstGeom>
        </p:spPr>
      </p:pic>
    </p:spTree>
    <p:extLst>
      <p:ext uri="{BB962C8B-B14F-4D97-AF65-F5344CB8AC3E}">
        <p14:creationId xmlns:p14="http://schemas.microsoft.com/office/powerpoint/2010/main" val="279351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B40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Raleway" panose="020B0003030101060003" pitchFamily="34" charset="0"/>
              </a:defRPr>
            </a:lvl1pPr>
          </a:lstStyle>
          <a:p>
            <a:r>
              <a:rPr lang="en-US" dirty="0"/>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405D"/>
              </a:solidFill>
              <a:effectLst/>
              <a:uLnTx/>
              <a:uFillTx/>
              <a:latin typeface="Raleway"/>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pic>
        <p:nvPicPr>
          <p:cNvPr id="11" name="Picture 10" descr="A black and white sign with white letters&#10;&#10;Description automatically generated">
            <a:extLst>
              <a:ext uri="{FF2B5EF4-FFF2-40B4-BE49-F238E27FC236}">
                <a16:creationId xmlns:a16="http://schemas.microsoft.com/office/drawing/2014/main" id="{4C39155A-76A8-7BF2-6832-89E1A94FB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429" y="6295524"/>
            <a:ext cx="1577420" cy="487566"/>
          </a:xfrm>
          <a:prstGeom prst="rect">
            <a:avLst/>
          </a:prstGeom>
        </p:spPr>
      </p:pic>
    </p:spTree>
    <p:extLst>
      <p:ext uri="{BB962C8B-B14F-4D97-AF65-F5344CB8AC3E}">
        <p14:creationId xmlns:p14="http://schemas.microsoft.com/office/powerpoint/2010/main" val="349879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white triangles&#10;&#10;Description automatically generated">
            <a:extLst>
              <a:ext uri="{FF2B5EF4-FFF2-40B4-BE49-F238E27FC236}">
                <a16:creationId xmlns:a16="http://schemas.microsoft.com/office/drawing/2014/main" id="{27DB1569-BA56-8811-AA98-16C633E01E88}"/>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0" y="-988906"/>
            <a:ext cx="4813972" cy="6858000"/>
          </a:xfrm>
          <a:prstGeom prst="rect">
            <a:avLst/>
          </a:prstGeom>
        </p:spPr>
      </p:pic>
      <p:sp>
        <p:nvSpPr>
          <p:cNvPr id="7" name="Rectangle 6"/>
          <p:cNvSpPr/>
          <p:nvPr/>
        </p:nvSpPr>
        <p:spPr>
          <a:xfrm>
            <a:off x="1" y="6400800"/>
            <a:ext cx="1219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pic>
        <p:nvPicPr>
          <p:cNvPr id="8" name="Picture 7" descr="A black and white sign with white letters&#10;&#10;Description automatically generated">
            <a:extLst>
              <a:ext uri="{FF2B5EF4-FFF2-40B4-BE49-F238E27FC236}">
                <a16:creationId xmlns:a16="http://schemas.microsoft.com/office/drawing/2014/main" id="{B5F5EC52-77A4-F183-ADBB-D0F63893F6B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13758" y="6480543"/>
            <a:ext cx="996990" cy="308160"/>
          </a:xfrm>
          <a:prstGeom prst="rect">
            <a:avLst/>
          </a:prstGeom>
        </p:spPr>
      </p:pic>
    </p:spTree>
    <p:extLst>
      <p:ext uri="{BB962C8B-B14F-4D97-AF65-F5344CB8AC3E}">
        <p14:creationId xmlns:p14="http://schemas.microsoft.com/office/powerpoint/2010/main" val="38566956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white triangles&#10;&#10;Description automatically generated">
            <a:extLst>
              <a:ext uri="{FF2B5EF4-FFF2-40B4-BE49-F238E27FC236}">
                <a16:creationId xmlns:a16="http://schemas.microsoft.com/office/drawing/2014/main" id="{27DB1569-BA56-8811-AA98-16C633E01E88}"/>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0" y="-988906"/>
            <a:ext cx="4813972" cy="6858000"/>
          </a:xfrm>
          <a:prstGeom prst="rect">
            <a:avLst/>
          </a:prstGeom>
        </p:spPr>
      </p:pic>
      <p:sp>
        <p:nvSpPr>
          <p:cNvPr id="7" name="Rectangle 6"/>
          <p:cNvSpPr/>
          <p:nvPr/>
        </p:nvSpPr>
        <p:spPr>
          <a:xfrm>
            <a:off x="1" y="6400800"/>
            <a:ext cx="1219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US"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Raleway"/>
              <a:ea typeface="+mn-ea"/>
              <a:cs typeface="+mn-cs"/>
            </a:endParaRPr>
          </a:p>
        </p:txBody>
      </p:sp>
      <p:cxnSp>
        <p:nvCxnSpPr>
          <p:cNvPr id="10" name="Straight Connector 9"/>
          <p:cNvCxnSpPr/>
          <p:nvPr/>
        </p:nvCxnSpPr>
        <p:spPr>
          <a:xfrm>
            <a:off x="1193532" y="1737845"/>
            <a:ext cx="9966960" cy="0"/>
          </a:xfrm>
          <a:prstGeom prst="line">
            <a:avLst/>
          </a:prstGeom>
          <a:ln w="6350">
            <a:solidFill>
              <a:srgbClr val="1B405D"/>
            </a:solidFill>
          </a:ln>
        </p:spPr>
        <p:style>
          <a:lnRef idx="1">
            <a:schemeClr val="accent1"/>
          </a:lnRef>
          <a:fillRef idx="0">
            <a:schemeClr val="accent1"/>
          </a:fillRef>
          <a:effectRef idx="0">
            <a:schemeClr val="accent1"/>
          </a:effectRef>
          <a:fontRef idx="minor">
            <a:schemeClr val="tx1"/>
          </a:fontRef>
        </p:style>
      </p:cxnSp>
      <p:pic>
        <p:nvPicPr>
          <p:cNvPr id="8" name="Picture 7" descr="A black and white sign with white letters&#10;&#10;Description automatically generated">
            <a:extLst>
              <a:ext uri="{FF2B5EF4-FFF2-40B4-BE49-F238E27FC236}">
                <a16:creationId xmlns:a16="http://schemas.microsoft.com/office/drawing/2014/main" id="{B5F5EC52-77A4-F183-ADBB-D0F63893F6B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13758" y="6480543"/>
            <a:ext cx="996990" cy="308160"/>
          </a:xfrm>
          <a:prstGeom prst="rect">
            <a:avLst/>
          </a:prstGeom>
        </p:spPr>
      </p:pic>
    </p:spTree>
    <p:extLst>
      <p:ext uri="{BB962C8B-B14F-4D97-AF65-F5344CB8AC3E}">
        <p14:creationId xmlns:p14="http://schemas.microsoft.com/office/powerpoint/2010/main" val="33553590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white triangles&#10;&#10;Description automatically generated">
            <a:extLst>
              <a:ext uri="{FF2B5EF4-FFF2-40B4-BE49-F238E27FC236}">
                <a16:creationId xmlns:a16="http://schemas.microsoft.com/office/drawing/2014/main" id="{27DB1569-BA56-8811-AA98-16C633E01E88}"/>
              </a:ext>
            </a:extLst>
          </p:cNvPr>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0" y="-988906"/>
            <a:ext cx="4813972" cy="6858000"/>
          </a:xfrm>
          <a:prstGeom prst="rect">
            <a:avLst/>
          </a:prstGeom>
        </p:spPr>
      </p:pic>
      <p:sp>
        <p:nvSpPr>
          <p:cNvPr id="7" name="Rectangle 6"/>
          <p:cNvSpPr/>
          <p:nvPr userDrawn="1"/>
        </p:nvSpPr>
        <p:spPr>
          <a:xfrm>
            <a:off x="1" y="6400800"/>
            <a:ext cx="1219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and white sign with white letters&#10;&#10;Description automatically generated">
            <a:extLst>
              <a:ext uri="{FF2B5EF4-FFF2-40B4-BE49-F238E27FC236}">
                <a16:creationId xmlns:a16="http://schemas.microsoft.com/office/drawing/2014/main" id="{B5F5EC52-77A4-F183-ADBB-D0F63893F6B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13758" y="6480543"/>
            <a:ext cx="996990" cy="308160"/>
          </a:xfrm>
          <a:prstGeom prst="rect">
            <a:avLst/>
          </a:prstGeom>
        </p:spPr>
      </p:pic>
    </p:spTree>
    <p:extLst>
      <p:ext uri="{BB962C8B-B14F-4D97-AF65-F5344CB8AC3E}">
        <p14:creationId xmlns:p14="http://schemas.microsoft.com/office/powerpoint/2010/main" val="6185378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85000"/>
        </a:lnSpc>
        <a:spcBef>
          <a:spcPct val="0"/>
        </a:spcBef>
        <a:buNone/>
        <a:defRPr sz="5400" kern="1200" spc="-50" baseline="0">
          <a:solidFill>
            <a:srgbClr val="1B405D"/>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
            <a:extLst>
              <a:ext uri="{FF2B5EF4-FFF2-40B4-BE49-F238E27FC236}">
                <a16:creationId xmlns:a16="http://schemas.microsoft.com/office/drawing/2014/main" id="{CF00952F-C6F0-FB23-D5C6-FB3992D30A5D}"/>
              </a:ext>
            </a:extLst>
          </p:cNvPr>
          <p:cNvSpPr/>
          <p:nvPr/>
        </p:nvSpPr>
        <p:spPr>
          <a:xfrm>
            <a:off x="5931427" y="5033880"/>
            <a:ext cx="879480" cy="65196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ctr">
            <a:normAutofit/>
          </a:bodyPr>
          <a:lstStyle/>
          <a:p>
            <a:pPr algn="ctr">
              <a:lnSpc>
                <a:spcPct val="90000"/>
              </a:lnSpc>
              <a:spcBef>
                <a:spcPts val="1001"/>
              </a:spcBef>
              <a:buNone/>
              <a:tabLst>
                <a:tab pos="0" algn="l"/>
              </a:tabLst>
            </a:pPr>
            <a:r>
              <a:rPr lang="en-GB" sz="1340" b="0" strike="noStrike" spc="-1" noProof="0" dirty="0">
                <a:solidFill>
                  <a:srgbClr val="D5E6F3"/>
                </a:solidFill>
                <a:latin typeface="Raleway"/>
                <a:ea typeface="DejaVu Sans"/>
              </a:rPr>
              <a:t>2025</a:t>
            </a:r>
            <a:endParaRPr lang="en-GB" sz="1340" b="0" strike="noStrike" spc="-1" noProof="0" dirty="0">
              <a:solidFill>
                <a:srgbClr val="000000"/>
              </a:solidFill>
              <a:latin typeface="Calibri"/>
            </a:endParaRPr>
          </a:p>
        </p:txBody>
      </p:sp>
      <p:sp>
        <p:nvSpPr>
          <p:cNvPr id="10" name="TextBox 5">
            <a:extLst>
              <a:ext uri="{FF2B5EF4-FFF2-40B4-BE49-F238E27FC236}">
                <a16:creationId xmlns:a16="http://schemas.microsoft.com/office/drawing/2014/main" id="{B2391DBE-9064-E9B3-687F-06AAFB1971DE}"/>
              </a:ext>
            </a:extLst>
          </p:cNvPr>
          <p:cNvSpPr/>
          <p:nvPr/>
        </p:nvSpPr>
        <p:spPr>
          <a:xfrm>
            <a:off x="2145840" y="3137339"/>
            <a:ext cx="8450653"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tabLst>
                <a:tab pos="0" algn="l"/>
              </a:tabLst>
            </a:pPr>
            <a:r>
              <a:rPr lang="en-GB" sz="3200" b="0" strike="noStrike" spc="-1" noProof="0" dirty="0">
                <a:solidFill>
                  <a:srgbClr val="FFFFFF"/>
                </a:solidFill>
                <a:latin typeface="Raleway Medium"/>
                <a:ea typeface="DejaVu Sans"/>
              </a:rPr>
              <a:t>The Power couple = Flow + Probe data</a:t>
            </a:r>
            <a:endParaRPr lang="en-GB" sz="3200" b="0" strike="noStrike" spc="-1" noProof="0" dirty="0">
              <a:solidFill>
                <a:srgbClr val="000000"/>
              </a:solidFill>
              <a:latin typeface="Calibri"/>
            </a:endParaRPr>
          </a:p>
        </p:txBody>
      </p:sp>
      <p:pic>
        <p:nvPicPr>
          <p:cNvPr id="11" name="Picture 7">
            <a:extLst>
              <a:ext uri="{FF2B5EF4-FFF2-40B4-BE49-F238E27FC236}">
                <a16:creationId xmlns:a16="http://schemas.microsoft.com/office/drawing/2014/main" id="{72F2A676-2CBE-FD97-3EBC-8F25EB039A23}"/>
              </a:ext>
            </a:extLst>
          </p:cNvPr>
          <p:cNvPicPr/>
          <p:nvPr/>
        </p:nvPicPr>
        <p:blipFill>
          <a:blip r:embed="rId3"/>
          <a:stretch/>
        </p:blipFill>
        <p:spPr>
          <a:xfrm>
            <a:off x="4041787" y="1526400"/>
            <a:ext cx="4658760" cy="1490040"/>
          </a:xfrm>
          <a:prstGeom prst="rect">
            <a:avLst/>
          </a:prstGeom>
          <a:ln w="0">
            <a:noFill/>
          </a:ln>
        </p:spPr>
      </p:pic>
      <p:sp>
        <p:nvSpPr>
          <p:cNvPr id="12" name="Titel 2">
            <a:extLst>
              <a:ext uri="{FF2B5EF4-FFF2-40B4-BE49-F238E27FC236}">
                <a16:creationId xmlns:a16="http://schemas.microsoft.com/office/drawing/2014/main" id="{CDABECF6-A2B0-97C4-A3AB-5768B6A224F0}"/>
              </a:ext>
            </a:extLst>
          </p:cNvPr>
          <p:cNvSpPr/>
          <p:nvPr/>
        </p:nvSpPr>
        <p:spPr>
          <a:xfrm>
            <a:off x="2926827" y="4237062"/>
            <a:ext cx="6888680" cy="7485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Aft>
                <a:spcPts val="1599"/>
              </a:spcAft>
              <a:buNone/>
              <a:tabLst>
                <a:tab pos="0" algn="l"/>
              </a:tabLst>
            </a:pPr>
            <a:r>
              <a:rPr lang="en-GB" sz="2000" b="0" strike="noStrike" spc="-1" noProof="0" dirty="0">
                <a:solidFill>
                  <a:srgbClr val="FFFFFF"/>
                </a:solidFill>
                <a:latin typeface="Raleway Medium"/>
                <a:ea typeface="DejaVu Sans"/>
              </a:rPr>
              <a:t>Combining performance </a:t>
            </a:r>
            <a:r>
              <a:rPr lang="en-GB" sz="2000" spc="-1" noProof="0" dirty="0">
                <a:solidFill>
                  <a:srgbClr val="FFFFFF"/>
                </a:solidFill>
                <a:latin typeface="Raleway Medium"/>
                <a:ea typeface="DejaVu Sans"/>
              </a:rPr>
              <a:t>m</a:t>
            </a:r>
            <a:r>
              <a:rPr lang="en-GB" sz="2000" b="0" strike="noStrike" spc="-1" noProof="0" dirty="0">
                <a:solidFill>
                  <a:srgbClr val="FFFFFF"/>
                </a:solidFill>
                <a:latin typeface="Raleway Medium"/>
                <a:ea typeface="DejaVu Sans"/>
              </a:rPr>
              <a:t>etrics &amp; flow data for optimal </a:t>
            </a:r>
            <a:r>
              <a:rPr lang="en-GB" sz="2000" spc="-1" noProof="0" dirty="0">
                <a:solidFill>
                  <a:srgbClr val="FFFFFF"/>
                </a:solidFill>
                <a:latin typeface="Raleway Medium"/>
                <a:ea typeface="DejaVu Sans"/>
              </a:rPr>
              <a:t>n</a:t>
            </a:r>
            <a:r>
              <a:rPr lang="en-GB" sz="2000" b="0" strike="noStrike" spc="-1" noProof="0" dirty="0">
                <a:solidFill>
                  <a:srgbClr val="FFFFFF"/>
                </a:solidFill>
                <a:latin typeface="Raleway Medium"/>
                <a:ea typeface="DejaVu Sans"/>
              </a:rPr>
              <a:t>etwork </a:t>
            </a:r>
            <a:r>
              <a:rPr lang="en-GB" sz="2000" spc="-1" noProof="0" dirty="0">
                <a:solidFill>
                  <a:srgbClr val="FFFFFF"/>
                </a:solidFill>
                <a:latin typeface="Raleway Medium"/>
                <a:ea typeface="DejaVu Sans"/>
              </a:rPr>
              <a:t>i</a:t>
            </a:r>
            <a:r>
              <a:rPr lang="en-GB" sz="2000" b="0" strike="noStrike" spc="-1" noProof="0" dirty="0">
                <a:solidFill>
                  <a:srgbClr val="FFFFFF"/>
                </a:solidFill>
                <a:latin typeface="Raleway Medium"/>
                <a:ea typeface="DejaVu Sans"/>
              </a:rPr>
              <a:t>nsights</a:t>
            </a:r>
            <a:endParaRPr lang="en-GB" sz="2000" b="0" strike="noStrike" spc="-1" noProof="0" dirty="0">
              <a:solidFill>
                <a:srgbClr val="000000"/>
              </a:solidFill>
              <a:latin typeface="Calibri"/>
            </a:endParaRPr>
          </a:p>
        </p:txBody>
      </p:sp>
    </p:spTree>
    <p:extLst>
      <p:ext uri="{BB962C8B-B14F-4D97-AF65-F5344CB8AC3E}">
        <p14:creationId xmlns:p14="http://schemas.microsoft.com/office/powerpoint/2010/main" val="134231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C9A6B5A-CDD2-7478-8105-A29AACD64CB9}"/>
              </a:ext>
            </a:extLst>
          </p:cNvPr>
          <p:cNvGraphicFramePr>
            <a:graphicFrameLocks noGrp="1"/>
          </p:cNvGraphicFramePr>
          <p:nvPr>
            <p:ph idx="4294967295"/>
            <p:extLst>
              <p:ext uri="{D42A27DB-BD31-4B8C-83A1-F6EECF244321}">
                <p14:modId xmlns:p14="http://schemas.microsoft.com/office/powerpoint/2010/main" val="3050941032"/>
              </p:ext>
            </p:extLst>
          </p:nvPr>
        </p:nvGraphicFramePr>
        <p:xfrm>
          <a:off x="1066800" y="182004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BB37FC4-1F2C-8204-5254-4F9301B166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3" name="Title 2">
            <a:extLst>
              <a:ext uri="{FF2B5EF4-FFF2-40B4-BE49-F238E27FC236}">
                <a16:creationId xmlns:a16="http://schemas.microsoft.com/office/drawing/2014/main" id="{BB7B01D5-E2FB-E9B3-5AF5-D8B5405AEADA}"/>
              </a:ext>
            </a:extLst>
          </p:cNvPr>
          <p:cNvSpPr>
            <a:spLocks noGrp="1"/>
          </p:cNvSpPr>
          <p:nvPr>
            <p:ph type="title" idx="4294967295"/>
          </p:nvPr>
        </p:nvSpPr>
        <p:spPr>
          <a:xfrm>
            <a:off x="778212" y="134634"/>
            <a:ext cx="10058400" cy="1068387"/>
          </a:xfrm>
        </p:spPr>
        <p:txBody>
          <a:bodyPr>
            <a:normAutofit/>
          </a:bodyPr>
          <a:lstStyle/>
          <a:p>
            <a:r>
              <a:rPr lang="en-GB" sz="3600" b="1" noProof="0" dirty="0"/>
              <a:t>How BENOCS correlates?</a:t>
            </a:r>
          </a:p>
        </p:txBody>
      </p:sp>
    </p:spTree>
    <p:extLst>
      <p:ext uri="{BB962C8B-B14F-4D97-AF65-F5344CB8AC3E}">
        <p14:creationId xmlns:p14="http://schemas.microsoft.com/office/powerpoint/2010/main" val="113683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3FD44-ADE4-EAB8-F0D3-0B05C2A6D3D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F9B7898C-E23A-4E2D-CDE1-F6602853B01B}"/>
              </a:ext>
            </a:extLst>
          </p:cNvPr>
          <p:cNvSpPr txBox="1">
            <a:spLocks/>
          </p:cNvSpPr>
          <p:nvPr/>
        </p:nvSpPr>
        <p:spPr>
          <a:xfrm>
            <a:off x="489253" y="677781"/>
            <a:ext cx="11847871" cy="693820"/>
          </a:xfrm>
          <a:prstGeom prst="rect">
            <a:avLst/>
          </a:prstGeom>
        </p:spPr>
        <p:txBody>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Step 1: Anomaly in the probe data</a:t>
            </a:r>
          </a:p>
        </p:txBody>
      </p:sp>
      <p:sp>
        <p:nvSpPr>
          <p:cNvPr id="6" name="Slide Number Placeholder 3">
            <a:extLst>
              <a:ext uri="{FF2B5EF4-FFF2-40B4-BE49-F238E27FC236}">
                <a16:creationId xmlns:a16="http://schemas.microsoft.com/office/drawing/2014/main" id="{E6A2B2D7-37F3-59E0-D1E8-A283ABF39608}"/>
              </a:ext>
            </a:extLst>
          </p:cNvPr>
          <p:cNvSpPr>
            <a:spLocks noGrp="1"/>
          </p:cNvSpPr>
          <p:nvPr>
            <p:ph type="sldNum" sz="quarter" idx="12"/>
          </p:nvPr>
        </p:nvSpPr>
        <p:spPr>
          <a:xfrm>
            <a:off x="990045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grpSp>
        <p:nvGrpSpPr>
          <p:cNvPr id="3" name="Group 2">
            <a:extLst>
              <a:ext uri="{FF2B5EF4-FFF2-40B4-BE49-F238E27FC236}">
                <a16:creationId xmlns:a16="http://schemas.microsoft.com/office/drawing/2014/main" id="{33AD72F3-959F-A7A8-971C-755613D379A5}"/>
              </a:ext>
            </a:extLst>
          </p:cNvPr>
          <p:cNvGrpSpPr/>
          <p:nvPr/>
        </p:nvGrpSpPr>
        <p:grpSpPr>
          <a:xfrm>
            <a:off x="345751" y="2003898"/>
            <a:ext cx="11500498" cy="3035030"/>
            <a:chOff x="345751" y="2003898"/>
            <a:chExt cx="11500498" cy="3035030"/>
          </a:xfrm>
        </p:grpSpPr>
        <p:pic>
          <p:nvPicPr>
            <p:cNvPr id="26" name="Grafik 25">
              <a:extLst>
                <a:ext uri="{FF2B5EF4-FFF2-40B4-BE49-F238E27FC236}">
                  <a16:creationId xmlns:a16="http://schemas.microsoft.com/office/drawing/2014/main" id="{7F95F51F-5451-5D7B-89E2-0E1C30EF9E53}"/>
                </a:ext>
              </a:extLst>
            </p:cNvPr>
            <p:cNvPicPr>
              <a:picLocks noChangeAspect="1"/>
            </p:cNvPicPr>
            <p:nvPr/>
          </p:nvPicPr>
          <p:blipFill>
            <a:blip r:embed="rId3">
              <a:extLst>
                <a:ext uri="{28A0092B-C50C-407E-A947-70E740481C1C}">
                  <a14:useLocalDpi xmlns:a14="http://schemas.microsoft.com/office/drawing/2010/main" val="0"/>
                </a:ext>
              </a:extLst>
            </a:blip>
            <a:srcRect l="1503" t="5965" r="3491" b="10474"/>
            <a:stretch>
              <a:fillRect/>
            </a:stretch>
          </p:blipFill>
          <p:spPr>
            <a:xfrm>
              <a:off x="345751" y="2003898"/>
              <a:ext cx="11500498" cy="303503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783FBDFD-0140-506A-5F44-E6C065EBC414}"/>
                </a:ext>
              </a:extLst>
            </p:cNvPr>
            <p:cNvSpPr/>
            <p:nvPr/>
          </p:nvSpPr>
          <p:spPr>
            <a:xfrm>
              <a:off x="408562" y="4824919"/>
              <a:ext cx="11410544" cy="1167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94670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C2D6-FAAB-819A-36E9-729A1FBFAF3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FA4D647E-1CFE-088C-7B98-F194A78D3FE8}"/>
              </a:ext>
            </a:extLst>
          </p:cNvPr>
          <p:cNvSpPr txBox="1">
            <a:spLocks/>
          </p:cNvSpPr>
          <p:nvPr/>
        </p:nvSpPr>
        <p:spPr>
          <a:xfrm>
            <a:off x="489253" y="478481"/>
            <a:ext cx="11847871" cy="731301"/>
          </a:xfrm>
          <a:prstGeom prst="rect">
            <a:avLst/>
          </a:prstGeom>
        </p:spPr>
        <p:txBody>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Step 1: Alert triggered</a:t>
            </a:r>
          </a:p>
        </p:txBody>
      </p:sp>
      <p:sp>
        <p:nvSpPr>
          <p:cNvPr id="6" name="Slide Number Placeholder 3">
            <a:extLst>
              <a:ext uri="{FF2B5EF4-FFF2-40B4-BE49-F238E27FC236}">
                <a16:creationId xmlns:a16="http://schemas.microsoft.com/office/drawing/2014/main" id="{CA3AC172-6626-F142-95F0-CD0925ACCE58}"/>
              </a:ext>
            </a:extLst>
          </p:cNvPr>
          <p:cNvSpPr>
            <a:spLocks noGrp="1"/>
          </p:cNvSpPr>
          <p:nvPr>
            <p:ph type="sldNum" sz="quarter" idx="12"/>
          </p:nvPr>
        </p:nvSpPr>
        <p:spPr>
          <a:xfrm>
            <a:off x="990045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8" name="Textfeld 7">
            <a:extLst>
              <a:ext uri="{FF2B5EF4-FFF2-40B4-BE49-F238E27FC236}">
                <a16:creationId xmlns:a16="http://schemas.microsoft.com/office/drawing/2014/main" id="{6A871512-778D-2800-D12C-117DC463FFAA}"/>
              </a:ext>
            </a:extLst>
          </p:cNvPr>
          <p:cNvSpPr txBox="1"/>
          <p:nvPr/>
        </p:nvSpPr>
        <p:spPr>
          <a:xfrm>
            <a:off x="5832707" y="3875714"/>
            <a:ext cx="6071426" cy="1323439"/>
          </a:xfrm>
          <a:prstGeom prst="rect">
            <a:avLst/>
          </a:prstGeom>
          <a:noFill/>
        </p:spPr>
        <p:txBody>
          <a:bodyPr wrap="square">
            <a:spAutoFit/>
          </a:bodyPr>
          <a:lstStyle/>
          <a:p>
            <a:r>
              <a:rPr lang="en-GB" sz="1050" noProof="0" dirty="0"/>
              <a:t>https://xyz.com/asflows?asFilters=%7B%22HND%22%3A%5B%22</a:t>
            </a:r>
            <a:r>
              <a:rPr lang="en-GB" sz="2000" b="1" noProof="0" dirty="0">
                <a:highlight>
                  <a:srgbClr val="FFFF00"/>
                </a:highlight>
              </a:rPr>
              <a:t>1299</a:t>
            </a:r>
            <a:r>
              <a:rPr lang="en-GB" sz="1050" noProof="0" dirty="0"/>
              <a:t>%22%5D%2C%22INROUTER%22%3A%5B%22</a:t>
            </a:r>
            <a:r>
              <a:rPr lang="en-GB" b="1" noProof="0" dirty="0">
                <a:highlight>
                  <a:srgbClr val="FFFF00"/>
                </a:highlight>
              </a:rPr>
              <a:t>LDN1</a:t>
            </a:r>
            <a:r>
              <a:rPr lang="en-GB" sz="1050" noProof="0" dirty="0"/>
              <a:t>%22%5D%7D&amp;customDimension=%22AS_APPLICATION%2CAS_SRC_INGRESS%2CAS_HND_INGRESS%2CROUTER_IN_INGRESS%2CROUTER_OUT_INGRESS%2CAS_NXT_INGRESS%2CAS_DST_INGRESS%22&amp;dateRange=LAST_7_DAYS&amp;disaggregations=%7B%7D&amp;tagAggregations=%5B%7B%22dimension%22%3A%22ROUTER_OUT_INGRESS%22%2C%22id%22%3A4%7D%5D&amp;tags=%5B%5D&amp;tsDimension=AS_APPLICATION</a:t>
            </a:r>
          </a:p>
        </p:txBody>
      </p:sp>
      <p:pic>
        <p:nvPicPr>
          <p:cNvPr id="10" name="Grafik 9">
            <a:extLst>
              <a:ext uri="{FF2B5EF4-FFF2-40B4-BE49-F238E27FC236}">
                <a16:creationId xmlns:a16="http://schemas.microsoft.com/office/drawing/2014/main" id="{97BBCD07-9FEC-8947-AAC9-432794F552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7844" y="1574643"/>
            <a:ext cx="4832844" cy="4218192"/>
          </a:xfrm>
          <a:prstGeom prst="rect">
            <a:avLst/>
          </a:prstGeom>
          <a:ln>
            <a:noFill/>
          </a:ln>
          <a:effectLst>
            <a:outerShdw blurRad="292100" dist="139700" dir="2700000" algn="tl" rotWithShape="0">
              <a:srgbClr val="333333">
                <a:alpha val="65000"/>
              </a:srgbClr>
            </a:outerShdw>
          </a:effectLst>
        </p:spPr>
      </p:pic>
      <p:sp>
        <p:nvSpPr>
          <p:cNvPr id="14" name="Content Placeholder 1">
            <a:extLst>
              <a:ext uri="{FF2B5EF4-FFF2-40B4-BE49-F238E27FC236}">
                <a16:creationId xmlns:a16="http://schemas.microsoft.com/office/drawing/2014/main" id="{9F356CA1-73E2-78E1-DAE6-CB0C61E996F9}"/>
              </a:ext>
            </a:extLst>
          </p:cNvPr>
          <p:cNvSpPr txBox="1">
            <a:spLocks/>
          </p:cNvSpPr>
          <p:nvPr/>
        </p:nvSpPr>
        <p:spPr>
          <a:xfrm>
            <a:off x="5558316" y="1408833"/>
            <a:ext cx="6426161"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b="1" noProof="0" dirty="0"/>
              <a:t>Peer and ingress router are known from the IPv6 prefix</a:t>
            </a:r>
            <a:br>
              <a:rPr lang="en-GB" noProof="0" dirty="0"/>
            </a:br>
            <a:endParaRPr lang="en-GB" noProof="0" dirty="0"/>
          </a:p>
          <a:p>
            <a:pPr lvl="1" indent="-180000">
              <a:buFont typeface="Wingdings" panose="05000000000000000000" pitchFamily="2" charset="2"/>
              <a:buChar char="§"/>
            </a:pPr>
            <a:r>
              <a:rPr lang="en-GB" noProof="0" dirty="0"/>
              <a:t>That gives us the key identifiers to correlate with flow data</a:t>
            </a:r>
          </a:p>
          <a:p>
            <a:pPr lvl="1" indent="-180000">
              <a:buFont typeface="Wingdings" panose="05000000000000000000" pitchFamily="2" charset="2"/>
              <a:buChar char="§"/>
            </a:pPr>
            <a:r>
              <a:rPr lang="en-GB" noProof="0" dirty="0"/>
              <a:t>All traffic of the alerted ingress-point can be displayed to show full context</a:t>
            </a:r>
          </a:p>
        </p:txBody>
      </p:sp>
      <p:cxnSp>
        <p:nvCxnSpPr>
          <p:cNvPr id="16" name="Gerade Verbindung mit Pfeil 15">
            <a:extLst>
              <a:ext uri="{FF2B5EF4-FFF2-40B4-BE49-F238E27FC236}">
                <a16:creationId xmlns:a16="http://schemas.microsoft.com/office/drawing/2014/main" id="{3A856E53-DC9A-E08E-A273-9919A8FFAC31}"/>
              </a:ext>
            </a:extLst>
          </p:cNvPr>
          <p:cNvCxnSpPr>
            <a:cxnSpLocks/>
          </p:cNvCxnSpPr>
          <p:nvPr/>
        </p:nvCxnSpPr>
        <p:spPr>
          <a:xfrm flipH="1" flipV="1">
            <a:off x="2966936" y="2898843"/>
            <a:ext cx="3215750" cy="859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4F0581F1-2270-E367-483C-904BD87A6FEE}"/>
              </a:ext>
            </a:extLst>
          </p:cNvPr>
          <p:cNvSpPr/>
          <p:nvPr/>
        </p:nvSpPr>
        <p:spPr>
          <a:xfrm>
            <a:off x="357844" y="5447329"/>
            <a:ext cx="4832844" cy="6155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6436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5E99B-A14A-4F61-02A9-056F7140E9D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59C516B5-93FE-A757-711A-47BFD3B8062C}"/>
              </a:ext>
            </a:extLst>
          </p:cNvPr>
          <p:cNvSpPr txBox="1">
            <a:spLocks/>
          </p:cNvSpPr>
          <p:nvPr/>
        </p:nvSpPr>
        <p:spPr>
          <a:xfrm>
            <a:off x="465515" y="357304"/>
            <a:ext cx="11260969" cy="836508"/>
          </a:xfrm>
          <a:prstGeom prst="rect">
            <a:avLst/>
          </a:prstGeom>
        </p:spPr>
        <p:txBody>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Step 2: Flow correlation</a:t>
            </a:r>
          </a:p>
        </p:txBody>
      </p:sp>
      <p:sp>
        <p:nvSpPr>
          <p:cNvPr id="6" name="Slide Number Placeholder 3">
            <a:extLst>
              <a:ext uri="{FF2B5EF4-FFF2-40B4-BE49-F238E27FC236}">
                <a16:creationId xmlns:a16="http://schemas.microsoft.com/office/drawing/2014/main" id="{743449FA-EBBA-BFC9-7114-9AEE0E6FBF3A}"/>
              </a:ext>
            </a:extLst>
          </p:cNvPr>
          <p:cNvSpPr>
            <a:spLocks noGrp="1"/>
          </p:cNvSpPr>
          <p:nvPr>
            <p:ph type="sldNum" sz="quarter" idx="12"/>
          </p:nvPr>
        </p:nvSpPr>
        <p:spPr>
          <a:xfrm>
            <a:off x="990045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14" name="Content Placeholder 1">
            <a:extLst>
              <a:ext uri="{FF2B5EF4-FFF2-40B4-BE49-F238E27FC236}">
                <a16:creationId xmlns:a16="http://schemas.microsoft.com/office/drawing/2014/main" id="{B750A6A4-644D-0156-4BD0-516349D430B2}"/>
              </a:ext>
            </a:extLst>
          </p:cNvPr>
          <p:cNvSpPr txBox="1">
            <a:spLocks/>
          </p:cNvSpPr>
          <p:nvPr/>
        </p:nvSpPr>
        <p:spPr>
          <a:xfrm>
            <a:off x="1998025" y="5461706"/>
            <a:ext cx="8195950" cy="547524"/>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noProof="0" dirty="0"/>
              <a:t>Traffic on the affected ingress point was jammed by Steam/Valve traffic</a:t>
            </a:r>
          </a:p>
        </p:txBody>
      </p:sp>
      <p:sp>
        <p:nvSpPr>
          <p:cNvPr id="7" name="Textfeld 6">
            <a:extLst>
              <a:ext uri="{FF2B5EF4-FFF2-40B4-BE49-F238E27FC236}">
                <a16:creationId xmlns:a16="http://schemas.microsoft.com/office/drawing/2014/main" id="{72E050BE-693C-778A-09F5-D496C951E303}"/>
              </a:ext>
            </a:extLst>
          </p:cNvPr>
          <p:cNvSpPr txBox="1"/>
          <p:nvPr/>
        </p:nvSpPr>
        <p:spPr>
          <a:xfrm>
            <a:off x="2695575" y="2398712"/>
            <a:ext cx="235135" cy="153889"/>
          </a:xfrm>
          <a:prstGeom prst="rect">
            <a:avLst/>
          </a:prstGeom>
          <a:solidFill>
            <a:srgbClr val="E9E9E9"/>
          </a:solidFill>
        </p:spPr>
        <p:txBody>
          <a:bodyPr wrap="square" rtlCol="0">
            <a:spAutoFit/>
          </a:bodyPr>
          <a:lstStyle/>
          <a:p>
            <a:endParaRPr lang="en-GB" noProof="0" dirty="0"/>
          </a:p>
        </p:txBody>
      </p:sp>
      <p:sp>
        <p:nvSpPr>
          <p:cNvPr id="4" name="Textfeld 3">
            <a:extLst>
              <a:ext uri="{FF2B5EF4-FFF2-40B4-BE49-F238E27FC236}">
                <a16:creationId xmlns:a16="http://schemas.microsoft.com/office/drawing/2014/main" id="{A08C9076-4617-0ADD-AE65-572BAE15F774}"/>
              </a:ext>
            </a:extLst>
          </p:cNvPr>
          <p:cNvSpPr txBox="1"/>
          <p:nvPr/>
        </p:nvSpPr>
        <p:spPr>
          <a:xfrm>
            <a:off x="2627312" y="2443906"/>
            <a:ext cx="314510" cy="153888"/>
          </a:xfrm>
          <a:prstGeom prst="rect">
            <a:avLst/>
          </a:prstGeom>
          <a:noFill/>
        </p:spPr>
        <p:txBody>
          <a:bodyPr wrap="none" rtlCol="0">
            <a:spAutoFit/>
          </a:bodyPr>
          <a:lstStyle/>
          <a:p>
            <a:r>
              <a:rPr lang="en-GB" sz="400" noProof="0" dirty="0"/>
              <a:t>LDN1</a:t>
            </a:r>
          </a:p>
        </p:txBody>
      </p:sp>
      <p:grpSp>
        <p:nvGrpSpPr>
          <p:cNvPr id="19" name="Gruppieren 18">
            <a:extLst>
              <a:ext uri="{FF2B5EF4-FFF2-40B4-BE49-F238E27FC236}">
                <a16:creationId xmlns:a16="http://schemas.microsoft.com/office/drawing/2014/main" id="{5B4E82BD-2DDD-D9D0-B867-3331AE3124E2}"/>
              </a:ext>
            </a:extLst>
          </p:cNvPr>
          <p:cNvGrpSpPr/>
          <p:nvPr/>
        </p:nvGrpSpPr>
        <p:grpSpPr>
          <a:xfrm>
            <a:off x="113643" y="1662957"/>
            <a:ext cx="12013875" cy="3137091"/>
            <a:chOff x="113643" y="1201562"/>
            <a:chExt cx="12013875" cy="3137091"/>
          </a:xfrm>
        </p:grpSpPr>
        <p:pic>
          <p:nvPicPr>
            <p:cNvPr id="12" name="Grafik 11">
              <a:extLst>
                <a:ext uri="{FF2B5EF4-FFF2-40B4-BE49-F238E27FC236}">
                  <a16:creationId xmlns:a16="http://schemas.microsoft.com/office/drawing/2014/main" id="{597DF050-DFAD-E9F5-A9B4-A6ACBD70CC35}"/>
                </a:ext>
              </a:extLst>
            </p:cNvPr>
            <p:cNvPicPr>
              <a:picLocks noChangeAspect="1"/>
            </p:cNvPicPr>
            <p:nvPr/>
          </p:nvPicPr>
          <p:blipFill>
            <a:blip r:embed="rId2"/>
            <a:stretch>
              <a:fillRect/>
            </a:stretch>
          </p:blipFill>
          <p:spPr>
            <a:xfrm>
              <a:off x="113643" y="1201562"/>
              <a:ext cx="5982358" cy="3137091"/>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E630866D-9B2B-AD77-F0FC-2CE40C6638C6}"/>
                </a:ext>
              </a:extLst>
            </p:cNvPr>
            <p:cNvPicPr>
              <a:picLocks noChangeAspect="1"/>
            </p:cNvPicPr>
            <p:nvPr/>
          </p:nvPicPr>
          <p:blipFill>
            <a:blip r:embed="rId3"/>
            <a:stretch>
              <a:fillRect/>
            </a:stretch>
          </p:blipFill>
          <p:spPr>
            <a:xfrm>
              <a:off x="6099123" y="1207077"/>
              <a:ext cx="6028395" cy="3131576"/>
            </a:xfrm>
            <a:prstGeom prst="rect">
              <a:avLst/>
            </a:prstGeom>
            <a:ln>
              <a:noFill/>
            </a:ln>
            <a:effectLst>
              <a:outerShdw blurRad="292100" dist="139700" dir="2700000" algn="tl" rotWithShape="0">
                <a:srgbClr val="333333">
                  <a:alpha val="65000"/>
                </a:srgbClr>
              </a:outerShdw>
            </a:effectLst>
          </p:spPr>
        </p:pic>
      </p:grpSp>
      <p:cxnSp>
        <p:nvCxnSpPr>
          <p:cNvPr id="21" name="Gerade Verbindung mit Pfeil 20">
            <a:extLst>
              <a:ext uri="{FF2B5EF4-FFF2-40B4-BE49-F238E27FC236}">
                <a16:creationId xmlns:a16="http://schemas.microsoft.com/office/drawing/2014/main" id="{2E9ACF6A-CF37-E790-60C4-5BB96CEBE924}"/>
              </a:ext>
            </a:extLst>
          </p:cNvPr>
          <p:cNvCxnSpPr>
            <a:cxnSpLocks/>
            <a:stCxn id="14" idx="0"/>
          </p:cNvCxnSpPr>
          <p:nvPr/>
        </p:nvCxnSpPr>
        <p:spPr>
          <a:xfrm flipV="1">
            <a:off x="6096000" y="3103927"/>
            <a:ext cx="3995956" cy="2357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64A46A16-96DB-62B8-90CA-3855A2966F50}"/>
              </a:ext>
            </a:extLst>
          </p:cNvPr>
          <p:cNvSpPr/>
          <p:nvPr/>
        </p:nvSpPr>
        <p:spPr>
          <a:xfrm>
            <a:off x="30641" y="1662957"/>
            <a:ext cx="5982358" cy="3118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49154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8BE90-6EFA-EEB7-4021-4F078856A9D2}"/>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B6AD2D9E-BD6E-25F7-7B2B-8D99BE51406E}"/>
              </a:ext>
            </a:extLst>
          </p:cNvPr>
          <p:cNvSpPr txBox="1">
            <a:spLocks/>
          </p:cNvSpPr>
          <p:nvPr/>
        </p:nvSpPr>
        <p:spPr>
          <a:xfrm>
            <a:off x="571744" y="261623"/>
            <a:ext cx="11847871" cy="761997"/>
          </a:xfrm>
          <a:prstGeom prst="rect">
            <a:avLst/>
          </a:prstGeom>
        </p:spPr>
        <p:txBody>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Step 3 : Detailed investigation</a:t>
            </a:r>
          </a:p>
        </p:txBody>
      </p:sp>
      <p:sp>
        <p:nvSpPr>
          <p:cNvPr id="6" name="Slide Number Placeholder 3">
            <a:extLst>
              <a:ext uri="{FF2B5EF4-FFF2-40B4-BE49-F238E27FC236}">
                <a16:creationId xmlns:a16="http://schemas.microsoft.com/office/drawing/2014/main" id="{56CBA8E6-BD2A-70BC-00FD-A9D21245A1F8}"/>
              </a:ext>
            </a:extLst>
          </p:cNvPr>
          <p:cNvSpPr>
            <a:spLocks noGrp="1"/>
          </p:cNvSpPr>
          <p:nvPr>
            <p:ph type="sldNum" sz="quarter" idx="12"/>
          </p:nvPr>
        </p:nvSpPr>
        <p:spPr>
          <a:xfrm>
            <a:off x="990045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14" name="Content Placeholder 1">
            <a:extLst>
              <a:ext uri="{FF2B5EF4-FFF2-40B4-BE49-F238E27FC236}">
                <a16:creationId xmlns:a16="http://schemas.microsoft.com/office/drawing/2014/main" id="{0FF67B29-3B4E-A3F2-C179-4645C5AA140B}"/>
              </a:ext>
            </a:extLst>
          </p:cNvPr>
          <p:cNvSpPr txBox="1">
            <a:spLocks/>
          </p:cNvSpPr>
          <p:nvPr/>
        </p:nvSpPr>
        <p:spPr>
          <a:xfrm>
            <a:off x="1660129" y="5823989"/>
            <a:ext cx="9650317" cy="365125"/>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noProof="0" dirty="0"/>
              <a:t>Additional traffic on the affected ingress point was mainly targeted at region 5</a:t>
            </a:r>
          </a:p>
        </p:txBody>
      </p:sp>
      <p:pic>
        <p:nvPicPr>
          <p:cNvPr id="8" name="Grafik 7">
            <a:extLst>
              <a:ext uri="{FF2B5EF4-FFF2-40B4-BE49-F238E27FC236}">
                <a16:creationId xmlns:a16="http://schemas.microsoft.com/office/drawing/2014/main" id="{88157787-8C7C-22F8-7052-F59A1971AAA1}"/>
              </a:ext>
            </a:extLst>
          </p:cNvPr>
          <p:cNvPicPr>
            <a:picLocks noChangeAspect="1"/>
          </p:cNvPicPr>
          <p:nvPr/>
        </p:nvPicPr>
        <p:blipFill>
          <a:blip r:embed="rId2">
            <a:extLst>
              <a:ext uri="{28A0092B-C50C-407E-A947-70E740481C1C}">
                <a14:useLocalDpi xmlns:a14="http://schemas.microsoft.com/office/drawing/2010/main" val="0"/>
              </a:ext>
            </a:extLst>
          </a:blip>
          <a:srcRect l="1766" t="4084" r="3946" b="7914"/>
          <a:stretch>
            <a:fillRect/>
          </a:stretch>
        </p:blipFill>
        <p:spPr>
          <a:xfrm>
            <a:off x="962891" y="1034011"/>
            <a:ext cx="10266218" cy="4581095"/>
          </a:xfrm>
          <a:prstGeom prst="rect">
            <a:avLst/>
          </a:prstGeom>
          <a:ln>
            <a:noFill/>
          </a:ln>
          <a:effectLst>
            <a:outerShdw blurRad="292100" dist="139700" dir="2700000" algn="tl" rotWithShape="0">
              <a:srgbClr val="333333">
                <a:alpha val="65000"/>
              </a:srgbClr>
            </a:outerShdw>
          </a:effectLst>
        </p:spPr>
      </p:pic>
      <p:cxnSp>
        <p:nvCxnSpPr>
          <p:cNvPr id="3" name="Straight Connector 2">
            <a:extLst>
              <a:ext uri="{FF2B5EF4-FFF2-40B4-BE49-F238E27FC236}">
                <a16:creationId xmlns:a16="http://schemas.microsoft.com/office/drawing/2014/main" id="{433688C5-78C2-CE65-9809-6AB08B6C43E5}"/>
              </a:ext>
            </a:extLst>
          </p:cNvPr>
          <p:cNvCxnSpPr>
            <a:cxnSpLocks/>
          </p:cNvCxnSpPr>
          <p:nvPr/>
        </p:nvCxnSpPr>
        <p:spPr>
          <a:xfrm flipV="1">
            <a:off x="4042064" y="2712027"/>
            <a:ext cx="1007918" cy="50915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7249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9C12C1-F759-D0AC-6BBA-23E6086DB9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6" name="Title 5">
            <a:extLst>
              <a:ext uri="{FF2B5EF4-FFF2-40B4-BE49-F238E27FC236}">
                <a16:creationId xmlns:a16="http://schemas.microsoft.com/office/drawing/2014/main" id="{E30577E6-6773-9ADF-CAF6-05AB972D7B49}"/>
              </a:ext>
            </a:extLst>
          </p:cNvPr>
          <p:cNvSpPr>
            <a:spLocks noGrp="1"/>
          </p:cNvSpPr>
          <p:nvPr>
            <p:ph type="title"/>
          </p:nvPr>
        </p:nvSpPr>
        <p:spPr>
          <a:xfrm>
            <a:off x="743990" y="195202"/>
            <a:ext cx="10058400" cy="797251"/>
          </a:xfrm>
        </p:spPr>
        <p:txBody>
          <a:bodyPr>
            <a:normAutofit/>
          </a:bodyPr>
          <a:lstStyle/>
          <a:p>
            <a:r>
              <a:rPr lang="en-GB" sz="3600" b="1" noProof="0" dirty="0"/>
              <a:t>Real-world impact: Steam traffic</a:t>
            </a:r>
          </a:p>
        </p:txBody>
      </p:sp>
      <p:sp>
        <p:nvSpPr>
          <p:cNvPr id="3" name="TextBox 2">
            <a:extLst>
              <a:ext uri="{FF2B5EF4-FFF2-40B4-BE49-F238E27FC236}">
                <a16:creationId xmlns:a16="http://schemas.microsoft.com/office/drawing/2014/main" id="{9C450698-6BBF-D805-2CE1-B36EFFED8B68}"/>
              </a:ext>
            </a:extLst>
          </p:cNvPr>
          <p:cNvSpPr txBox="1"/>
          <p:nvPr/>
        </p:nvSpPr>
        <p:spPr>
          <a:xfrm>
            <a:off x="743990" y="1163291"/>
            <a:ext cx="9279082" cy="646331"/>
          </a:xfrm>
          <a:prstGeom prst="rect">
            <a:avLst/>
          </a:prstGeom>
          <a:noFill/>
        </p:spPr>
        <p:txBody>
          <a:bodyPr wrap="square" rtlCol="0">
            <a:spAutoFit/>
          </a:bodyPr>
          <a:lstStyle/>
          <a:p>
            <a:r>
              <a:rPr lang="en-GB" noProof="0" dirty="0"/>
              <a:t>Steam hit </a:t>
            </a:r>
            <a:r>
              <a:rPr lang="en-GB" b="1" noProof="0" dirty="0"/>
              <a:t>40,270,997</a:t>
            </a:r>
            <a:r>
              <a:rPr lang="en-GB" noProof="0" dirty="0"/>
              <a:t> concurrent users on Feb 28, 2025, due to the massive popularity of Black Myth: Wukong which triggered multi Tbps bursts at provider ingress points</a:t>
            </a:r>
          </a:p>
        </p:txBody>
      </p:sp>
      <p:sp>
        <p:nvSpPr>
          <p:cNvPr id="7" name="Shape 4"/>
          <p:cNvSpPr/>
          <p:nvPr/>
        </p:nvSpPr>
        <p:spPr>
          <a:xfrm>
            <a:off x="1313334" y="2047450"/>
            <a:ext cx="446484" cy="446484"/>
          </a:xfrm>
          <a:prstGeom prst="roundRect">
            <a:avLst>
              <a:gd name="adj" fmla="val 6668"/>
            </a:avLst>
          </a:prstGeom>
          <a:solidFill>
            <a:schemeClr val="tx1"/>
          </a:solidFill>
          <a:ln/>
        </p:spPr>
        <p:txBody>
          <a:bodyPr/>
          <a:lstStyle/>
          <a:p>
            <a:pPr algn="ctr"/>
            <a:r>
              <a:rPr lang="en-GB" b="1" noProof="0" dirty="0">
                <a:solidFill>
                  <a:schemeClr val="bg1"/>
                </a:solidFill>
              </a:rPr>
              <a:t>1</a:t>
            </a:r>
          </a:p>
        </p:txBody>
      </p:sp>
      <p:sp>
        <p:nvSpPr>
          <p:cNvPr id="11" name="Shape 8"/>
          <p:cNvSpPr/>
          <p:nvPr/>
        </p:nvSpPr>
        <p:spPr>
          <a:xfrm>
            <a:off x="1736958" y="3471080"/>
            <a:ext cx="595313" cy="22860"/>
          </a:xfrm>
          <a:prstGeom prst="roundRect">
            <a:avLst>
              <a:gd name="adj" fmla="val 130232"/>
            </a:avLst>
          </a:prstGeom>
          <a:solidFill>
            <a:schemeClr val="tx1"/>
          </a:solidFill>
          <a:ln/>
        </p:spPr>
        <p:txBody>
          <a:bodyPr/>
          <a:lstStyle/>
          <a:p>
            <a:endParaRPr lang="en-GB" noProof="0" dirty="0"/>
          </a:p>
        </p:txBody>
      </p:sp>
      <p:sp>
        <p:nvSpPr>
          <p:cNvPr id="12" name="Shape 9"/>
          <p:cNvSpPr/>
          <p:nvPr/>
        </p:nvSpPr>
        <p:spPr>
          <a:xfrm>
            <a:off x="1313334" y="3259268"/>
            <a:ext cx="446484" cy="446484"/>
          </a:xfrm>
          <a:prstGeom prst="roundRect">
            <a:avLst>
              <a:gd name="adj" fmla="val 6668"/>
            </a:avLst>
          </a:prstGeom>
          <a:solidFill>
            <a:schemeClr val="tx1"/>
          </a:solidFill>
          <a:ln/>
        </p:spPr>
        <p:txBody>
          <a:bodyPr/>
          <a:lstStyle/>
          <a:p>
            <a:pPr algn="ctr"/>
            <a:r>
              <a:rPr lang="en-GB" b="1" noProof="0" dirty="0">
                <a:solidFill>
                  <a:schemeClr val="bg1"/>
                </a:solidFill>
              </a:rPr>
              <a:t>2</a:t>
            </a:r>
          </a:p>
        </p:txBody>
      </p:sp>
      <p:sp>
        <p:nvSpPr>
          <p:cNvPr id="16" name="Shape 13"/>
          <p:cNvSpPr/>
          <p:nvPr/>
        </p:nvSpPr>
        <p:spPr>
          <a:xfrm>
            <a:off x="1736958" y="4682898"/>
            <a:ext cx="595313" cy="22860"/>
          </a:xfrm>
          <a:prstGeom prst="roundRect">
            <a:avLst>
              <a:gd name="adj" fmla="val 130232"/>
            </a:avLst>
          </a:prstGeom>
          <a:solidFill>
            <a:schemeClr val="tx1"/>
          </a:solidFill>
          <a:ln/>
        </p:spPr>
        <p:txBody>
          <a:bodyPr/>
          <a:lstStyle/>
          <a:p>
            <a:endParaRPr lang="en-GB" noProof="0" dirty="0"/>
          </a:p>
        </p:txBody>
      </p:sp>
      <p:sp>
        <p:nvSpPr>
          <p:cNvPr id="17" name="Shape 14"/>
          <p:cNvSpPr/>
          <p:nvPr/>
        </p:nvSpPr>
        <p:spPr>
          <a:xfrm>
            <a:off x="1313334" y="4471086"/>
            <a:ext cx="446484" cy="446484"/>
          </a:xfrm>
          <a:prstGeom prst="roundRect">
            <a:avLst>
              <a:gd name="adj" fmla="val 6668"/>
            </a:avLst>
          </a:prstGeom>
          <a:solidFill>
            <a:schemeClr val="tx1"/>
          </a:solidFill>
          <a:ln/>
        </p:spPr>
        <p:txBody>
          <a:bodyPr/>
          <a:lstStyle/>
          <a:p>
            <a:pPr algn="ctr"/>
            <a:r>
              <a:rPr lang="en-GB" b="1" noProof="0" dirty="0">
                <a:solidFill>
                  <a:schemeClr val="bg1"/>
                </a:solidFill>
              </a:rPr>
              <a:t>3</a:t>
            </a:r>
          </a:p>
        </p:txBody>
      </p:sp>
      <p:sp>
        <p:nvSpPr>
          <p:cNvPr id="21" name="Shape 18"/>
          <p:cNvSpPr/>
          <p:nvPr/>
        </p:nvSpPr>
        <p:spPr>
          <a:xfrm>
            <a:off x="1736958" y="5894716"/>
            <a:ext cx="595313" cy="22860"/>
          </a:xfrm>
          <a:prstGeom prst="roundRect">
            <a:avLst>
              <a:gd name="adj" fmla="val 130232"/>
            </a:avLst>
          </a:prstGeom>
          <a:solidFill>
            <a:schemeClr val="tx1"/>
          </a:solidFill>
          <a:ln/>
        </p:spPr>
        <p:txBody>
          <a:bodyPr/>
          <a:lstStyle/>
          <a:p>
            <a:endParaRPr lang="en-GB" noProof="0" dirty="0"/>
          </a:p>
        </p:txBody>
      </p:sp>
      <p:sp>
        <p:nvSpPr>
          <p:cNvPr id="22" name="Shape 19"/>
          <p:cNvSpPr/>
          <p:nvPr/>
        </p:nvSpPr>
        <p:spPr>
          <a:xfrm>
            <a:off x="1313334" y="5682904"/>
            <a:ext cx="446484" cy="446484"/>
          </a:xfrm>
          <a:prstGeom prst="roundRect">
            <a:avLst>
              <a:gd name="adj" fmla="val 6668"/>
            </a:avLst>
          </a:prstGeom>
          <a:solidFill>
            <a:schemeClr val="tx1"/>
          </a:solidFill>
          <a:ln/>
        </p:spPr>
        <p:txBody>
          <a:bodyPr/>
          <a:lstStyle/>
          <a:p>
            <a:pPr algn="ctr"/>
            <a:r>
              <a:rPr lang="en-GB" b="1" noProof="0" dirty="0">
                <a:solidFill>
                  <a:schemeClr val="bg1"/>
                </a:solidFill>
              </a:rPr>
              <a:t>4</a:t>
            </a:r>
          </a:p>
        </p:txBody>
      </p:sp>
      <p:grpSp>
        <p:nvGrpSpPr>
          <p:cNvPr id="26" name="Group 25">
            <a:extLst>
              <a:ext uri="{FF2B5EF4-FFF2-40B4-BE49-F238E27FC236}">
                <a16:creationId xmlns:a16="http://schemas.microsoft.com/office/drawing/2014/main" id="{DE70FBEF-FA4B-B560-D1E3-54B817B1DCBA}"/>
              </a:ext>
            </a:extLst>
          </p:cNvPr>
          <p:cNvGrpSpPr/>
          <p:nvPr/>
        </p:nvGrpSpPr>
        <p:grpSpPr>
          <a:xfrm>
            <a:off x="2528961" y="2115673"/>
            <a:ext cx="7371497" cy="3940605"/>
            <a:chOff x="2528961" y="2115673"/>
            <a:chExt cx="6340793" cy="4167317"/>
          </a:xfrm>
        </p:grpSpPr>
        <p:sp>
          <p:nvSpPr>
            <p:cNvPr id="9" name="Text 6"/>
            <p:cNvSpPr/>
            <p:nvPr/>
          </p:nvSpPr>
          <p:spPr>
            <a:xfrm>
              <a:off x="2528961" y="2115673"/>
              <a:ext cx="2480905" cy="310158"/>
            </a:xfrm>
            <a:prstGeom prst="rect">
              <a:avLst/>
            </a:prstGeom>
            <a:noFill/>
            <a:ln/>
          </p:spPr>
          <p:txBody>
            <a:bodyPr wrap="none" lIns="0" tIns="0" rIns="0" bIns="0" rtlCol="0" anchor="t"/>
            <a:lstStyle/>
            <a:p>
              <a:pPr marL="0" indent="0" algn="l">
                <a:lnSpc>
                  <a:spcPts val="2400"/>
                </a:lnSpc>
                <a:buNone/>
              </a:pPr>
              <a:r>
                <a:rPr lang="en-GB" sz="1600" b="1" noProof="0" dirty="0">
                  <a:ea typeface="Platypi Medium" pitchFamily="34" charset="-122"/>
                  <a:cs typeface="Platypi Medium" pitchFamily="34" charset="-120"/>
                </a:rPr>
                <a:t>Anomaly alert triggered</a:t>
              </a:r>
              <a:endParaRPr lang="en-GB" sz="1600" b="1" noProof="0" dirty="0"/>
            </a:p>
          </p:txBody>
        </p:sp>
        <p:sp>
          <p:nvSpPr>
            <p:cNvPr id="10" name="Text 7"/>
            <p:cNvSpPr/>
            <p:nvPr/>
          </p:nvSpPr>
          <p:spPr>
            <a:xfrm>
              <a:off x="2528961" y="2425831"/>
              <a:ext cx="6340793" cy="317540"/>
            </a:xfrm>
            <a:prstGeom prst="rect">
              <a:avLst/>
            </a:prstGeom>
            <a:noFill/>
            <a:ln/>
          </p:spPr>
          <p:txBody>
            <a:bodyPr wrap="none" lIns="0" tIns="0" rIns="0" bIns="0" rtlCol="0" anchor="t"/>
            <a:lstStyle/>
            <a:p>
              <a:pPr marL="0" indent="0" algn="l">
                <a:lnSpc>
                  <a:spcPts val="2500"/>
                </a:lnSpc>
                <a:buNone/>
              </a:pPr>
              <a:r>
                <a:rPr lang="en-GB" sz="1400" noProof="0" dirty="0">
                  <a:ea typeface="Source Serif Pro" pitchFamily="34" charset="-122"/>
                  <a:cs typeface="Source Serif Pro" pitchFamily="34" charset="-120"/>
                </a:rPr>
                <a:t>Performance degradation detected at key ingress points</a:t>
              </a:r>
              <a:endParaRPr lang="en-GB" sz="1400" noProof="0" dirty="0"/>
            </a:p>
          </p:txBody>
        </p:sp>
        <p:sp>
          <p:nvSpPr>
            <p:cNvPr id="14" name="Text 11"/>
            <p:cNvSpPr/>
            <p:nvPr/>
          </p:nvSpPr>
          <p:spPr>
            <a:xfrm>
              <a:off x="2528961" y="3327491"/>
              <a:ext cx="2480905" cy="310158"/>
            </a:xfrm>
            <a:prstGeom prst="rect">
              <a:avLst/>
            </a:prstGeom>
            <a:noFill/>
            <a:ln/>
          </p:spPr>
          <p:txBody>
            <a:bodyPr wrap="none" lIns="0" tIns="0" rIns="0" bIns="0" rtlCol="0" anchor="t"/>
            <a:lstStyle/>
            <a:p>
              <a:pPr marL="0" indent="0" algn="l">
                <a:lnSpc>
                  <a:spcPts val="2400"/>
                </a:lnSpc>
                <a:buNone/>
              </a:pPr>
              <a:r>
                <a:rPr lang="en-GB" sz="1600" b="1" noProof="0" dirty="0">
                  <a:ea typeface="Platypi Medium" pitchFamily="34" charset="-122"/>
                  <a:cs typeface="Platypi Medium" pitchFamily="34" charset="-120"/>
                </a:rPr>
                <a:t>Flow Correlation</a:t>
              </a:r>
              <a:endParaRPr lang="en-GB" sz="1600" b="1" noProof="0" dirty="0"/>
            </a:p>
          </p:txBody>
        </p:sp>
        <p:sp>
          <p:nvSpPr>
            <p:cNvPr id="15" name="Text 12"/>
            <p:cNvSpPr/>
            <p:nvPr/>
          </p:nvSpPr>
          <p:spPr>
            <a:xfrm>
              <a:off x="2528961" y="3584306"/>
              <a:ext cx="6340793" cy="317540"/>
            </a:xfrm>
            <a:prstGeom prst="rect">
              <a:avLst/>
            </a:prstGeom>
            <a:noFill/>
            <a:ln/>
          </p:spPr>
          <p:txBody>
            <a:bodyPr wrap="none" lIns="0" tIns="0" rIns="0" bIns="0" rtlCol="0" anchor="t"/>
            <a:lstStyle/>
            <a:p>
              <a:pPr marL="0" indent="0" algn="l">
                <a:lnSpc>
                  <a:spcPts val="2500"/>
                </a:lnSpc>
                <a:buNone/>
              </a:pPr>
              <a:r>
                <a:rPr lang="en-GB" sz="1400" noProof="0" dirty="0">
                  <a:ea typeface="Source Serif Pro" pitchFamily="34" charset="-122"/>
                  <a:cs typeface="Source Serif Pro" pitchFamily="34" charset="-120"/>
                </a:rPr>
                <a:t>BENOCS instantly identified the traffic pattern and source</a:t>
              </a:r>
              <a:endParaRPr lang="en-GB" sz="1400" noProof="0" dirty="0"/>
            </a:p>
          </p:txBody>
        </p:sp>
        <p:sp>
          <p:nvSpPr>
            <p:cNvPr id="19" name="Text 16"/>
            <p:cNvSpPr/>
            <p:nvPr/>
          </p:nvSpPr>
          <p:spPr>
            <a:xfrm>
              <a:off x="2528961" y="4539309"/>
              <a:ext cx="2538889" cy="310158"/>
            </a:xfrm>
            <a:prstGeom prst="rect">
              <a:avLst/>
            </a:prstGeom>
            <a:noFill/>
            <a:ln/>
          </p:spPr>
          <p:txBody>
            <a:bodyPr wrap="none" lIns="0" tIns="0" rIns="0" bIns="0" rtlCol="0" anchor="t"/>
            <a:lstStyle/>
            <a:p>
              <a:pPr marL="0" indent="0" algn="l">
                <a:lnSpc>
                  <a:spcPts val="2400"/>
                </a:lnSpc>
                <a:buNone/>
              </a:pPr>
              <a:r>
                <a:rPr lang="en-GB" sz="1600" b="1" noProof="0" dirty="0">
                  <a:ea typeface="Platypi Medium" pitchFamily="34" charset="-122"/>
                  <a:cs typeface="Platypi Medium" pitchFamily="34" charset="-120"/>
                </a:rPr>
                <a:t>Detailed Investigation</a:t>
              </a:r>
              <a:endParaRPr lang="en-GB" sz="1600" b="1" noProof="0" dirty="0"/>
            </a:p>
          </p:txBody>
        </p:sp>
        <p:sp>
          <p:nvSpPr>
            <p:cNvPr id="20" name="Text 17"/>
            <p:cNvSpPr/>
            <p:nvPr/>
          </p:nvSpPr>
          <p:spPr>
            <a:xfrm>
              <a:off x="2528961" y="4802256"/>
              <a:ext cx="6340793" cy="317540"/>
            </a:xfrm>
            <a:prstGeom prst="rect">
              <a:avLst/>
            </a:prstGeom>
            <a:noFill/>
            <a:ln/>
          </p:spPr>
          <p:txBody>
            <a:bodyPr wrap="none" lIns="0" tIns="0" rIns="0" bIns="0" rtlCol="0" anchor="t"/>
            <a:lstStyle/>
            <a:p>
              <a:pPr marL="0" indent="0" algn="l">
                <a:lnSpc>
                  <a:spcPts val="2500"/>
                </a:lnSpc>
                <a:buNone/>
              </a:pPr>
              <a:r>
                <a:rPr lang="en-GB" sz="1400" noProof="0" dirty="0">
                  <a:ea typeface="Source Serif Pro" pitchFamily="34" charset="-122"/>
                  <a:cs typeface="Source Serif Pro" pitchFamily="34" charset="-120"/>
                </a:rPr>
                <a:t>Valve's content distribution automatically pinpointed, and the affected region spotted</a:t>
              </a:r>
              <a:endParaRPr lang="en-GB" sz="1400" noProof="0" dirty="0"/>
            </a:p>
          </p:txBody>
        </p:sp>
        <p:sp>
          <p:nvSpPr>
            <p:cNvPr id="24" name="Text 21"/>
            <p:cNvSpPr/>
            <p:nvPr/>
          </p:nvSpPr>
          <p:spPr>
            <a:xfrm>
              <a:off x="2528961" y="5751127"/>
              <a:ext cx="2480905" cy="310158"/>
            </a:xfrm>
            <a:prstGeom prst="rect">
              <a:avLst/>
            </a:prstGeom>
            <a:noFill/>
            <a:ln/>
          </p:spPr>
          <p:txBody>
            <a:bodyPr wrap="none" lIns="0" tIns="0" rIns="0" bIns="0" rtlCol="0" anchor="t"/>
            <a:lstStyle/>
            <a:p>
              <a:pPr marL="0" indent="0" algn="l">
                <a:lnSpc>
                  <a:spcPts val="2400"/>
                </a:lnSpc>
                <a:buNone/>
              </a:pPr>
              <a:r>
                <a:rPr lang="en-GB" sz="1600" b="1" noProof="0" dirty="0">
                  <a:ea typeface="Platypi Medium" pitchFamily="34" charset="-122"/>
                  <a:cs typeface="Platypi Medium" pitchFamily="34" charset="-120"/>
                </a:rPr>
                <a:t>Resolution</a:t>
              </a:r>
              <a:endParaRPr lang="en-GB" sz="1600" b="1" noProof="0" dirty="0"/>
            </a:p>
          </p:txBody>
        </p:sp>
        <p:sp>
          <p:nvSpPr>
            <p:cNvPr id="25" name="Text 22"/>
            <p:cNvSpPr/>
            <p:nvPr/>
          </p:nvSpPr>
          <p:spPr>
            <a:xfrm>
              <a:off x="2528961" y="5965450"/>
              <a:ext cx="6340793" cy="317540"/>
            </a:xfrm>
            <a:prstGeom prst="rect">
              <a:avLst/>
            </a:prstGeom>
            <a:noFill/>
            <a:ln/>
          </p:spPr>
          <p:txBody>
            <a:bodyPr wrap="none" lIns="0" tIns="0" rIns="0" bIns="0" rtlCol="0" anchor="t"/>
            <a:lstStyle/>
            <a:p>
              <a:pPr marL="0" indent="0" algn="l">
                <a:lnSpc>
                  <a:spcPts val="2500"/>
                </a:lnSpc>
                <a:buNone/>
              </a:pPr>
              <a:r>
                <a:rPr lang="en-GB" sz="1400" noProof="0" dirty="0">
                  <a:ea typeface="Source Serif Pro" pitchFamily="34" charset="-122"/>
                  <a:cs typeface="Source Serif Pro" pitchFamily="34" charset="-120"/>
                </a:rPr>
                <a:t>Traffic rerouted within minutes instead of hours</a:t>
              </a:r>
              <a:endParaRPr lang="en-GB" sz="1400" noProof="0" dirty="0"/>
            </a:p>
          </p:txBody>
        </p:sp>
      </p:grpSp>
      <p:sp>
        <p:nvSpPr>
          <p:cNvPr id="27" name="Shape 8">
            <a:extLst>
              <a:ext uri="{FF2B5EF4-FFF2-40B4-BE49-F238E27FC236}">
                <a16:creationId xmlns:a16="http://schemas.microsoft.com/office/drawing/2014/main" id="{3C4EBF8E-1590-86DE-9A50-94C6BFC76BD0}"/>
              </a:ext>
            </a:extLst>
          </p:cNvPr>
          <p:cNvSpPr/>
          <p:nvPr/>
        </p:nvSpPr>
        <p:spPr>
          <a:xfrm>
            <a:off x="1736957" y="2272897"/>
            <a:ext cx="595313" cy="22860"/>
          </a:xfrm>
          <a:prstGeom prst="roundRect">
            <a:avLst>
              <a:gd name="adj" fmla="val 130232"/>
            </a:avLst>
          </a:prstGeom>
          <a:solidFill>
            <a:schemeClr val="tx1"/>
          </a:solidFill>
          <a:ln/>
        </p:spPr>
        <p:txBody>
          <a:bodyPr/>
          <a:lstStyle/>
          <a:p>
            <a:endParaRPr lang="en-GB" noProof="0" dirty="0"/>
          </a:p>
        </p:txBody>
      </p:sp>
    </p:spTree>
    <p:extLst>
      <p:ext uri="{BB962C8B-B14F-4D97-AF65-F5344CB8AC3E}">
        <p14:creationId xmlns:p14="http://schemas.microsoft.com/office/powerpoint/2010/main" val="425875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50F361C-33F3-DAB9-AD7F-F9A938A7F114}"/>
              </a:ext>
            </a:extLst>
          </p:cNvPr>
          <p:cNvGrpSpPr/>
          <p:nvPr/>
        </p:nvGrpSpPr>
        <p:grpSpPr>
          <a:xfrm>
            <a:off x="6329781" y="2134249"/>
            <a:ext cx="2584337" cy="727026"/>
            <a:chOff x="7950721" y="2113452"/>
            <a:chExt cx="2584337" cy="727026"/>
          </a:xfrm>
        </p:grpSpPr>
        <p:grpSp>
          <p:nvGrpSpPr>
            <p:cNvPr id="28" name="Group 27">
              <a:extLst>
                <a:ext uri="{FF2B5EF4-FFF2-40B4-BE49-F238E27FC236}">
                  <a16:creationId xmlns:a16="http://schemas.microsoft.com/office/drawing/2014/main" id="{DC7F59C2-9496-B3B6-0B1B-467B5A13F022}"/>
                </a:ext>
              </a:extLst>
            </p:cNvPr>
            <p:cNvGrpSpPr/>
            <p:nvPr/>
          </p:nvGrpSpPr>
          <p:grpSpPr>
            <a:xfrm>
              <a:off x="7950721" y="2113452"/>
              <a:ext cx="2584337" cy="727026"/>
              <a:chOff x="7947650" y="1859443"/>
              <a:chExt cx="3399464" cy="931477"/>
            </a:xfrm>
          </p:grpSpPr>
          <p:sp>
            <p:nvSpPr>
              <p:cNvPr id="8" name="Arrow: Pentagon 7">
                <a:extLst>
                  <a:ext uri="{FF2B5EF4-FFF2-40B4-BE49-F238E27FC236}">
                    <a16:creationId xmlns:a16="http://schemas.microsoft.com/office/drawing/2014/main" id="{A3077959-E93B-45B3-8A61-5A310D93EB5D}"/>
                  </a:ext>
                </a:extLst>
              </p:cNvPr>
              <p:cNvSpPr/>
              <p:nvPr/>
            </p:nvSpPr>
            <p:spPr>
              <a:xfrm>
                <a:off x="7968914" y="1874652"/>
                <a:ext cx="3378200" cy="901305"/>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Arrow: Pentagon 14">
                <a:extLst>
                  <a:ext uri="{FF2B5EF4-FFF2-40B4-BE49-F238E27FC236}">
                    <a16:creationId xmlns:a16="http://schemas.microsoft.com/office/drawing/2014/main" id="{589B0E15-AE0C-F39D-180D-D30E88CC6E47}"/>
                  </a:ext>
                </a:extLst>
              </p:cNvPr>
              <p:cNvSpPr/>
              <p:nvPr/>
            </p:nvSpPr>
            <p:spPr>
              <a:xfrm>
                <a:off x="7947651" y="1859443"/>
                <a:ext cx="860489" cy="931477"/>
              </a:xfrm>
              <a:prstGeom prst="homePlat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26" name="Graphic 25" descr="Marker with solid fill">
              <a:extLst>
                <a:ext uri="{FF2B5EF4-FFF2-40B4-BE49-F238E27FC236}">
                  <a16:creationId xmlns:a16="http://schemas.microsoft.com/office/drawing/2014/main" id="{D9DE9B22-22E8-F145-84F7-E6A26FDC89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84498" y="2122112"/>
              <a:ext cx="713697" cy="713697"/>
            </a:xfrm>
            <a:prstGeom prst="rect">
              <a:avLst/>
            </a:prstGeom>
          </p:spPr>
        </p:pic>
        <p:pic>
          <p:nvPicPr>
            <p:cNvPr id="27" name="Graphic 26" descr="Shuffle with solid fill">
              <a:extLst>
                <a:ext uri="{FF2B5EF4-FFF2-40B4-BE49-F238E27FC236}">
                  <a16:creationId xmlns:a16="http://schemas.microsoft.com/office/drawing/2014/main" id="{1B73C648-DC6A-8DAF-5022-EB13EEAD3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7007" y="2122112"/>
              <a:ext cx="713697" cy="713697"/>
            </a:xfrm>
            <a:prstGeom prst="rect">
              <a:avLst/>
            </a:prstGeom>
          </p:spPr>
        </p:pic>
      </p:grpSp>
      <p:sp>
        <p:nvSpPr>
          <p:cNvPr id="3" name="Title 2">
            <a:extLst>
              <a:ext uri="{FF2B5EF4-FFF2-40B4-BE49-F238E27FC236}">
                <a16:creationId xmlns:a16="http://schemas.microsoft.com/office/drawing/2014/main" id="{A519F5BC-B017-D0EE-91FF-0D06F2838E25}"/>
              </a:ext>
            </a:extLst>
          </p:cNvPr>
          <p:cNvSpPr>
            <a:spLocks noGrp="1"/>
          </p:cNvSpPr>
          <p:nvPr>
            <p:ph type="title"/>
          </p:nvPr>
        </p:nvSpPr>
        <p:spPr>
          <a:xfrm>
            <a:off x="733709" y="284150"/>
            <a:ext cx="10058400" cy="994231"/>
          </a:xfrm>
        </p:spPr>
        <p:txBody>
          <a:bodyPr>
            <a:normAutofit/>
          </a:bodyPr>
          <a:lstStyle/>
          <a:p>
            <a:r>
              <a:rPr lang="en-GB" sz="3600" b="1" noProof="0" dirty="0"/>
              <a:t>Power couple = Flow + Probe data</a:t>
            </a:r>
          </a:p>
        </p:txBody>
      </p:sp>
      <p:sp>
        <p:nvSpPr>
          <p:cNvPr id="4" name="Slide Number Placeholder 3">
            <a:extLst>
              <a:ext uri="{FF2B5EF4-FFF2-40B4-BE49-F238E27FC236}">
                <a16:creationId xmlns:a16="http://schemas.microsoft.com/office/drawing/2014/main" id="{04D3D11B-4AF2-C7F6-157C-2B631D4C1C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6" name="Text 1">
            <a:extLst>
              <a:ext uri="{FF2B5EF4-FFF2-40B4-BE49-F238E27FC236}">
                <a16:creationId xmlns:a16="http://schemas.microsoft.com/office/drawing/2014/main" id="{A8B42896-4CD6-7364-6ED3-5021330007F9}"/>
              </a:ext>
            </a:extLst>
          </p:cNvPr>
          <p:cNvSpPr/>
          <p:nvPr/>
        </p:nvSpPr>
        <p:spPr>
          <a:xfrm>
            <a:off x="1384237" y="3449309"/>
            <a:ext cx="2567256" cy="384940"/>
          </a:xfrm>
          <a:prstGeom prst="rect">
            <a:avLst/>
          </a:prstGeom>
          <a:noFill/>
          <a:ln/>
        </p:spPr>
        <p:txBody>
          <a:bodyPr wrap="none" lIns="0" tIns="0" rIns="0" bIns="0" rtlCol="0" anchor="t"/>
          <a:lstStyle/>
          <a:p>
            <a:pPr marL="0" indent="0" algn="l">
              <a:lnSpc>
                <a:spcPts val="2750"/>
              </a:lnSpc>
              <a:buNone/>
            </a:pPr>
            <a:r>
              <a:rPr lang="en-GB" sz="1600" b="1" noProof="0" dirty="0">
                <a:ea typeface="Platypi Medium" pitchFamily="34" charset="-122"/>
                <a:cs typeface="Platypi Medium" pitchFamily="34" charset="-120"/>
              </a:rPr>
              <a:t>Probe </a:t>
            </a:r>
            <a:r>
              <a:rPr lang="en-GB" sz="1600" b="1" noProof="0" dirty="0">
                <a:ea typeface="Platypi Medium" pitchFamily="34" charset="-122"/>
                <a:cs typeface="Platypi Medium" pitchFamily="34" charset="-120"/>
                <a:sym typeface="Wingdings" panose="05000000000000000000" pitchFamily="2" charset="2"/>
              </a:rPr>
              <a:t> fault  detection</a:t>
            </a:r>
            <a:endParaRPr lang="en-GB" sz="1600" b="1" noProof="0" dirty="0"/>
          </a:p>
        </p:txBody>
      </p:sp>
      <p:sp>
        <p:nvSpPr>
          <p:cNvPr id="7" name="Text 2">
            <a:extLst>
              <a:ext uri="{FF2B5EF4-FFF2-40B4-BE49-F238E27FC236}">
                <a16:creationId xmlns:a16="http://schemas.microsoft.com/office/drawing/2014/main" id="{3E04D7DF-58FD-7637-152F-284AFE7C1521}"/>
              </a:ext>
            </a:extLst>
          </p:cNvPr>
          <p:cNvSpPr/>
          <p:nvPr/>
        </p:nvSpPr>
        <p:spPr>
          <a:xfrm>
            <a:off x="1426334" y="3854916"/>
            <a:ext cx="2353430" cy="1885486"/>
          </a:xfrm>
          <a:prstGeom prst="rect">
            <a:avLst/>
          </a:prstGeom>
          <a:noFill/>
          <a:ln/>
        </p:spPr>
        <p:txBody>
          <a:bodyPr wrap="square" lIns="0" tIns="0" rIns="0" bIns="0" rtlCol="0" anchor="t"/>
          <a:lstStyle/>
          <a:p>
            <a:pPr marL="0" indent="0" algn="l">
              <a:lnSpc>
                <a:spcPts val="2850"/>
              </a:lnSpc>
              <a:buNone/>
            </a:pPr>
            <a:r>
              <a:rPr lang="en-GB" sz="1400" noProof="0" dirty="0">
                <a:ea typeface="Source Serif Pro" pitchFamily="34" charset="-122"/>
                <a:cs typeface="Source Serif Pro" pitchFamily="34" charset="-120"/>
              </a:rPr>
              <a:t>Reveals  performance issues such as </a:t>
            </a:r>
            <a:r>
              <a:rPr lang="en-GB" sz="1400" b="1" noProof="0" dirty="0">
                <a:ea typeface="Source Serif Pro" pitchFamily="34" charset="-122"/>
                <a:cs typeface="Source Serif Pro" pitchFamily="34" charset="-120"/>
              </a:rPr>
              <a:t>Latency, Jitter</a:t>
            </a:r>
            <a:r>
              <a:rPr lang="en-GB" sz="1400" noProof="0" dirty="0">
                <a:ea typeface="Source Serif Pro" pitchFamily="34" charset="-122"/>
                <a:cs typeface="Source Serif Pro" pitchFamily="34" charset="-120"/>
              </a:rPr>
              <a:t> but misses broader traffic context</a:t>
            </a:r>
            <a:endParaRPr lang="en-GB" sz="1400" noProof="0" dirty="0"/>
          </a:p>
        </p:txBody>
      </p:sp>
      <p:sp>
        <p:nvSpPr>
          <p:cNvPr id="9" name="Text 3">
            <a:extLst>
              <a:ext uri="{FF2B5EF4-FFF2-40B4-BE49-F238E27FC236}">
                <a16:creationId xmlns:a16="http://schemas.microsoft.com/office/drawing/2014/main" id="{275B8447-E2A9-39A3-8451-186EC1F66A2E}"/>
              </a:ext>
            </a:extLst>
          </p:cNvPr>
          <p:cNvSpPr/>
          <p:nvPr/>
        </p:nvSpPr>
        <p:spPr>
          <a:xfrm>
            <a:off x="4479162" y="3428821"/>
            <a:ext cx="3162331" cy="425916"/>
          </a:xfrm>
          <a:prstGeom prst="rect">
            <a:avLst/>
          </a:prstGeom>
          <a:noFill/>
          <a:ln/>
        </p:spPr>
        <p:txBody>
          <a:bodyPr wrap="none" lIns="0" tIns="0" rIns="0" bIns="0" rtlCol="0" anchor="t"/>
          <a:lstStyle/>
          <a:p>
            <a:pPr marL="0" indent="0" algn="l">
              <a:lnSpc>
                <a:spcPts val="2750"/>
              </a:lnSpc>
              <a:buNone/>
            </a:pPr>
            <a:r>
              <a:rPr lang="en-GB" sz="1600" b="1" noProof="0" dirty="0">
                <a:ea typeface="Platypi Medium" pitchFamily="34" charset="-122"/>
                <a:cs typeface="Platypi Medium" pitchFamily="34" charset="-120"/>
              </a:rPr>
              <a:t>Flow </a:t>
            </a:r>
            <a:r>
              <a:rPr lang="en-GB" sz="1600" b="1" noProof="0" dirty="0">
                <a:ea typeface="Platypi Medium" pitchFamily="34" charset="-122"/>
                <a:cs typeface="Platypi Medium" pitchFamily="34" charset="-120"/>
                <a:sym typeface="Wingdings" panose="05000000000000000000" pitchFamily="2" charset="2"/>
              </a:rPr>
              <a:t> Full context &amp; Scope</a:t>
            </a:r>
          </a:p>
        </p:txBody>
      </p:sp>
      <p:sp>
        <p:nvSpPr>
          <p:cNvPr id="10" name="Text 4">
            <a:extLst>
              <a:ext uri="{FF2B5EF4-FFF2-40B4-BE49-F238E27FC236}">
                <a16:creationId xmlns:a16="http://schemas.microsoft.com/office/drawing/2014/main" id="{7A6AF663-D63D-6017-82AA-220B650BE936}"/>
              </a:ext>
            </a:extLst>
          </p:cNvPr>
          <p:cNvSpPr/>
          <p:nvPr/>
        </p:nvSpPr>
        <p:spPr>
          <a:xfrm>
            <a:off x="4489760" y="3844234"/>
            <a:ext cx="2804658" cy="1885487"/>
          </a:xfrm>
          <a:prstGeom prst="rect">
            <a:avLst/>
          </a:prstGeom>
          <a:noFill/>
          <a:ln/>
        </p:spPr>
        <p:txBody>
          <a:bodyPr wrap="square" lIns="0" tIns="0" rIns="0" bIns="0" rtlCol="0" anchor="t"/>
          <a:lstStyle/>
          <a:p>
            <a:pPr marL="0" indent="0" algn="l">
              <a:lnSpc>
                <a:spcPts val="2850"/>
              </a:lnSpc>
              <a:buNone/>
            </a:pPr>
            <a:r>
              <a:rPr lang="en-GB" sz="1400" noProof="0" dirty="0">
                <a:ea typeface="Source Serif Pro" pitchFamily="34" charset="-122"/>
                <a:cs typeface="Source Serif Pro" pitchFamily="34" charset="-120"/>
              </a:rPr>
              <a:t>Shows traffic statistics such as </a:t>
            </a:r>
            <a:r>
              <a:rPr lang="en-GB" sz="1400" b="1" noProof="0" dirty="0">
                <a:ea typeface="Source Serif Pro" pitchFamily="34" charset="-122"/>
                <a:cs typeface="Source Serif Pro" pitchFamily="34" charset="-120"/>
              </a:rPr>
              <a:t>volume, ingress and egress specific traffic</a:t>
            </a:r>
            <a:r>
              <a:rPr lang="en-GB" sz="1400" noProof="0" dirty="0">
                <a:ea typeface="Source Serif Pro" pitchFamily="34" charset="-122"/>
                <a:cs typeface="Source Serif Pro" pitchFamily="34" charset="-120"/>
              </a:rPr>
              <a:t> and the </a:t>
            </a:r>
            <a:r>
              <a:rPr lang="en-GB" sz="1400" b="1" noProof="0" dirty="0">
                <a:ea typeface="Source Serif Pro" pitchFamily="34" charset="-122"/>
                <a:cs typeface="Source Serif Pro" pitchFamily="34" charset="-120"/>
              </a:rPr>
              <a:t>applications</a:t>
            </a:r>
            <a:endParaRPr lang="en-GB" sz="1400" b="1" noProof="0" dirty="0"/>
          </a:p>
        </p:txBody>
      </p:sp>
      <p:sp>
        <p:nvSpPr>
          <p:cNvPr id="12" name="Text 5">
            <a:extLst>
              <a:ext uri="{FF2B5EF4-FFF2-40B4-BE49-F238E27FC236}">
                <a16:creationId xmlns:a16="http://schemas.microsoft.com/office/drawing/2014/main" id="{A9FEC955-4F38-F7A9-AAA1-4A15DACA88C7}"/>
              </a:ext>
            </a:extLst>
          </p:cNvPr>
          <p:cNvSpPr/>
          <p:nvPr/>
        </p:nvSpPr>
        <p:spPr>
          <a:xfrm>
            <a:off x="7732740" y="3428821"/>
            <a:ext cx="2567256" cy="425916"/>
          </a:xfrm>
          <a:prstGeom prst="rect">
            <a:avLst/>
          </a:prstGeom>
          <a:noFill/>
          <a:ln/>
        </p:spPr>
        <p:txBody>
          <a:bodyPr wrap="none" lIns="0" tIns="0" rIns="0" bIns="0" rtlCol="0" anchor="t"/>
          <a:lstStyle/>
          <a:p>
            <a:pPr marL="0" indent="0" algn="l">
              <a:lnSpc>
                <a:spcPts val="2750"/>
              </a:lnSpc>
              <a:buNone/>
            </a:pPr>
            <a:r>
              <a:rPr lang="en-GB" sz="1600" b="1" noProof="0" dirty="0">
                <a:ea typeface="Platypi Medium" pitchFamily="34" charset="-122"/>
                <a:cs typeface="Platypi Medium" pitchFamily="34" charset="-120"/>
              </a:rPr>
              <a:t>Combined</a:t>
            </a:r>
            <a:r>
              <a:rPr lang="en-GB" sz="1600" b="1" noProof="0" dirty="0">
                <a:ea typeface="Platypi Medium" pitchFamily="34" charset="-122"/>
                <a:cs typeface="Platypi Medium" pitchFamily="34" charset="-120"/>
                <a:sym typeface="Wingdings" panose="05000000000000000000" pitchFamily="2" charset="2"/>
              </a:rPr>
              <a:t> full visibility</a:t>
            </a:r>
            <a:endParaRPr lang="en-GB" sz="1600" b="1" noProof="0" dirty="0"/>
          </a:p>
        </p:txBody>
      </p:sp>
      <p:sp>
        <p:nvSpPr>
          <p:cNvPr id="13" name="Text 6">
            <a:extLst>
              <a:ext uri="{FF2B5EF4-FFF2-40B4-BE49-F238E27FC236}">
                <a16:creationId xmlns:a16="http://schemas.microsoft.com/office/drawing/2014/main" id="{C1FFA61A-477E-2F5B-B503-29774E47269F}"/>
              </a:ext>
            </a:extLst>
          </p:cNvPr>
          <p:cNvSpPr/>
          <p:nvPr/>
        </p:nvSpPr>
        <p:spPr>
          <a:xfrm>
            <a:off x="7740777" y="3854915"/>
            <a:ext cx="2473479" cy="1885488"/>
          </a:xfrm>
          <a:prstGeom prst="rect">
            <a:avLst/>
          </a:prstGeom>
          <a:noFill/>
          <a:ln/>
        </p:spPr>
        <p:txBody>
          <a:bodyPr wrap="square" lIns="0" tIns="0" rIns="0" bIns="0" rtlCol="0" anchor="t"/>
          <a:lstStyle/>
          <a:p>
            <a:pPr marL="0" indent="0" algn="l">
              <a:lnSpc>
                <a:spcPts val="2850"/>
              </a:lnSpc>
              <a:buNone/>
            </a:pPr>
            <a:r>
              <a:rPr lang="en-GB" sz="1400" noProof="0" dirty="0">
                <a:ea typeface="Source Serif Pro" pitchFamily="34" charset="-122"/>
                <a:cs typeface="Source Serif Pro" pitchFamily="34" charset="-120"/>
              </a:rPr>
              <a:t>Delivers true end-to-end visibility with both performance precision and traffic context</a:t>
            </a:r>
            <a:endParaRPr lang="en-GB" sz="1400" noProof="0" dirty="0"/>
          </a:p>
        </p:txBody>
      </p:sp>
      <p:grpSp>
        <p:nvGrpSpPr>
          <p:cNvPr id="16" name="Group 15">
            <a:extLst>
              <a:ext uri="{FF2B5EF4-FFF2-40B4-BE49-F238E27FC236}">
                <a16:creationId xmlns:a16="http://schemas.microsoft.com/office/drawing/2014/main" id="{CDA870C2-834E-1A6A-FA63-986605F54232}"/>
              </a:ext>
            </a:extLst>
          </p:cNvPr>
          <p:cNvGrpSpPr/>
          <p:nvPr/>
        </p:nvGrpSpPr>
        <p:grpSpPr>
          <a:xfrm>
            <a:off x="4382390" y="2130334"/>
            <a:ext cx="2568171" cy="714001"/>
            <a:chOff x="4376420" y="1873149"/>
            <a:chExt cx="3378200" cy="914789"/>
          </a:xfrm>
        </p:grpSpPr>
        <p:sp>
          <p:nvSpPr>
            <p:cNvPr id="5" name="Arrow: Pentagon 4">
              <a:extLst>
                <a:ext uri="{FF2B5EF4-FFF2-40B4-BE49-F238E27FC236}">
                  <a16:creationId xmlns:a16="http://schemas.microsoft.com/office/drawing/2014/main" id="{4D48C800-4B00-CBD3-8A48-D0698A47CB6E}"/>
                </a:ext>
              </a:extLst>
            </p:cNvPr>
            <p:cNvSpPr/>
            <p:nvPr/>
          </p:nvSpPr>
          <p:spPr>
            <a:xfrm>
              <a:off x="4376420" y="1879891"/>
              <a:ext cx="3378200" cy="901305"/>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Arrow: Pentagon 10">
              <a:extLst>
                <a:ext uri="{FF2B5EF4-FFF2-40B4-BE49-F238E27FC236}">
                  <a16:creationId xmlns:a16="http://schemas.microsoft.com/office/drawing/2014/main" id="{054397C9-1B3B-847D-EA91-B5AD66612E9B}"/>
                </a:ext>
              </a:extLst>
            </p:cNvPr>
            <p:cNvSpPr/>
            <p:nvPr/>
          </p:nvSpPr>
          <p:spPr>
            <a:xfrm>
              <a:off x="4376420" y="1873149"/>
              <a:ext cx="860489" cy="914789"/>
            </a:xfrm>
            <a:prstGeom prst="homePlat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25" name="Graphic 24" descr="Shuffle with solid fill">
            <a:extLst>
              <a:ext uri="{FF2B5EF4-FFF2-40B4-BE49-F238E27FC236}">
                <a16:creationId xmlns:a16="http://schemas.microsoft.com/office/drawing/2014/main" id="{6257C685-E30E-FCF3-4895-CDB83B69C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0635" y="2130528"/>
            <a:ext cx="713697" cy="713697"/>
          </a:xfrm>
          <a:prstGeom prst="rect">
            <a:avLst/>
          </a:prstGeom>
        </p:spPr>
      </p:pic>
      <p:sp>
        <p:nvSpPr>
          <p:cNvPr id="2" name="Arrow: Pentagon 1">
            <a:extLst>
              <a:ext uri="{FF2B5EF4-FFF2-40B4-BE49-F238E27FC236}">
                <a16:creationId xmlns:a16="http://schemas.microsoft.com/office/drawing/2014/main" id="{C77DBAC9-0C41-14A8-A838-93468F0971DB}"/>
              </a:ext>
            </a:extLst>
          </p:cNvPr>
          <p:cNvSpPr/>
          <p:nvPr/>
        </p:nvSpPr>
        <p:spPr>
          <a:xfrm>
            <a:off x="2965555" y="2140749"/>
            <a:ext cx="2025000" cy="703476"/>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 name="Graphic 20" descr="Marker with solid fill">
            <a:extLst>
              <a:ext uri="{FF2B5EF4-FFF2-40B4-BE49-F238E27FC236}">
                <a16:creationId xmlns:a16="http://schemas.microsoft.com/office/drawing/2014/main" id="{2D7E7222-309D-22A5-2B47-1861ABA03C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5462" y="2140749"/>
            <a:ext cx="713697" cy="713697"/>
          </a:xfrm>
          <a:prstGeom prst="rect">
            <a:avLst/>
          </a:prstGeom>
        </p:spPr>
      </p:pic>
    </p:spTree>
    <p:extLst>
      <p:ext uri="{BB962C8B-B14F-4D97-AF65-F5344CB8AC3E}">
        <p14:creationId xmlns:p14="http://schemas.microsoft.com/office/powerpoint/2010/main" val="27598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D4E3B6E-0AE8-12D1-2E80-4D74EAC02D7D}"/>
              </a:ext>
            </a:extLst>
          </p:cNvPr>
          <p:cNvSpPr>
            <a:spLocks noGrp="1"/>
          </p:cNvSpPr>
          <p:nvPr>
            <p:ph type="title"/>
          </p:nvPr>
        </p:nvSpPr>
        <p:spPr>
          <a:xfrm>
            <a:off x="1097280" y="286603"/>
            <a:ext cx="10058400" cy="968441"/>
          </a:xfrm>
        </p:spPr>
        <p:txBody>
          <a:bodyPr>
            <a:normAutofit/>
          </a:bodyPr>
          <a:lstStyle/>
          <a:p>
            <a:r>
              <a:rPr lang="en-GB" sz="3600" b="1" noProof="0" dirty="0"/>
              <a:t>Recommendations for ISPs</a:t>
            </a:r>
          </a:p>
        </p:txBody>
      </p:sp>
      <p:sp>
        <p:nvSpPr>
          <p:cNvPr id="2" name="Content Placeholder 1">
            <a:extLst>
              <a:ext uri="{FF2B5EF4-FFF2-40B4-BE49-F238E27FC236}">
                <a16:creationId xmlns:a16="http://schemas.microsoft.com/office/drawing/2014/main" id="{28F6CAE7-B539-32A3-B0D7-84D9BE2C524B}"/>
              </a:ext>
            </a:extLst>
          </p:cNvPr>
          <p:cNvSpPr>
            <a:spLocks noGrp="1"/>
          </p:cNvSpPr>
          <p:nvPr>
            <p:ph sz="half" idx="1"/>
          </p:nvPr>
        </p:nvSpPr>
        <p:spPr/>
        <p:txBody>
          <a:bodyPr>
            <a:normAutofit fontScale="70000" lnSpcReduction="20000"/>
          </a:bodyPr>
          <a:lstStyle/>
          <a:p>
            <a:pPr>
              <a:lnSpc>
                <a:spcPct val="150000"/>
              </a:lnSpc>
            </a:pPr>
            <a:r>
              <a:rPr lang="en-GB" sz="2400" b="1" noProof="0" dirty="0"/>
              <a:t>1. Strengthen Network Capacity</a:t>
            </a:r>
            <a:endParaRPr lang="en-GB" sz="2400" noProof="0" dirty="0"/>
          </a:p>
          <a:p>
            <a:pPr marL="285750" indent="-285750">
              <a:lnSpc>
                <a:spcPct val="150000"/>
              </a:lnSpc>
              <a:buFont typeface="Arial" panose="020B0604020202020204" pitchFamily="34" charset="0"/>
              <a:buChar char="•"/>
            </a:pPr>
            <a:r>
              <a:rPr lang="en-GB" noProof="0" dirty="0"/>
              <a:t>Upgrade backbone bandwidth and core hardware</a:t>
            </a:r>
          </a:p>
          <a:p>
            <a:pPr marL="285750" indent="-285750">
              <a:lnSpc>
                <a:spcPct val="150000"/>
              </a:lnSpc>
              <a:buFont typeface="Arial" panose="020B0604020202020204" pitchFamily="34" charset="0"/>
              <a:buChar char="•"/>
            </a:pPr>
            <a:r>
              <a:rPr lang="en-GB" noProof="0" dirty="0"/>
              <a:t>Distribute load across multiple PoPs/data centres</a:t>
            </a:r>
          </a:p>
          <a:p>
            <a:pPr>
              <a:lnSpc>
                <a:spcPct val="150000"/>
              </a:lnSpc>
            </a:pPr>
            <a:r>
              <a:rPr lang="en-GB" sz="2400" b="1" noProof="0" dirty="0"/>
              <a:t>2. Improve Content Delivery</a:t>
            </a:r>
            <a:endParaRPr lang="en-GB" sz="2400" noProof="0" dirty="0"/>
          </a:p>
          <a:p>
            <a:pPr marL="285750" indent="-285750">
              <a:lnSpc>
                <a:spcPct val="150000"/>
              </a:lnSpc>
              <a:buFont typeface="Arial" panose="020B0604020202020204" pitchFamily="34" charset="0"/>
              <a:buChar char="•"/>
            </a:pPr>
            <a:r>
              <a:rPr lang="en-GB" noProof="0" dirty="0"/>
              <a:t>Peer directly with major platforms or IXPs</a:t>
            </a:r>
          </a:p>
          <a:p>
            <a:pPr marL="285750" indent="-285750">
              <a:lnSpc>
                <a:spcPct val="150000"/>
              </a:lnSpc>
              <a:buFont typeface="Arial" panose="020B0604020202020204" pitchFamily="34" charset="0"/>
              <a:buChar char="•"/>
            </a:pPr>
            <a:r>
              <a:rPr lang="en-GB" noProof="0" dirty="0"/>
              <a:t>Host content locally via CDNs/caching partnerships</a:t>
            </a:r>
          </a:p>
          <a:p>
            <a:pPr marL="285750" indent="-285750">
              <a:lnSpc>
                <a:spcPct val="150000"/>
              </a:lnSpc>
              <a:buFont typeface="Arial" panose="020B0604020202020204" pitchFamily="34" charset="0"/>
              <a:buChar char="•"/>
            </a:pPr>
            <a:r>
              <a:rPr lang="en-GB" noProof="0" dirty="0"/>
              <a:t>Coordinate with providers to pre-load updates</a:t>
            </a:r>
          </a:p>
          <a:p>
            <a:endParaRPr lang="en-GB" noProof="0" dirty="0"/>
          </a:p>
        </p:txBody>
      </p:sp>
      <p:sp>
        <p:nvSpPr>
          <p:cNvPr id="5" name="Content Placeholder 4">
            <a:extLst>
              <a:ext uri="{FF2B5EF4-FFF2-40B4-BE49-F238E27FC236}">
                <a16:creationId xmlns:a16="http://schemas.microsoft.com/office/drawing/2014/main" id="{01C24C7A-3F76-06DF-532A-D3C7539F4993}"/>
              </a:ext>
            </a:extLst>
          </p:cNvPr>
          <p:cNvSpPr>
            <a:spLocks noGrp="1"/>
          </p:cNvSpPr>
          <p:nvPr>
            <p:ph sz="half" idx="2"/>
          </p:nvPr>
        </p:nvSpPr>
        <p:spPr/>
        <p:txBody>
          <a:bodyPr>
            <a:normAutofit fontScale="70000" lnSpcReduction="20000"/>
          </a:bodyPr>
          <a:lstStyle/>
          <a:p>
            <a:pPr>
              <a:lnSpc>
                <a:spcPct val="150000"/>
              </a:lnSpc>
            </a:pPr>
            <a:r>
              <a:rPr lang="en-GB" sz="2400" b="1" noProof="0" dirty="0"/>
              <a:t>3. Optimize Traffic Flow</a:t>
            </a:r>
            <a:endParaRPr lang="en-GB" sz="2400" noProof="0" dirty="0"/>
          </a:p>
          <a:p>
            <a:pPr marL="285750" indent="-285750">
              <a:lnSpc>
                <a:spcPct val="150000"/>
              </a:lnSpc>
              <a:buFont typeface="Arial" panose="020B0604020202020204" pitchFamily="34" charset="0"/>
              <a:buChar char="•"/>
            </a:pPr>
            <a:r>
              <a:rPr lang="en-GB" noProof="0" dirty="0"/>
              <a:t>Prioritize gaming/streaming traffic during peaks</a:t>
            </a:r>
          </a:p>
          <a:p>
            <a:pPr marL="285750" indent="-285750">
              <a:lnSpc>
                <a:spcPct val="150000"/>
              </a:lnSpc>
              <a:buFont typeface="Arial" panose="020B0604020202020204" pitchFamily="34" charset="0"/>
              <a:buChar char="•"/>
            </a:pPr>
            <a:r>
              <a:rPr lang="en-GB" noProof="0" dirty="0"/>
              <a:t>Use real-time monitoring and analytics</a:t>
            </a:r>
          </a:p>
          <a:p>
            <a:pPr>
              <a:lnSpc>
                <a:spcPct val="150000"/>
              </a:lnSpc>
            </a:pPr>
            <a:r>
              <a:rPr lang="en-GB" sz="2400" b="1" noProof="0" dirty="0"/>
              <a:t>4. Enhance End-User Experience</a:t>
            </a:r>
            <a:endParaRPr lang="en-GB" sz="2400" noProof="0" dirty="0"/>
          </a:p>
          <a:p>
            <a:pPr marL="285750" indent="-285750">
              <a:lnSpc>
                <a:spcPct val="150000"/>
              </a:lnSpc>
              <a:buFont typeface="Arial" panose="020B0604020202020204" pitchFamily="34" charset="0"/>
              <a:buChar char="•"/>
            </a:pPr>
            <a:r>
              <a:rPr lang="en-GB" noProof="0" dirty="0"/>
              <a:t>Offer setup guides for optimal connectivity</a:t>
            </a:r>
          </a:p>
          <a:p>
            <a:endParaRPr lang="en-GB" noProof="0" dirty="0"/>
          </a:p>
        </p:txBody>
      </p:sp>
      <p:sp>
        <p:nvSpPr>
          <p:cNvPr id="3" name="Slide Number Placeholder 2">
            <a:extLst>
              <a:ext uri="{FF2B5EF4-FFF2-40B4-BE49-F238E27FC236}">
                <a16:creationId xmlns:a16="http://schemas.microsoft.com/office/drawing/2014/main" id="{97306426-257D-123F-12AE-6450CAF8F3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240367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screenshot of a computer&#10;&#10;Description automatically generated">
            <a:extLst>
              <a:ext uri="{FF2B5EF4-FFF2-40B4-BE49-F238E27FC236}">
                <a16:creationId xmlns:a16="http://schemas.microsoft.com/office/drawing/2014/main" id="{679A5D7B-04AA-452F-04F5-8B0B2744698F}"/>
              </a:ext>
            </a:extLst>
          </p:cNvPr>
          <p:cNvPicPr/>
          <p:nvPr/>
        </p:nvPicPr>
        <p:blipFill>
          <a:blip r:embed="rId3">
            <a:alphaModFix amt="20000"/>
          </a:blip>
          <a:stretch/>
        </p:blipFill>
        <p:spPr>
          <a:xfrm>
            <a:off x="4126320" y="-289440"/>
            <a:ext cx="11751120" cy="7403760"/>
          </a:xfrm>
          <a:prstGeom prst="rect">
            <a:avLst/>
          </a:prstGeom>
          <a:ln w="0">
            <a:noFill/>
          </a:ln>
        </p:spPr>
      </p:pic>
      <p:sp>
        <p:nvSpPr>
          <p:cNvPr id="6" name="PlaceHolder 1">
            <a:extLst>
              <a:ext uri="{FF2B5EF4-FFF2-40B4-BE49-F238E27FC236}">
                <a16:creationId xmlns:a16="http://schemas.microsoft.com/office/drawing/2014/main" id="{1100225C-6972-442C-628F-5A3AAE44E2F0}"/>
              </a:ext>
            </a:extLst>
          </p:cNvPr>
          <p:cNvSpPr txBox="1">
            <a:spLocks/>
          </p:cNvSpPr>
          <p:nvPr/>
        </p:nvSpPr>
        <p:spPr>
          <a:xfrm>
            <a:off x="304799" y="325120"/>
            <a:ext cx="3198813" cy="1330960"/>
          </a:xfrm>
          <a:prstGeom prst="rect">
            <a:avLst/>
          </a:prstGeom>
          <a:noFill/>
          <a:ln w="0">
            <a:noFill/>
          </a:ln>
        </p:spPr>
        <p:txBody>
          <a:bodyPr vert="horz" lIns="90000" tIns="45000" rIns="90000" bIns="45000" rtlCol="0" anchor="b">
            <a:normAutofit lnSpcReduction="10000"/>
          </a:bodyPr>
          <a:lstStyle>
            <a:lvl1pPr algn="l" defTabSz="914400" rtl="0" eaLnBrk="1" latinLnBrk="0" hangingPunct="1">
              <a:lnSpc>
                <a:spcPct val="85000"/>
              </a:lnSpc>
              <a:spcBef>
                <a:spcPct val="0"/>
              </a:spcBef>
              <a:buNone/>
              <a:defRPr sz="5400" kern="1200" spc="-50" baseline="0">
                <a:solidFill>
                  <a:srgbClr val="1B405D"/>
                </a:solidFill>
                <a:latin typeface="+mj-lt"/>
                <a:ea typeface="+mj-ea"/>
                <a:cs typeface="+mj-cs"/>
              </a:defRPr>
            </a:lvl1pPr>
          </a:lstStyle>
          <a:p>
            <a:pPr>
              <a:lnSpc>
                <a:spcPct val="150000"/>
              </a:lnSpc>
            </a:pPr>
            <a:r>
              <a:rPr lang="en-GB" sz="2400" b="1" spc="-52" noProof="0" dirty="0">
                <a:solidFill>
                  <a:srgbClr val="FFFFFF"/>
                </a:solidFill>
                <a:latin typeface="Raleway"/>
              </a:rPr>
              <a:t>P</a:t>
            </a:r>
            <a:r>
              <a:rPr lang="hu-HU" sz="2400" b="1" spc="-52" noProof="0" dirty="0">
                <a:solidFill>
                  <a:srgbClr val="FFFFFF"/>
                </a:solidFill>
                <a:latin typeface="Raleway"/>
              </a:rPr>
              <a:t>éter György</a:t>
            </a:r>
            <a:br>
              <a:rPr lang="en-GB" sz="3600" noProof="0" dirty="0"/>
            </a:br>
            <a:r>
              <a:rPr lang="hu-HU" sz="1600" spc="-52" noProof="0" dirty="0">
                <a:solidFill>
                  <a:srgbClr val="FFFFFF"/>
                </a:solidFill>
                <a:latin typeface="Raleway"/>
              </a:rPr>
              <a:t>pgyoergy</a:t>
            </a:r>
            <a:r>
              <a:rPr lang="en-GB" sz="1600" spc="-52" noProof="0" dirty="0">
                <a:solidFill>
                  <a:srgbClr val="FFFFFF"/>
                </a:solidFill>
                <a:latin typeface="Raleway"/>
              </a:rPr>
              <a:t>@benocs.com</a:t>
            </a:r>
            <a:br>
              <a:rPr lang="en-GB" sz="1600" noProof="0" dirty="0"/>
            </a:br>
            <a:endParaRPr lang="en-GB" sz="1600" spc="-1" noProof="0" dirty="0">
              <a:solidFill>
                <a:srgbClr val="000000"/>
              </a:solidFill>
              <a:latin typeface="Calibri"/>
            </a:endParaRPr>
          </a:p>
        </p:txBody>
      </p:sp>
      <p:sp>
        <p:nvSpPr>
          <p:cNvPr id="7" name="PlaceHolder 2">
            <a:extLst>
              <a:ext uri="{FF2B5EF4-FFF2-40B4-BE49-F238E27FC236}">
                <a16:creationId xmlns:a16="http://schemas.microsoft.com/office/drawing/2014/main" id="{510EA228-7A1A-2D4E-5DC1-ECDDAD134AE6}"/>
              </a:ext>
            </a:extLst>
          </p:cNvPr>
          <p:cNvSpPr txBox="1">
            <a:spLocks/>
          </p:cNvSpPr>
          <p:nvPr/>
        </p:nvSpPr>
        <p:spPr>
          <a:xfrm>
            <a:off x="6469063" y="2022475"/>
            <a:ext cx="3532187" cy="790575"/>
          </a:xfrm>
          <a:prstGeom prst="rect">
            <a:avLst/>
          </a:prstGeom>
          <a:noFill/>
          <a:ln w="0">
            <a:noFill/>
          </a:ln>
        </p:spPr>
        <p:txBody>
          <a:bodyPr vert="horz" lIns="0" tIns="45000" rIns="0" bIns="45000" rtlCol="0" anchor="t">
            <a:normAutofit fontScale="94722"/>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199"/>
              </a:spcBef>
              <a:spcAft>
                <a:spcPts val="201"/>
              </a:spcAft>
              <a:buClr>
                <a:srgbClr val="D1E2EE"/>
              </a:buClr>
              <a:buFont typeface="Calibri"/>
              <a:buChar char=" "/>
            </a:pPr>
            <a:r>
              <a:rPr lang="en-GB" sz="4800" b="1" spc="-1" noProof="0" dirty="0">
                <a:latin typeface="Raleway SemiBold"/>
              </a:rPr>
              <a:t>Thank you!</a:t>
            </a:r>
            <a:endParaRPr lang="en-GB" sz="4800" spc="-1" noProof="0" dirty="0">
              <a:solidFill>
                <a:srgbClr val="000000"/>
              </a:solidFill>
              <a:latin typeface="Calibri"/>
            </a:endParaRPr>
          </a:p>
        </p:txBody>
      </p:sp>
      <p:sp>
        <p:nvSpPr>
          <p:cNvPr id="8" name="PlaceHolder 3">
            <a:extLst>
              <a:ext uri="{FF2B5EF4-FFF2-40B4-BE49-F238E27FC236}">
                <a16:creationId xmlns:a16="http://schemas.microsoft.com/office/drawing/2014/main" id="{592CC1F2-E5D0-7DD0-7930-EB4951A57728}"/>
              </a:ext>
            </a:extLst>
          </p:cNvPr>
          <p:cNvSpPr txBox="1">
            <a:spLocks/>
          </p:cNvSpPr>
          <p:nvPr/>
        </p:nvSpPr>
        <p:spPr>
          <a:xfrm>
            <a:off x="304800" y="4387850"/>
            <a:ext cx="3198813" cy="1916113"/>
          </a:xfrm>
          <a:prstGeom prst="rect">
            <a:avLst/>
          </a:prstGeom>
          <a:noFill/>
          <a:ln w="0">
            <a:noFill/>
          </a:ln>
        </p:spPr>
        <p:txBody>
          <a:bodyPr vert="horz" lIns="90000" tIns="45000" rIns="90000" bIns="4500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199"/>
              </a:spcBef>
              <a:spcAft>
                <a:spcPts val="201"/>
              </a:spcAft>
              <a:buFont typeface="Calibri" panose="020F0502020204030204" pitchFamily="34" charset="0"/>
              <a:buNone/>
              <a:tabLst>
                <a:tab pos="0" algn="l"/>
              </a:tabLst>
            </a:pPr>
            <a:r>
              <a:rPr lang="en-GB" sz="1500" spc="-1" noProof="0" dirty="0">
                <a:solidFill>
                  <a:srgbClr val="FFFFFF"/>
                </a:solidFill>
                <a:latin typeface="Raleway"/>
              </a:rPr>
              <a:t>BENOCS GmbH </a:t>
            </a:r>
            <a:endParaRPr lang="en-GB" sz="1500" spc="-1" noProof="0" dirty="0">
              <a:solidFill>
                <a:srgbClr val="000000"/>
              </a:solidFill>
              <a:latin typeface="Calibri"/>
            </a:endParaRPr>
          </a:p>
          <a:p>
            <a:pPr>
              <a:spcBef>
                <a:spcPts val="1199"/>
              </a:spcBef>
              <a:spcAft>
                <a:spcPts val="201"/>
              </a:spcAft>
              <a:buFont typeface="Calibri" panose="020F0502020204030204" pitchFamily="34" charset="0"/>
              <a:buNone/>
              <a:tabLst>
                <a:tab pos="0" algn="l"/>
              </a:tabLst>
            </a:pPr>
            <a:r>
              <a:rPr lang="en-GB" sz="1500" spc="-1" noProof="0" dirty="0">
                <a:solidFill>
                  <a:srgbClr val="FFFFFF"/>
                </a:solidFill>
                <a:latin typeface="Raleway"/>
              </a:rPr>
              <a:t>Reuchlinstr. 10, 10553 Berlin</a:t>
            </a:r>
            <a:endParaRPr lang="en-GB" sz="1500" spc="-1" noProof="0" dirty="0">
              <a:solidFill>
                <a:srgbClr val="000000"/>
              </a:solidFill>
              <a:latin typeface="Calibri"/>
            </a:endParaRPr>
          </a:p>
          <a:p>
            <a:pPr>
              <a:spcBef>
                <a:spcPts val="1199"/>
              </a:spcBef>
              <a:spcAft>
                <a:spcPts val="201"/>
              </a:spcAft>
              <a:buFont typeface="Calibri" panose="020F0502020204030204" pitchFamily="34" charset="0"/>
              <a:buNone/>
              <a:tabLst>
                <a:tab pos="0" algn="l"/>
              </a:tabLst>
            </a:pPr>
            <a:r>
              <a:rPr lang="en-GB" sz="1400" spc="-1" noProof="0" dirty="0">
                <a:solidFill>
                  <a:srgbClr val="FFFFFF"/>
                </a:solidFill>
                <a:latin typeface="Raleway"/>
              </a:rPr>
              <a:t>+49 30 577 000 4 – 0</a:t>
            </a:r>
            <a:endParaRPr lang="en-GB" sz="1400" spc="-1" noProof="0" dirty="0">
              <a:solidFill>
                <a:srgbClr val="000000"/>
              </a:solidFill>
              <a:latin typeface="Calibri"/>
            </a:endParaRPr>
          </a:p>
          <a:p>
            <a:pPr>
              <a:spcBef>
                <a:spcPts val="1199"/>
              </a:spcBef>
              <a:spcAft>
                <a:spcPts val="201"/>
              </a:spcAft>
              <a:buFont typeface="Calibri" panose="020F0502020204030204" pitchFamily="34" charset="0"/>
              <a:buNone/>
              <a:tabLst>
                <a:tab pos="0" algn="l"/>
              </a:tabLst>
            </a:pPr>
            <a:r>
              <a:rPr lang="en-GB" sz="1400" b="1" spc="-1" noProof="0" dirty="0">
                <a:solidFill>
                  <a:srgbClr val="FFFFFF"/>
                </a:solidFill>
                <a:latin typeface="Raleway"/>
              </a:rPr>
              <a:t>benocs.com</a:t>
            </a:r>
            <a:endParaRPr lang="en-GB" sz="1400" spc="-1" noProof="0" dirty="0">
              <a:solidFill>
                <a:srgbClr val="000000"/>
              </a:solidFill>
              <a:latin typeface="Calibri"/>
            </a:endParaRPr>
          </a:p>
        </p:txBody>
      </p:sp>
      <p:sp>
        <p:nvSpPr>
          <p:cNvPr id="9" name="PlaceHolder 4">
            <a:extLst>
              <a:ext uri="{FF2B5EF4-FFF2-40B4-BE49-F238E27FC236}">
                <a16:creationId xmlns:a16="http://schemas.microsoft.com/office/drawing/2014/main" id="{6865DC77-98B9-6CC1-A90B-2E7C7B89066E}"/>
              </a:ext>
            </a:extLst>
          </p:cNvPr>
          <p:cNvSpPr txBox="1">
            <a:spLocks/>
          </p:cNvSpPr>
          <p:nvPr/>
        </p:nvSpPr>
        <p:spPr>
          <a:xfrm>
            <a:off x="10880725" y="6459538"/>
            <a:ext cx="1311275" cy="363537"/>
          </a:xfrm>
          <a:prstGeom prst="rect">
            <a:avLst/>
          </a:prstGeom>
          <a:noFill/>
          <a:ln w="0">
            <a:noFill/>
          </a:ln>
        </p:spPr>
        <p:txBody>
          <a:bodyPr lIns="90000" tIns="45000" rIns="90000" bIns="45000" anchor="ctr">
            <a:noAutofit/>
          </a:bodyPr>
          <a:lstStyle>
            <a:defPPr>
              <a:defRPr lang="en-DE"/>
            </a:defPPr>
            <a:lvl1pPr marL="0" algn="r" defTabSz="914400" rtl="0" eaLnBrk="1" latinLnBrk="0" hangingPunct="1">
              <a:lnSpc>
                <a:spcPct val="100000"/>
              </a:lnSpc>
              <a:buNone/>
              <a:tabLst>
                <a:tab pos="0" algn="l"/>
              </a:tabLst>
              <a:defRPr lang="en-US" sz="1050" b="0" strike="noStrike" kern="1200" spc="-1">
                <a:solidFill>
                  <a:srgbClr val="1B405D"/>
                </a:solidFill>
                <a:latin typeface="Raleway"/>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3DC980-E1D2-45B4-B555-D92595FD0245}" type="slidenum">
              <a:rPr lang="en-GB" noProof="0" smtClean="0"/>
              <a:pPr/>
              <a:t>18</a:t>
            </a:fld>
            <a:endParaRPr lang="en-GB" noProof="0" dirty="0">
              <a:solidFill>
                <a:srgbClr val="000000"/>
              </a:solidFill>
              <a:latin typeface="Calibri"/>
            </a:endParaRPr>
          </a:p>
        </p:txBody>
      </p:sp>
      <p:sp>
        <p:nvSpPr>
          <p:cNvPr id="10" name="Content Placeholder 2">
            <a:extLst>
              <a:ext uri="{FF2B5EF4-FFF2-40B4-BE49-F238E27FC236}">
                <a16:creationId xmlns:a16="http://schemas.microsoft.com/office/drawing/2014/main" id="{C78DA8D5-53A9-5F8F-D341-96620B86D02B}"/>
              </a:ext>
            </a:extLst>
          </p:cNvPr>
          <p:cNvSpPr/>
          <p:nvPr/>
        </p:nvSpPr>
        <p:spPr>
          <a:xfrm>
            <a:off x="6468840" y="3412800"/>
            <a:ext cx="3532320" cy="7912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t">
            <a:normAutofit fontScale="97499"/>
          </a:bodyPr>
          <a:lstStyle/>
          <a:p>
            <a:pPr marL="91440" indent="-91440">
              <a:lnSpc>
                <a:spcPct val="90000"/>
              </a:lnSpc>
              <a:spcBef>
                <a:spcPts val="1199"/>
              </a:spcBef>
              <a:spcAft>
                <a:spcPts val="201"/>
              </a:spcAft>
              <a:buClr>
                <a:srgbClr val="D1E2EE"/>
              </a:buClr>
              <a:buFont typeface="Calibri"/>
              <a:buChar char=" "/>
            </a:pPr>
            <a:r>
              <a:rPr lang="en-GB" sz="4800" b="1" strike="noStrike" spc="-1" noProof="0" dirty="0">
                <a:solidFill>
                  <a:srgbClr val="1B405D"/>
                </a:solidFill>
                <a:latin typeface="Raleway SemiBold"/>
                <a:ea typeface="DejaVu Sans"/>
              </a:rPr>
              <a:t>Questions?</a:t>
            </a:r>
            <a:endParaRPr lang="en-GB" sz="4800" b="0" strike="noStrike" spc="-1" noProof="0" dirty="0">
              <a:solidFill>
                <a:srgbClr val="000000"/>
              </a:solidFill>
              <a:latin typeface="Calibri"/>
            </a:endParaRPr>
          </a:p>
        </p:txBody>
      </p:sp>
      <p:pic>
        <p:nvPicPr>
          <p:cNvPr id="4" name="Picture 3" descr="A person with curly hair and a mustache&#10;&#10;AI-generated content may be incorrect.">
            <a:extLst>
              <a:ext uri="{FF2B5EF4-FFF2-40B4-BE49-F238E27FC236}">
                <a16:creationId xmlns:a16="http://schemas.microsoft.com/office/drawing/2014/main" id="{8EE733D2-04FC-99B9-FCDD-8FB9E974E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823" y="1635852"/>
            <a:ext cx="1570382" cy="2354396"/>
          </a:xfrm>
          <a:prstGeom prst="rect">
            <a:avLst/>
          </a:prstGeom>
        </p:spPr>
      </p:pic>
    </p:spTree>
    <p:extLst>
      <p:ext uri="{BB962C8B-B14F-4D97-AF65-F5344CB8AC3E}">
        <p14:creationId xmlns:p14="http://schemas.microsoft.com/office/powerpoint/2010/main" val="19978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64A9F219-BB90-1A4C-0B20-E661274DB9A9}"/>
              </a:ext>
            </a:extLst>
          </p:cNvPr>
          <p:cNvSpPr/>
          <p:nvPr/>
        </p:nvSpPr>
        <p:spPr>
          <a:xfrm>
            <a:off x="1570494" y="2644897"/>
            <a:ext cx="9317639"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tabLst>
                <a:tab pos="0" algn="l"/>
              </a:tabLst>
            </a:pPr>
            <a:r>
              <a:rPr lang="en-GB" sz="4800" spc="-1" noProof="0" dirty="0">
                <a:solidFill>
                  <a:srgbClr val="FFFFFF"/>
                </a:solidFill>
                <a:latin typeface="Raleway SemiBold" pitchFamily="2" charset="0"/>
                <a:ea typeface="DejaVu Sans"/>
              </a:rPr>
              <a:t>Challenge</a:t>
            </a:r>
            <a:r>
              <a:rPr lang="en-GB" sz="4800" b="0" strike="noStrike" spc="-1" noProof="0" dirty="0">
                <a:solidFill>
                  <a:srgbClr val="FFFFFF"/>
                </a:solidFill>
                <a:latin typeface="Raleway SemiBold" pitchFamily="2" charset="0"/>
                <a:ea typeface="DejaVu Sans"/>
              </a:rPr>
              <a:t>: Monitor 20 ingress (transit) points</a:t>
            </a:r>
            <a:endParaRPr lang="en-GB" sz="4800" b="0" strike="noStrike" spc="-1" noProof="0" dirty="0">
              <a:solidFill>
                <a:srgbClr val="000000"/>
              </a:solidFill>
              <a:latin typeface="Raleway SemiBold" pitchFamily="2" charset="0"/>
            </a:endParaRPr>
          </a:p>
        </p:txBody>
      </p:sp>
    </p:spTree>
    <p:extLst>
      <p:ext uri="{BB962C8B-B14F-4D97-AF65-F5344CB8AC3E}">
        <p14:creationId xmlns:p14="http://schemas.microsoft.com/office/powerpoint/2010/main" val="99610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noProof="0" dirty="0"/>
          </a:p>
        </p:txBody>
      </p:sp>
      <p:sp>
        <p:nvSpPr>
          <p:cNvPr id="3081" name="Rectangle 308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noProof="0" dirty="0"/>
          </a:p>
        </p:txBody>
      </p:sp>
      <p:cxnSp>
        <p:nvCxnSpPr>
          <p:cNvPr id="3083" name="Straight Connector 308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85" name="Rectangle 308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Title 4">
            <a:extLst>
              <a:ext uri="{FF2B5EF4-FFF2-40B4-BE49-F238E27FC236}">
                <a16:creationId xmlns:a16="http://schemas.microsoft.com/office/drawing/2014/main" id="{D256DA8D-C158-42BE-CD91-BAD275817A26}"/>
              </a:ext>
            </a:extLst>
          </p:cNvPr>
          <p:cNvSpPr txBox="1">
            <a:spLocks/>
          </p:cNvSpPr>
          <p:nvPr/>
        </p:nvSpPr>
        <p:spPr>
          <a:xfrm>
            <a:off x="5289754" y="2706625"/>
            <a:ext cx="6253317" cy="16184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pPr lvl="0">
              <a:spcAft>
                <a:spcPts val="600"/>
              </a:spcAft>
            </a:pPr>
            <a:r>
              <a:rPr lang="en-GB" b="1" noProof="0" dirty="0">
                <a:solidFill>
                  <a:schemeClr val="tx1">
                    <a:lumMod val="85000"/>
                    <a:lumOff val="15000"/>
                  </a:schemeClr>
                </a:solidFill>
              </a:rPr>
              <a:t>How ISPs monitor today?</a:t>
            </a:r>
            <a:endParaRPr kumimoji="0" lang="en-GB" b="1" i="0" u="none" strike="noStrike" cap="none" normalizeH="0" noProof="0" dirty="0">
              <a:ln>
                <a:noFill/>
              </a:ln>
              <a:solidFill>
                <a:schemeClr val="tx1">
                  <a:lumMod val="85000"/>
                  <a:lumOff val="15000"/>
                </a:schemeClr>
              </a:solidFill>
              <a:effectLst/>
              <a:uLnTx/>
              <a:uFillTx/>
            </a:endParaRPr>
          </a:p>
        </p:txBody>
      </p:sp>
      <p:cxnSp>
        <p:nvCxnSpPr>
          <p:cNvPr id="3087" name="Straight Connector 308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6" name="Slide Number Placeholder 3">
            <a:extLst>
              <a:ext uri="{FF2B5EF4-FFF2-40B4-BE49-F238E27FC236}">
                <a16:creationId xmlns:a16="http://schemas.microsoft.com/office/drawing/2014/main" id="{FE0639FC-FA2F-1D58-AB09-5882024BBAB4}"/>
              </a:ext>
            </a:extLst>
          </p:cNvPr>
          <p:cNvSpPr>
            <a:spLocks noGrp="1"/>
          </p:cNvSpPr>
          <p:nvPr>
            <p:ph type="sldNum" sz="quarter" idx="12"/>
          </p:nvPr>
        </p:nvSpPr>
        <p:spPr>
          <a:xfrm>
            <a:off x="10031896" y="6459785"/>
            <a:ext cx="1180587"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6C67778-874F-4A6F-AF61-245048664CA9}" type="slidenum">
              <a:rPr kumimoji="0" lang="en-GB" b="0" i="0" u="none" strike="noStrike" cap="none" spc="0" normalizeH="0" baseline="0" noProof="0" smtClean="0">
                <a:ln>
                  <a:noFill/>
                </a:ln>
                <a:solidFill>
                  <a:schemeClr val="tx1">
                    <a:lumMod val="75000"/>
                    <a:lumOff val="25000"/>
                  </a:schemeClr>
                </a:solidFill>
                <a:effectLst/>
                <a:uLnTx/>
                <a:uFillTx/>
              </a:rPr>
              <a:pPr marR="0" lvl="0" indent="0" fontAlgn="auto">
                <a:spcBef>
                  <a:spcPts val="0"/>
                </a:spcBef>
                <a:spcAft>
                  <a:spcPts val="600"/>
                </a:spcAft>
                <a:buClrTx/>
                <a:buSzTx/>
                <a:buFontTx/>
                <a:buNone/>
                <a:tabLst/>
                <a:defRPr/>
              </a:pPr>
              <a:t>3</a:t>
            </a:fld>
            <a:endParaRPr kumimoji="0" lang="en-GB" b="0" i="0" u="none" strike="noStrike" cap="none" spc="0" normalizeH="0" baseline="0" noProof="0" dirty="0">
              <a:ln>
                <a:noFill/>
              </a:ln>
              <a:solidFill>
                <a:schemeClr val="tx1">
                  <a:lumMod val="75000"/>
                  <a:lumOff val="25000"/>
                </a:schemeClr>
              </a:solidFill>
              <a:effectLst/>
              <a:uLnTx/>
              <a:uFillTx/>
            </a:endParaRPr>
          </a:p>
        </p:txBody>
      </p:sp>
      <p:grpSp>
        <p:nvGrpSpPr>
          <p:cNvPr id="4" name="Group 3">
            <a:extLst>
              <a:ext uri="{FF2B5EF4-FFF2-40B4-BE49-F238E27FC236}">
                <a16:creationId xmlns:a16="http://schemas.microsoft.com/office/drawing/2014/main" id="{F52F8995-3B62-D334-C13B-74AC57A3832D}"/>
              </a:ext>
            </a:extLst>
          </p:cNvPr>
          <p:cNvGrpSpPr/>
          <p:nvPr/>
        </p:nvGrpSpPr>
        <p:grpSpPr>
          <a:xfrm>
            <a:off x="-1" y="10"/>
            <a:ext cx="4635315" cy="6857989"/>
            <a:chOff x="-1" y="10"/>
            <a:chExt cx="4635315" cy="6857989"/>
          </a:xfrm>
        </p:grpSpPr>
        <p:pic>
          <p:nvPicPr>
            <p:cNvPr id="3074" name="Picture 2">
              <a:extLst>
                <a:ext uri="{FF2B5EF4-FFF2-40B4-BE49-F238E27FC236}">
                  <a16:creationId xmlns:a16="http://schemas.microsoft.com/office/drawing/2014/main" id="{CE2D58F7-D565-D4EB-B40F-0AD76262F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43" r="2" b="2"/>
            <a:stretch>
              <a:fillRect/>
            </a:stretch>
          </p:blipFill>
          <p:spPr bwMode="auto">
            <a:xfrm>
              <a:off x="-1" y="10"/>
              <a:ext cx="4635315" cy="6857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3FEBD4B-EB02-8D80-294C-4AA15392EFC1}"/>
                </a:ext>
              </a:extLst>
            </p:cNvPr>
            <p:cNvSpPr/>
            <p:nvPr/>
          </p:nvSpPr>
          <p:spPr>
            <a:xfrm>
              <a:off x="2821021" y="5953328"/>
              <a:ext cx="894945" cy="291824"/>
            </a:xfrm>
            <a:prstGeom prst="rect">
              <a:avLst/>
            </a:prstGeom>
            <a:solidFill>
              <a:srgbClr val="F8F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noProof="0" dirty="0">
                  <a:solidFill>
                    <a:schemeClr val="tx1"/>
                  </a:solidFill>
                </a:rPr>
                <a:t>Hosting Provider</a:t>
              </a:r>
              <a:endParaRPr lang="en-GB" b="1" noProof="0" dirty="0">
                <a:solidFill>
                  <a:schemeClr val="tx1"/>
                </a:solidFill>
              </a:endParaRPr>
            </a:p>
          </p:txBody>
        </p:sp>
      </p:grpSp>
      <p:sp>
        <p:nvSpPr>
          <p:cNvPr id="2" name="Title 4">
            <a:extLst>
              <a:ext uri="{FF2B5EF4-FFF2-40B4-BE49-F238E27FC236}">
                <a16:creationId xmlns:a16="http://schemas.microsoft.com/office/drawing/2014/main" id="{79B9ADCF-40AA-3059-79BF-CC5509A27679}"/>
              </a:ext>
            </a:extLst>
          </p:cNvPr>
          <p:cNvSpPr txBox="1">
            <a:spLocks/>
          </p:cNvSpPr>
          <p:nvPr/>
        </p:nvSpPr>
        <p:spPr>
          <a:xfrm>
            <a:off x="5289754" y="4325112"/>
            <a:ext cx="6253317" cy="7898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pPr lvl="0">
              <a:spcAft>
                <a:spcPts val="600"/>
              </a:spcAft>
            </a:pPr>
            <a:r>
              <a:rPr lang="en-GB" sz="3200" noProof="0" dirty="0">
                <a:solidFill>
                  <a:schemeClr val="tx1">
                    <a:lumMod val="85000"/>
                    <a:lumOff val="15000"/>
                  </a:schemeClr>
                </a:solidFill>
              </a:rPr>
              <a:t>There are three solutions</a:t>
            </a:r>
            <a:endParaRPr kumimoji="0" lang="en-GB" sz="3200" i="0" u="none" strike="noStrike" cap="none" normalizeH="0" noProof="0" dirty="0">
              <a:ln>
                <a:noFill/>
              </a:ln>
              <a:solidFill>
                <a:schemeClr val="tx1">
                  <a:lumMod val="85000"/>
                  <a:lumOff val="15000"/>
                </a:schemeClr>
              </a:solidFill>
              <a:effectLst/>
              <a:uLnTx/>
              <a:uFillTx/>
            </a:endParaRPr>
          </a:p>
        </p:txBody>
      </p:sp>
    </p:spTree>
    <p:extLst>
      <p:ext uri="{BB962C8B-B14F-4D97-AF65-F5344CB8AC3E}">
        <p14:creationId xmlns:p14="http://schemas.microsoft.com/office/powerpoint/2010/main" val="408897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Gerade Verbindung mit Pfeil 47">
            <a:extLst>
              <a:ext uri="{FF2B5EF4-FFF2-40B4-BE49-F238E27FC236}">
                <a16:creationId xmlns:a16="http://schemas.microsoft.com/office/drawing/2014/main" id="{C55899DF-8D88-BD61-0585-BB92B6B4F6C3}"/>
              </a:ext>
            </a:extLst>
          </p:cNvPr>
          <p:cNvCxnSpPr>
            <a:cxnSpLocks/>
            <a:stCxn id="8" idx="3"/>
            <a:endCxn id="36" idx="1"/>
          </p:cNvCxnSpPr>
          <p:nvPr/>
        </p:nvCxnSpPr>
        <p:spPr>
          <a:xfrm flipV="1">
            <a:off x="4141557" y="3841892"/>
            <a:ext cx="1831333" cy="193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8DFBB9B-CA75-4C5A-D01A-D6FBF420D5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4" name="Content Placeholder 1">
            <a:extLst>
              <a:ext uri="{FF2B5EF4-FFF2-40B4-BE49-F238E27FC236}">
                <a16:creationId xmlns:a16="http://schemas.microsoft.com/office/drawing/2014/main" id="{5186CA6B-1B25-01BF-481B-984C7B4C8E59}"/>
              </a:ext>
            </a:extLst>
          </p:cNvPr>
          <p:cNvSpPr txBox="1">
            <a:spLocks/>
          </p:cNvSpPr>
          <p:nvPr/>
        </p:nvSpPr>
        <p:spPr>
          <a:xfrm>
            <a:off x="7859485" y="2198913"/>
            <a:ext cx="3690257" cy="375556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GB" sz="1800" noProof="0" dirty="0"/>
              <a:t> Probes placed at </a:t>
            </a:r>
            <a:r>
              <a:rPr lang="en-GB" sz="1800" b="1" noProof="0" dirty="0"/>
              <a:t>external hosting locations </a:t>
            </a:r>
          </a:p>
          <a:p>
            <a:pPr>
              <a:buClr>
                <a:schemeClr val="tx1"/>
              </a:buClr>
              <a:buFont typeface="Arial" panose="020B0604020202020204" pitchFamily="34" charset="0"/>
              <a:buChar char="•"/>
            </a:pPr>
            <a:r>
              <a:rPr lang="en-GB" sz="1800" noProof="0" dirty="0"/>
              <a:t> Inbound path is </a:t>
            </a:r>
            <a:r>
              <a:rPr lang="en-GB" sz="1800" b="1" noProof="0" dirty="0"/>
              <a:t>probabilistic </a:t>
            </a:r>
            <a:r>
              <a:rPr lang="en-GB" sz="1800" noProof="0" dirty="0"/>
              <a:t>(BGP decision </a:t>
            </a:r>
            <a:r>
              <a:rPr lang="en-GB" sz="1800" b="1" noProof="0" dirty="0"/>
              <a:t>outside operator’s control</a:t>
            </a:r>
            <a:r>
              <a:rPr lang="en-GB" sz="1800" noProof="0" dirty="0"/>
              <a:t>)</a:t>
            </a:r>
          </a:p>
          <a:p>
            <a:pPr>
              <a:buClr>
                <a:schemeClr val="tx1"/>
              </a:buClr>
              <a:buFont typeface="Arial" panose="020B0604020202020204" pitchFamily="34" charset="0"/>
              <a:buChar char="•"/>
            </a:pPr>
            <a:r>
              <a:rPr lang="en-GB" sz="1800" noProof="0" dirty="0"/>
              <a:t> Require many </a:t>
            </a:r>
            <a:r>
              <a:rPr lang="en-GB" sz="1800" b="1" noProof="0" dirty="0"/>
              <a:t>vantage points </a:t>
            </a:r>
            <a:r>
              <a:rPr lang="en-GB" sz="1800" noProof="0" dirty="0"/>
              <a:t>(~50) to establish coverage</a:t>
            </a:r>
          </a:p>
        </p:txBody>
      </p:sp>
      <p:sp>
        <p:nvSpPr>
          <p:cNvPr id="5" name="Title 2">
            <a:extLst>
              <a:ext uri="{FF2B5EF4-FFF2-40B4-BE49-F238E27FC236}">
                <a16:creationId xmlns:a16="http://schemas.microsoft.com/office/drawing/2014/main" id="{7114563C-81E7-F2B1-F2BF-D1461FC9F54F}"/>
              </a:ext>
            </a:extLst>
          </p:cNvPr>
          <p:cNvSpPr txBox="1">
            <a:spLocks/>
          </p:cNvSpPr>
          <p:nvPr/>
        </p:nvSpPr>
        <p:spPr>
          <a:xfrm>
            <a:off x="338521" y="419097"/>
            <a:ext cx="1146113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Operator-managed external probes </a:t>
            </a:r>
          </a:p>
        </p:txBody>
      </p:sp>
      <p:pic>
        <p:nvPicPr>
          <p:cNvPr id="3" name="Picture 12" descr="Generated image">
            <a:extLst>
              <a:ext uri="{FF2B5EF4-FFF2-40B4-BE49-F238E27FC236}">
                <a16:creationId xmlns:a16="http://schemas.microsoft.com/office/drawing/2014/main" id="{8E33D5EA-0C53-D40A-0C4F-B4B37F515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093" y="1570855"/>
            <a:ext cx="776464" cy="7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Generated image">
            <a:extLst>
              <a:ext uri="{FF2B5EF4-FFF2-40B4-BE49-F238E27FC236}">
                <a16:creationId xmlns:a16="http://schemas.microsoft.com/office/drawing/2014/main" id="{7BB3A354-C960-FB3E-5AC8-1721D5959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093" y="2639148"/>
            <a:ext cx="776464" cy="77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Generated image">
            <a:extLst>
              <a:ext uri="{FF2B5EF4-FFF2-40B4-BE49-F238E27FC236}">
                <a16:creationId xmlns:a16="http://schemas.microsoft.com/office/drawing/2014/main" id="{F1E01F4E-CB45-B7DA-E612-E99B98C3D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093" y="3871078"/>
            <a:ext cx="776464" cy="776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Generated image">
            <a:extLst>
              <a:ext uri="{FF2B5EF4-FFF2-40B4-BE49-F238E27FC236}">
                <a16:creationId xmlns:a16="http://schemas.microsoft.com/office/drawing/2014/main" id="{536CDE6D-3CE1-A556-A18D-BC3AF8795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093" y="5391142"/>
            <a:ext cx="776464" cy="776464"/>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a:extLst>
              <a:ext uri="{FF2B5EF4-FFF2-40B4-BE49-F238E27FC236}">
                <a16:creationId xmlns:a16="http://schemas.microsoft.com/office/drawing/2014/main" id="{3A0576B5-3B6C-ED97-9EFE-FD0341FF2212}"/>
              </a:ext>
            </a:extLst>
          </p:cNvPr>
          <p:cNvSpPr/>
          <p:nvPr/>
        </p:nvSpPr>
        <p:spPr>
          <a:xfrm>
            <a:off x="339197" y="1576340"/>
            <a:ext cx="1450696" cy="776464"/>
          </a:xfrm>
          <a:prstGeom prst="cloud">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1200" noProof="0" dirty="0">
              <a:solidFill>
                <a:srgbClr val="000000"/>
              </a:solidFill>
              <a:latin typeface="Raleway"/>
            </a:endParaRPr>
          </a:p>
        </p:txBody>
      </p:sp>
      <p:sp>
        <p:nvSpPr>
          <p:cNvPr id="14" name="Cloud 13">
            <a:extLst>
              <a:ext uri="{FF2B5EF4-FFF2-40B4-BE49-F238E27FC236}">
                <a16:creationId xmlns:a16="http://schemas.microsoft.com/office/drawing/2014/main" id="{0AB90FCA-9168-BC7F-AE75-C84CA5CCB968}"/>
              </a:ext>
            </a:extLst>
          </p:cNvPr>
          <p:cNvSpPr/>
          <p:nvPr/>
        </p:nvSpPr>
        <p:spPr>
          <a:xfrm>
            <a:off x="339197" y="2658607"/>
            <a:ext cx="1450696" cy="776464"/>
          </a:xfrm>
          <a:prstGeom prst="cloud">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1200" noProof="0" dirty="0">
              <a:solidFill>
                <a:srgbClr val="000000"/>
              </a:solidFill>
              <a:latin typeface="Raleway"/>
            </a:endParaRPr>
          </a:p>
        </p:txBody>
      </p:sp>
      <p:sp>
        <p:nvSpPr>
          <p:cNvPr id="15" name="Cloud 14">
            <a:extLst>
              <a:ext uri="{FF2B5EF4-FFF2-40B4-BE49-F238E27FC236}">
                <a16:creationId xmlns:a16="http://schemas.microsoft.com/office/drawing/2014/main" id="{E45060CA-1869-DCCD-0BF1-B852B264F0F6}"/>
              </a:ext>
            </a:extLst>
          </p:cNvPr>
          <p:cNvSpPr/>
          <p:nvPr/>
        </p:nvSpPr>
        <p:spPr>
          <a:xfrm>
            <a:off x="339197" y="3841892"/>
            <a:ext cx="1450696" cy="776464"/>
          </a:xfrm>
          <a:prstGeom prst="cloud">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1200" noProof="0" dirty="0">
              <a:solidFill>
                <a:srgbClr val="000000"/>
              </a:solidFill>
              <a:latin typeface="Raleway"/>
            </a:endParaRPr>
          </a:p>
        </p:txBody>
      </p:sp>
      <p:sp>
        <p:nvSpPr>
          <p:cNvPr id="17" name="Textfeld 14">
            <a:extLst>
              <a:ext uri="{FF2B5EF4-FFF2-40B4-BE49-F238E27FC236}">
                <a16:creationId xmlns:a16="http://schemas.microsoft.com/office/drawing/2014/main" id="{29FB1D1D-DC01-73E1-095B-1529EFA1BC3D}"/>
              </a:ext>
            </a:extLst>
          </p:cNvPr>
          <p:cNvSpPr txBox="1"/>
          <p:nvPr/>
        </p:nvSpPr>
        <p:spPr>
          <a:xfrm>
            <a:off x="2941644" y="3314687"/>
            <a:ext cx="1680268" cy="276999"/>
          </a:xfrm>
          <a:prstGeom prst="rect">
            <a:avLst/>
          </a:prstGeom>
          <a:noFill/>
        </p:spPr>
        <p:txBody>
          <a:bodyPr wrap="none" rtlCol="0">
            <a:spAutoFit/>
          </a:bodyPr>
          <a:lstStyle/>
          <a:p>
            <a:r>
              <a:rPr lang="en-GB" sz="1200" noProof="0" dirty="0"/>
              <a:t>Ingress 2 (TATA SIN2)</a:t>
            </a:r>
          </a:p>
        </p:txBody>
      </p:sp>
      <p:sp>
        <p:nvSpPr>
          <p:cNvPr id="18" name="Textfeld 17">
            <a:extLst>
              <a:ext uri="{FF2B5EF4-FFF2-40B4-BE49-F238E27FC236}">
                <a16:creationId xmlns:a16="http://schemas.microsoft.com/office/drawing/2014/main" id="{BCB0E404-225B-E814-F902-6EE546811D7C}"/>
              </a:ext>
            </a:extLst>
          </p:cNvPr>
          <p:cNvSpPr txBox="1"/>
          <p:nvPr/>
        </p:nvSpPr>
        <p:spPr>
          <a:xfrm>
            <a:off x="2897562" y="4509042"/>
            <a:ext cx="1768433" cy="276999"/>
          </a:xfrm>
          <a:prstGeom prst="rect">
            <a:avLst/>
          </a:prstGeom>
          <a:noFill/>
        </p:spPr>
        <p:txBody>
          <a:bodyPr wrap="none" rtlCol="0">
            <a:spAutoFit/>
          </a:bodyPr>
          <a:lstStyle/>
          <a:p>
            <a:r>
              <a:rPr lang="en-GB" sz="1200" noProof="0" dirty="0"/>
              <a:t>Ingress 3 (Airtel BOM1)</a:t>
            </a:r>
          </a:p>
        </p:txBody>
      </p:sp>
      <p:sp>
        <p:nvSpPr>
          <p:cNvPr id="19" name="Textfeld 14">
            <a:extLst>
              <a:ext uri="{FF2B5EF4-FFF2-40B4-BE49-F238E27FC236}">
                <a16:creationId xmlns:a16="http://schemas.microsoft.com/office/drawing/2014/main" id="{C5CB9A9D-9858-E262-05D0-0134D3431933}"/>
              </a:ext>
            </a:extLst>
          </p:cNvPr>
          <p:cNvSpPr txBox="1"/>
          <p:nvPr/>
        </p:nvSpPr>
        <p:spPr>
          <a:xfrm>
            <a:off x="344255" y="3472645"/>
            <a:ext cx="1505540" cy="276999"/>
          </a:xfrm>
          <a:prstGeom prst="rect">
            <a:avLst/>
          </a:prstGeom>
          <a:noFill/>
        </p:spPr>
        <p:txBody>
          <a:bodyPr wrap="none" rtlCol="0">
            <a:spAutoFit/>
          </a:bodyPr>
          <a:lstStyle/>
          <a:p>
            <a:r>
              <a:rPr lang="en-GB" sz="1200" noProof="0" dirty="0"/>
              <a:t>Hosting provider-2</a:t>
            </a:r>
          </a:p>
        </p:txBody>
      </p:sp>
      <p:sp>
        <p:nvSpPr>
          <p:cNvPr id="20" name="Textfeld 14">
            <a:extLst>
              <a:ext uri="{FF2B5EF4-FFF2-40B4-BE49-F238E27FC236}">
                <a16:creationId xmlns:a16="http://schemas.microsoft.com/office/drawing/2014/main" id="{1B7710D0-FC6A-59E2-F256-FA13826FD0CE}"/>
              </a:ext>
            </a:extLst>
          </p:cNvPr>
          <p:cNvSpPr txBox="1"/>
          <p:nvPr/>
        </p:nvSpPr>
        <p:spPr>
          <a:xfrm>
            <a:off x="365246" y="2362821"/>
            <a:ext cx="1491114" cy="276999"/>
          </a:xfrm>
          <a:prstGeom prst="rect">
            <a:avLst/>
          </a:prstGeom>
          <a:noFill/>
        </p:spPr>
        <p:txBody>
          <a:bodyPr wrap="none" rtlCol="0">
            <a:spAutoFit/>
          </a:bodyPr>
          <a:lstStyle/>
          <a:p>
            <a:r>
              <a:rPr lang="en-GB" sz="1200" noProof="0" dirty="0"/>
              <a:t>Hosting provider-1</a:t>
            </a:r>
          </a:p>
        </p:txBody>
      </p:sp>
      <p:sp>
        <p:nvSpPr>
          <p:cNvPr id="21" name="Textfeld 14">
            <a:extLst>
              <a:ext uri="{FF2B5EF4-FFF2-40B4-BE49-F238E27FC236}">
                <a16:creationId xmlns:a16="http://schemas.microsoft.com/office/drawing/2014/main" id="{EA60A22E-F8DE-0E65-4BCF-31146F650DA8}"/>
              </a:ext>
            </a:extLst>
          </p:cNvPr>
          <p:cNvSpPr txBox="1"/>
          <p:nvPr/>
        </p:nvSpPr>
        <p:spPr>
          <a:xfrm>
            <a:off x="350820" y="4690318"/>
            <a:ext cx="1507144" cy="276999"/>
          </a:xfrm>
          <a:prstGeom prst="rect">
            <a:avLst/>
          </a:prstGeom>
          <a:noFill/>
        </p:spPr>
        <p:txBody>
          <a:bodyPr wrap="none" rtlCol="0">
            <a:spAutoFit/>
          </a:bodyPr>
          <a:lstStyle/>
          <a:p>
            <a:r>
              <a:rPr lang="en-GB" sz="1200" noProof="0" dirty="0"/>
              <a:t>Hosting provider-3</a:t>
            </a:r>
          </a:p>
        </p:txBody>
      </p:sp>
      <p:pic>
        <p:nvPicPr>
          <p:cNvPr id="23" name="Picture 8" descr="Generated image">
            <a:extLst>
              <a:ext uri="{FF2B5EF4-FFF2-40B4-BE49-F238E27FC236}">
                <a16:creationId xmlns:a16="http://schemas.microsoft.com/office/drawing/2014/main" id="{AB047B4F-9AA0-78FF-641F-B0F41E238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95" y="1642997"/>
            <a:ext cx="604904" cy="6049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Generated image">
            <a:extLst>
              <a:ext uri="{FF2B5EF4-FFF2-40B4-BE49-F238E27FC236}">
                <a16:creationId xmlns:a16="http://schemas.microsoft.com/office/drawing/2014/main" id="{26FE0A6F-BE8B-61C0-36E8-A1580B3F9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40" y="2736406"/>
            <a:ext cx="604904" cy="6049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Generated image">
            <a:extLst>
              <a:ext uri="{FF2B5EF4-FFF2-40B4-BE49-F238E27FC236}">
                <a16:creationId xmlns:a16="http://schemas.microsoft.com/office/drawing/2014/main" id="{4B2AC266-C928-AC63-E29C-F0CE8927B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40" y="4005218"/>
            <a:ext cx="604904" cy="604904"/>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14">
            <a:extLst>
              <a:ext uri="{FF2B5EF4-FFF2-40B4-BE49-F238E27FC236}">
                <a16:creationId xmlns:a16="http://schemas.microsoft.com/office/drawing/2014/main" id="{DA4A95F4-AD37-3067-65AB-14EA2853DB02}"/>
              </a:ext>
            </a:extLst>
          </p:cNvPr>
          <p:cNvSpPr txBox="1"/>
          <p:nvPr/>
        </p:nvSpPr>
        <p:spPr>
          <a:xfrm>
            <a:off x="2905577" y="2209226"/>
            <a:ext cx="1752403" cy="276999"/>
          </a:xfrm>
          <a:prstGeom prst="rect">
            <a:avLst/>
          </a:prstGeom>
          <a:noFill/>
        </p:spPr>
        <p:txBody>
          <a:bodyPr wrap="none" rtlCol="0">
            <a:spAutoFit/>
          </a:bodyPr>
          <a:lstStyle/>
          <a:p>
            <a:r>
              <a:rPr lang="en-GB" sz="1200" noProof="0" dirty="0"/>
              <a:t>Ingress 1 (RETN LDN1)</a:t>
            </a:r>
          </a:p>
        </p:txBody>
      </p:sp>
      <p:pic>
        <p:nvPicPr>
          <p:cNvPr id="29" name="Picture 2" descr="Generated image">
            <a:extLst>
              <a:ext uri="{FF2B5EF4-FFF2-40B4-BE49-F238E27FC236}">
                <a16:creationId xmlns:a16="http://schemas.microsoft.com/office/drawing/2014/main" id="{2F8EBE58-4E1A-435F-CBC3-0767CE9CB7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71" t="12263" r="16955" b="13622"/>
          <a:stretch>
            <a:fillRect/>
          </a:stretch>
        </p:blipFill>
        <p:spPr bwMode="auto">
          <a:xfrm>
            <a:off x="641235" y="4990541"/>
            <a:ext cx="900594" cy="103206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pieren 24">
            <a:extLst>
              <a:ext uri="{FF2B5EF4-FFF2-40B4-BE49-F238E27FC236}">
                <a16:creationId xmlns:a16="http://schemas.microsoft.com/office/drawing/2014/main" id="{568215A4-1CCE-A7B5-BBB5-20F9B0F74090}"/>
              </a:ext>
            </a:extLst>
          </p:cNvPr>
          <p:cNvGrpSpPr/>
          <p:nvPr/>
        </p:nvGrpSpPr>
        <p:grpSpPr>
          <a:xfrm>
            <a:off x="3740259" y="4931956"/>
            <a:ext cx="69908" cy="492448"/>
            <a:chOff x="4085439" y="4110606"/>
            <a:chExt cx="69908" cy="492448"/>
          </a:xfrm>
        </p:grpSpPr>
        <p:sp>
          <p:nvSpPr>
            <p:cNvPr id="31" name="Flussdiagramm: Verbinder 21">
              <a:extLst>
                <a:ext uri="{FF2B5EF4-FFF2-40B4-BE49-F238E27FC236}">
                  <a16:creationId xmlns:a16="http://schemas.microsoft.com/office/drawing/2014/main" id="{841898C2-008F-8AC4-DA4B-D8C2D86DF379}"/>
                </a:ext>
              </a:extLst>
            </p:cNvPr>
            <p:cNvSpPr/>
            <p:nvPr/>
          </p:nvSpPr>
          <p:spPr>
            <a:xfrm>
              <a:off x="4085439" y="4110606"/>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Flussdiagramm: Verbinder 22">
              <a:extLst>
                <a:ext uri="{FF2B5EF4-FFF2-40B4-BE49-F238E27FC236}">
                  <a16:creationId xmlns:a16="http://schemas.microsoft.com/office/drawing/2014/main" id="{406A75FE-9987-F332-6625-E9C8820E7DDA}"/>
                </a:ext>
              </a:extLst>
            </p:cNvPr>
            <p:cNvSpPr/>
            <p:nvPr/>
          </p:nvSpPr>
          <p:spPr>
            <a:xfrm>
              <a:off x="4086837" y="4304951"/>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Flussdiagramm: Verbinder 23">
              <a:extLst>
                <a:ext uri="{FF2B5EF4-FFF2-40B4-BE49-F238E27FC236}">
                  <a16:creationId xmlns:a16="http://schemas.microsoft.com/office/drawing/2014/main" id="{D650BD66-565D-38FB-1C24-DE84D5ACADD6}"/>
                </a:ext>
              </a:extLst>
            </p:cNvPr>
            <p:cNvSpPr/>
            <p:nvPr/>
          </p:nvSpPr>
          <p:spPr>
            <a:xfrm>
              <a:off x="4088235" y="4507685"/>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4" name="Textfeld 20">
            <a:extLst>
              <a:ext uri="{FF2B5EF4-FFF2-40B4-BE49-F238E27FC236}">
                <a16:creationId xmlns:a16="http://schemas.microsoft.com/office/drawing/2014/main" id="{06C86E09-3158-657A-A888-848B80F94167}"/>
              </a:ext>
            </a:extLst>
          </p:cNvPr>
          <p:cNvSpPr txBox="1"/>
          <p:nvPr/>
        </p:nvSpPr>
        <p:spPr>
          <a:xfrm>
            <a:off x="2982521" y="6065553"/>
            <a:ext cx="1598515" cy="276999"/>
          </a:xfrm>
          <a:prstGeom prst="rect">
            <a:avLst/>
          </a:prstGeom>
          <a:noFill/>
        </p:spPr>
        <p:txBody>
          <a:bodyPr wrap="none" rtlCol="0">
            <a:spAutoFit/>
          </a:bodyPr>
          <a:lstStyle/>
          <a:p>
            <a:r>
              <a:rPr lang="en-GB" sz="1200" noProof="0" dirty="0"/>
              <a:t>Other ingress points</a:t>
            </a:r>
          </a:p>
        </p:txBody>
      </p:sp>
      <p:sp>
        <p:nvSpPr>
          <p:cNvPr id="35" name="Textfeld 14">
            <a:extLst>
              <a:ext uri="{FF2B5EF4-FFF2-40B4-BE49-F238E27FC236}">
                <a16:creationId xmlns:a16="http://schemas.microsoft.com/office/drawing/2014/main" id="{8A35DFDA-A417-4554-4324-7B952DDFBC61}"/>
              </a:ext>
            </a:extLst>
          </p:cNvPr>
          <p:cNvSpPr txBox="1"/>
          <p:nvPr/>
        </p:nvSpPr>
        <p:spPr>
          <a:xfrm>
            <a:off x="384014" y="5925328"/>
            <a:ext cx="1410964" cy="461665"/>
          </a:xfrm>
          <a:prstGeom prst="rect">
            <a:avLst/>
          </a:prstGeom>
          <a:noFill/>
        </p:spPr>
        <p:txBody>
          <a:bodyPr wrap="none" rtlCol="0">
            <a:spAutoFit/>
          </a:bodyPr>
          <a:lstStyle/>
          <a:p>
            <a:r>
              <a:rPr lang="en-GB" sz="1200" noProof="0" dirty="0"/>
              <a:t>Probes placed at</a:t>
            </a:r>
          </a:p>
          <a:p>
            <a:r>
              <a:rPr lang="en-GB" sz="1200" noProof="0" dirty="0"/>
              <a:t> various locations</a:t>
            </a:r>
          </a:p>
        </p:txBody>
      </p:sp>
      <p:sp>
        <p:nvSpPr>
          <p:cNvPr id="36" name="Flussdiagramm: Mehrere Dokumente 1">
            <a:extLst>
              <a:ext uri="{FF2B5EF4-FFF2-40B4-BE49-F238E27FC236}">
                <a16:creationId xmlns:a16="http://schemas.microsoft.com/office/drawing/2014/main" id="{9CF3F099-40D9-81BF-4AF7-E38B21542E86}"/>
              </a:ext>
            </a:extLst>
          </p:cNvPr>
          <p:cNvSpPr/>
          <p:nvPr/>
        </p:nvSpPr>
        <p:spPr>
          <a:xfrm>
            <a:off x="5972890" y="3279830"/>
            <a:ext cx="1182848" cy="1124124"/>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dirty="0">
                <a:solidFill>
                  <a:schemeClr val="tx2"/>
                </a:solidFill>
              </a:rPr>
              <a:t>Central Endpoint</a:t>
            </a:r>
          </a:p>
        </p:txBody>
      </p:sp>
      <p:cxnSp>
        <p:nvCxnSpPr>
          <p:cNvPr id="37" name="Gerade Verbindung mit Pfeil 47">
            <a:extLst>
              <a:ext uri="{FF2B5EF4-FFF2-40B4-BE49-F238E27FC236}">
                <a16:creationId xmlns:a16="http://schemas.microsoft.com/office/drawing/2014/main" id="{ADD66D08-44D2-1FF5-94D6-0B24E64D0B03}"/>
              </a:ext>
            </a:extLst>
          </p:cNvPr>
          <p:cNvCxnSpPr>
            <a:cxnSpLocks/>
            <a:stCxn id="3" idx="3"/>
            <a:endCxn id="36" idx="1"/>
          </p:cNvCxnSpPr>
          <p:nvPr/>
        </p:nvCxnSpPr>
        <p:spPr>
          <a:xfrm>
            <a:off x="4141557" y="1959087"/>
            <a:ext cx="1831333" cy="1882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7">
            <a:extLst>
              <a:ext uri="{FF2B5EF4-FFF2-40B4-BE49-F238E27FC236}">
                <a16:creationId xmlns:a16="http://schemas.microsoft.com/office/drawing/2014/main" id="{184D8859-2336-E064-618A-1A1C3A1E6028}"/>
              </a:ext>
            </a:extLst>
          </p:cNvPr>
          <p:cNvCxnSpPr>
            <a:cxnSpLocks/>
            <a:stCxn id="6" idx="3"/>
            <a:endCxn id="36" idx="1"/>
          </p:cNvCxnSpPr>
          <p:nvPr/>
        </p:nvCxnSpPr>
        <p:spPr>
          <a:xfrm>
            <a:off x="4141557" y="3027380"/>
            <a:ext cx="1831333" cy="81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7">
            <a:extLst>
              <a:ext uri="{FF2B5EF4-FFF2-40B4-BE49-F238E27FC236}">
                <a16:creationId xmlns:a16="http://schemas.microsoft.com/office/drawing/2014/main" id="{004198A7-DDA5-B580-84C2-0AD38D93F9E7}"/>
              </a:ext>
            </a:extLst>
          </p:cNvPr>
          <p:cNvCxnSpPr>
            <a:cxnSpLocks/>
            <a:stCxn id="7" idx="3"/>
            <a:endCxn id="36" idx="1"/>
          </p:cNvCxnSpPr>
          <p:nvPr/>
        </p:nvCxnSpPr>
        <p:spPr>
          <a:xfrm flipV="1">
            <a:off x="4141557" y="3841892"/>
            <a:ext cx="1831333" cy="417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7">
            <a:extLst>
              <a:ext uri="{FF2B5EF4-FFF2-40B4-BE49-F238E27FC236}">
                <a16:creationId xmlns:a16="http://schemas.microsoft.com/office/drawing/2014/main" id="{3747C621-8808-2CB6-93A8-C9B7AA4B261C}"/>
              </a:ext>
            </a:extLst>
          </p:cNvPr>
          <p:cNvCxnSpPr>
            <a:cxnSpLocks/>
            <a:stCxn id="10" idx="0"/>
            <a:endCxn id="3" idx="1"/>
          </p:cNvCxnSpPr>
          <p:nvPr/>
        </p:nvCxnSpPr>
        <p:spPr>
          <a:xfrm flipV="1">
            <a:off x="1788684" y="1959087"/>
            <a:ext cx="1576409" cy="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47">
            <a:extLst>
              <a:ext uri="{FF2B5EF4-FFF2-40B4-BE49-F238E27FC236}">
                <a16:creationId xmlns:a16="http://schemas.microsoft.com/office/drawing/2014/main" id="{3DEB3B10-DDD1-D1F5-D0F0-0FA7CBBA36DF}"/>
              </a:ext>
            </a:extLst>
          </p:cNvPr>
          <p:cNvCxnSpPr>
            <a:cxnSpLocks/>
            <a:stCxn id="14" idx="0"/>
            <a:endCxn id="6" idx="1"/>
          </p:cNvCxnSpPr>
          <p:nvPr/>
        </p:nvCxnSpPr>
        <p:spPr>
          <a:xfrm flipV="1">
            <a:off x="1788684" y="3027380"/>
            <a:ext cx="1576409" cy="19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47">
            <a:extLst>
              <a:ext uri="{FF2B5EF4-FFF2-40B4-BE49-F238E27FC236}">
                <a16:creationId xmlns:a16="http://schemas.microsoft.com/office/drawing/2014/main" id="{7DA17D24-9382-602F-4DA8-0380352AC3BA}"/>
              </a:ext>
            </a:extLst>
          </p:cNvPr>
          <p:cNvCxnSpPr>
            <a:cxnSpLocks/>
            <a:stCxn id="15" idx="0"/>
            <a:endCxn id="7" idx="1"/>
          </p:cNvCxnSpPr>
          <p:nvPr/>
        </p:nvCxnSpPr>
        <p:spPr>
          <a:xfrm>
            <a:off x="1788684" y="4230124"/>
            <a:ext cx="1576409" cy="29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47">
            <a:extLst>
              <a:ext uri="{FF2B5EF4-FFF2-40B4-BE49-F238E27FC236}">
                <a16:creationId xmlns:a16="http://schemas.microsoft.com/office/drawing/2014/main" id="{35F05CF0-E407-B383-3F77-F67E52A82DC0}"/>
              </a:ext>
            </a:extLst>
          </p:cNvPr>
          <p:cNvCxnSpPr>
            <a:cxnSpLocks/>
            <a:stCxn id="29" idx="3"/>
            <a:endCxn id="62" idx="1"/>
          </p:cNvCxnSpPr>
          <p:nvPr/>
        </p:nvCxnSpPr>
        <p:spPr>
          <a:xfrm flipV="1">
            <a:off x="1541829" y="5367872"/>
            <a:ext cx="1203771" cy="138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2" name="Picture 12" descr="Generated image">
            <a:extLst>
              <a:ext uri="{FF2B5EF4-FFF2-40B4-BE49-F238E27FC236}">
                <a16:creationId xmlns:a16="http://schemas.microsoft.com/office/drawing/2014/main" id="{8E66C864-E5FD-5B9E-3422-EE69B2046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600" y="4979640"/>
            <a:ext cx="776464" cy="77646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Generated image">
            <a:extLst>
              <a:ext uri="{FF2B5EF4-FFF2-40B4-BE49-F238E27FC236}">
                <a16:creationId xmlns:a16="http://schemas.microsoft.com/office/drawing/2014/main" id="{7D210F1D-4EEA-9E08-3978-71111D035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343" y="4959871"/>
            <a:ext cx="776464" cy="776464"/>
          </a:xfrm>
          <a:prstGeom prst="rect">
            <a:avLst/>
          </a:prstGeom>
          <a:noFill/>
          <a:extLst>
            <a:ext uri="{909E8E84-426E-40DD-AFC4-6F175D3DCCD1}">
              <a14:hiddenFill xmlns:a14="http://schemas.microsoft.com/office/drawing/2010/main">
                <a:solidFill>
                  <a:srgbClr val="FFFFFF"/>
                </a:solidFill>
              </a14:hiddenFill>
            </a:ext>
          </a:extLst>
        </p:spPr>
      </p:pic>
      <p:cxnSp>
        <p:nvCxnSpPr>
          <p:cNvPr id="1025" name="Gerade Verbindung mit Pfeil 47">
            <a:extLst>
              <a:ext uri="{FF2B5EF4-FFF2-40B4-BE49-F238E27FC236}">
                <a16:creationId xmlns:a16="http://schemas.microsoft.com/office/drawing/2014/main" id="{B7F7F69F-9879-6EF4-C03A-D7CD311E49FD}"/>
              </a:ext>
            </a:extLst>
          </p:cNvPr>
          <p:cNvCxnSpPr>
            <a:cxnSpLocks/>
            <a:stCxn id="29" idx="3"/>
            <a:endCxn id="8" idx="1"/>
          </p:cNvCxnSpPr>
          <p:nvPr/>
        </p:nvCxnSpPr>
        <p:spPr>
          <a:xfrm>
            <a:off x="1541829" y="5506575"/>
            <a:ext cx="1823264" cy="27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Gerade Verbindung mit Pfeil 47">
            <a:extLst>
              <a:ext uri="{FF2B5EF4-FFF2-40B4-BE49-F238E27FC236}">
                <a16:creationId xmlns:a16="http://schemas.microsoft.com/office/drawing/2014/main" id="{06B5BF7E-48A9-DC99-57E4-39AD678913DE}"/>
              </a:ext>
            </a:extLst>
          </p:cNvPr>
          <p:cNvCxnSpPr>
            <a:cxnSpLocks/>
            <a:stCxn id="29" idx="3"/>
          </p:cNvCxnSpPr>
          <p:nvPr/>
        </p:nvCxnSpPr>
        <p:spPr>
          <a:xfrm flipV="1">
            <a:off x="1541829" y="5338686"/>
            <a:ext cx="2486533" cy="16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1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041067-FC64-2EBB-44DE-20BEA33D26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3" name="Title 2">
            <a:extLst>
              <a:ext uri="{FF2B5EF4-FFF2-40B4-BE49-F238E27FC236}">
                <a16:creationId xmlns:a16="http://schemas.microsoft.com/office/drawing/2014/main" id="{50650A8F-F340-16CE-9EB3-EC81BABF5A64}"/>
              </a:ext>
            </a:extLst>
          </p:cNvPr>
          <p:cNvSpPr txBox="1">
            <a:spLocks/>
          </p:cNvSpPr>
          <p:nvPr/>
        </p:nvSpPr>
        <p:spPr>
          <a:xfrm>
            <a:off x="338521" y="419097"/>
            <a:ext cx="1146113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Third-party probe dataset providers</a:t>
            </a:r>
          </a:p>
        </p:txBody>
      </p:sp>
      <p:sp>
        <p:nvSpPr>
          <p:cNvPr id="4" name="Content Placeholder 1">
            <a:extLst>
              <a:ext uri="{FF2B5EF4-FFF2-40B4-BE49-F238E27FC236}">
                <a16:creationId xmlns:a16="http://schemas.microsoft.com/office/drawing/2014/main" id="{6129CFA7-37F8-6FAD-FA5B-5BCD3454C779}"/>
              </a:ext>
            </a:extLst>
          </p:cNvPr>
          <p:cNvSpPr txBox="1">
            <a:spLocks/>
          </p:cNvSpPr>
          <p:nvPr/>
        </p:nvSpPr>
        <p:spPr>
          <a:xfrm>
            <a:off x="7859485" y="2198913"/>
            <a:ext cx="3690257" cy="375556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GB" sz="1800" noProof="0" dirty="0"/>
              <a:t> Subscription based access to </a:t>
            </a:r>
            <a:r>
              <a:rPr lang="en-GB" sz="1800" b="1" noProof="0" dirty="0"/>
              <a:t>large probe pools</a:t>
            </a:r>
          </a:p>
          <a:p>
            <a:pPr>
              <a:buClr>
                <a:schemeClr val="tx1"/>
              </a:buClr>
              <a:buFont typeface="Arial" panose="020B0604020202020204" pitchFamily="34" charset="0"/>
              <a:buChar char="•"/>
            </a:pPr>
            <a:r>
              <a:rPr lang="en-GB" sz="1800" noProof="0" dirty="0"/>
              <a:t> </a:t>
            </a:r>
            <a:r>
              <a:rPr lang="en-GB" sz="1800" b="1" noProof="0" dirty="0"/>
              <a:t>Global coverage </a:t>
            </a:r>
            <a:r>
              <a:rPr lang="en-GB" sz="1800" noProof="0" dirty="0"/>
              <a:t>from vendor’s vantage network</a:t>
            </a:r>
          </a:p>
          <a:p>
            <a:pPr>
              <a:buClr>
                <a:schemeClr val="tx1"/>
              </a:buClr>
              <a:buFont typeface="Arial" panose="020B0604020202020204" pitchFamily="34" charset="0"/>
              <a:buChar char="•"/>
            </a:pPr>
            <a:r>
              <a:rPr lang="en-GB" sz="1800" noProof="0" dirty="0"/>
              <a:t> Still </a:t>
            </a:r>
            <a:r>
              <a:rPr lang="en-GB" sz="1800" b="1" noProof="0" dirty="0"/>
              <a:t>probabilistic</a:t>
            </a:r>
            <a:r>
              <a:rPr lang="en-GB" sz="1800" noProof="0" dirty="0"/>
              <a:t> for </a:t>
            </a:r>
            <a:r>
              <a:rPr lang="en-GB" sz="1800" b="1" noProof="0" dirty="0"/>
              <a:t>inbound transit paths</a:t>
            </a:r>
          </a:p>
          <a:p>
            <a:pPr>
              <a:buClr>
                <a:schemeClr val="tx1"/>
              </a:buClr>
              <a:buFont typeface="Arial" panose="020B0604020202020204" pitchFamily="34" charset="0"/>
              <a:buChar char="•"/>
            </a:pPr>
            <a:r>
              <a:rPr lang="en-GB" sz="1800" noProof="0" dirty="0"/>
              <a:t> </a:t>
            </a:r>
            <a:r>
              <a:rPr lang="en-GB" sz="1800" b="1" noProof="0" dirty="0"/>
              <a:t>Regional ISP </a:t>
            </a:r>
            <a:r>
              <a:rPr lang="en-GB" sz="1800" noProof="0" dirty="0"/>
              <a:t>coverage </a:t>
            </a:r>
            <a:r>
              <a:rPr lang="en-GB" sz="1800" b="1" noProof="0" dirty="0"/>
              <a:t>questionable</a:t>
            </a:r>
          </a:p>
        </p:txBody>
      </p:sp>
      <p:cxnSp>
        <p:nvCxnSpPr>
          <p:cNvPr id="7" name="Gerade Verbindung mit Pfeil 47">
            <a:extLst>
              <a:ext uri="{FF2B5EF4-FFF2-40B4-BE49-F238E27FC236}">
                <a16:creationId xmlns:a16="http://schemas.microsoft.com/office/drawing/2014/main" id="{B66BE478-EA3E-0A00-14DC-2ABB976D226F}"/>
              </a:ext>
            </a:extLst>
          </p:cNvPr>
          <p:cNvCxnSpPr>
            <a:cxnSpLocks/>
            <a:stCxn id="10" idx="3"/>
            <a:endCxn id="19" idx="1"/>
          </p:cNvCxnSpPr>
          <p:nvPr/>
        </p:nvCxnSpPr>
        <p:spPr>
          <a:xfrm flipV="1">
            <a:off x="4462813" y="3596561"/>
            <a:ext cx="1831333" cy="193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12" descr="Generated image">
            <a:extLst>
              <a:ext uri="{FF2B5EF4-FFF2-40B4-BE49-F238E27FC236}">
                <a16:creationId xmlns:a16="http://schemas.microsoft.com/office/drawing/2014/main" id="{F634F0CB-153A-60B5-A3AC-2E9D78642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349" y="2393817"/>
            <a:ext cx="776464" cy="776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4">
            <a:extLst>
              <a:ext uri="{FF2B5EF4-FFF2-40B4-BE49-F238E27FC236}">
                <a16:creationId xmlns:a16="http://schemas.microsoft.com/office/drawing/2014/main" id="{A6A25EBF-1FD0-DB94-2FAE-11E57B73A626}"/>
              </a:ext>
            </a:extLst>
          </p:cNvPr>
          <p:cNvSpPr txBox="1"/>
          <p:nvPr/>
        </p:nvSpPr>
        <p:spPr>
          <a:xfrm>
            <a:off x="3262900" y="3069356"/>
            <a:ext cx="1680268" cy="276999"/>
          </a:xfrm>
          <a:prstGeom prst="rect">
            <a:avLst/>
          </a:prstGeom>
          <a:noFill/>
        </p:spPr>
        <p:txBody>
          <a:bodyPr wrap="none" rtlCol="0">
            <a:spAutoFit/>
          </a:bodyPr>
          <a:lstStyle/>
          <a:p>
            <a:r>
              <a:rPr lang="en-GB" sz="1200" noProof="0" dirty="0"/>
              <a:t>Ingress 2 (TATA SIN2)</a:t>
            </a:r>
          </a:p>
        </p:txBody>
      </p:sp>
      <p:sp>
        <p:nvSpPr>
          <p:cNvPr id="13" name="Textfeld 14">
            <a:extLst>
              <a:ext uri="{FF2B5EF4-FFF2-40B4-BE49-F238E27FC236}">
                <a16:creationId xmlns:a16="http://schemas.microsoft.com/office/drawing/2014/main" id="{5817EE5B-A124-3FC6-BA95-937444D137A4}"/>
              </a:ext>
            </a:extLst>
          </p:cNvPr>
          <p:cNvSpPr txBox="1"/>
          <p:nvPr/>
        </p:nvSpPr>
        <p:spPr>
          <a:xfrm>
            <a:off x="3226833" y="1963895"/>
            <a:ext cx="1752403" cy="276999"/>
          </a:xfrm>
          <a:prstGeom prst="rect">
            <a:avLst/>
          </a:prstGeom>
          <a:noFill/>
        </p:spPr>
        <p:txBody>
          <a:bodyPr wrap="none" rtlCol="0">
            <a:spAutoFit/>
          </a:bodyPr>
          <a:lstStyle/>
          <a:p>
            <a:r>
              <a:rPr lang="en-GB" sz="1200" noProof="0" dirty="0"/>
              <a:t>Ingress 1 (RETN LDN1)</a:t>
            </a:r>
          </a:p>
        </p:txBody>
      </p:sp>
      <p:grpSp>
        <p:nvGrpSpPr>
          <p:cNvPr id="14" name="Gruppieren 24">
            <a:extLst>
              <a:ext uri="{FF2B5EF4-FFF2-40B4-BE49-F238E27FC236}">
                <a16:creationId xmlns:a16="http://schemas.microsoft.com/office/drawing/2014/main" id="{7B41422B-73B0-FE69-4162-AD0DE9D4ED63}"/>
              </a:ext>
            </a:extLst>
          </p:cNvPr>
          <p:cNvGrpSpPr/>
          <p:nvPr/>
        </p:nvGrpSpPr>
        <p:grpSpPr>
          <a:xfrm>
            <a:off x="4061515" y="4686625"/>
            <a:ext cx="69908" cy="492448"/>
            <a:chOff x="4085439" y="4110606"/>
            <a:chExt cx="69908" cy="492448"/>
          </a:xfrm>
        </p:grpSpPr>
        <p:sp>
          <p:nvSpPr>
            <p:cNvPr id="15" name="Flussdiagramm: Verbinder 21">
              <a:extLst>
                <a:ext uri="{FF2B5EF4-FFF2-40B4-BE49-F238E27FC236}">
                  <a16:creationId xmlns:a16="http://schemas.microsoft.com/office/drawing/2014/main" id="{E7E2A5F3-525E-4D8D-0E67-63FC1A2FD59B}"/>
                </a:ext>
              </a:extLst>
            </p:cNvPr>
            <p:cNvSpPr/>
            <p:nvPr/>
          </p:nvSpPr>
          <p:spPr>
            <a:xfrm>
              <a:off x="4085439" y="4110606"/>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Flussdiagramm: Verbinder 22">
              <a:extLst>
                <a:ext uri="{FF2B5EF4-FFF2-40B4-BE49-F238E27FC236}">
                  <a16:creationId xmlns:a16="http://schemas.microsoft.com/office/drawing/2014/main" id="{0AE9134B-A3AB-3F40-D3D9-8E7EFF9CADC9}"/>
                </a:ext>
              </a:extLst>
            </p:cNvPr>
            <p:cNvSpPr/>
            <p:nvPr/>
          </p:nvSpPr>
          <p:spPr>
            <a:xfrm>
              <a:off x="4086837" y="4304951"/>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Flussdiagramm: Verbinder 23">
              <a:extLst>
                <a:ext uri="{FF2B5EF4-FFF2-40B4-BE49-F238E27FC236}">
                  <a16:creationId xmlns:a16="http://schemas.microsoft.com/office/drawing/2014/main" id="{20D31D39-9EBC-E377-B9EC-6038304343F1}"/>
                </a:ext>
              </a:extLst>
            </p:cNvPr>
            <p:cNvSpPr/>
            <p:nvPr/>
          </p:nvSpPr>
          <p:spPr>
            <a:xfrm>
              <a:off x="4088235" y="4507685"/>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9" name="Flussdiagramm: Mehrere Dokumente 1">
            <a:extLst>
              <a:ext uri="{FF2B5EF4-FFF2-40B4-BE49-F238E27FC236}">
                <a16:creationId xmlns:a16="http://schemas.microsoft.com/office/drawing/2014/main" id="{52D72406-FD3B-36C1-E528-C3DF3FCA55F9}"/>
              </a:ext>
            </a:extLst>
          </p:cNvPr>
          <p:cNvSpPr/>
          <p:nvPr/>
        </p:nvSpPr>
        <p:spPr>
          <a:xfrm>
            <a:off x="6294146" y="3034499"/>
            <a:ext cx="1182848" cy="1124124"/>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dirty="0">
                <a:solidFill>
                  <a:schemeClr val="tx2"/>
                </a:solidFill>
              </a:rPr>
              <a:t>Central Endpoint</a:t>
            </a:r>
          </a:p>
        </p:txBody>
      </p:sp>
      <p:cxnSp>
        <p:nvCxnSpPr>
          <p:cNvPr id="20" name="Gerade Verbindung mit Pfeil 47">
            <a:extLst>
              <a:ext uri="{FF2B5EF4-FFF2-40B4-BE49-F238E27FC236}">
                <a16:creationId xmlns:a16="http://schemas.microsoft.com/office/drawing/2014/main" id="{AD6C6EA9-45E6-65C5-7541-2EF2513A5516}"/>
              </a:ext>
            </a:extLst>
          </p:cNvPr>
          <p:cNvCxnSpPr>
            <a:cxnSpLocks/>
            <a:endCxn id="19" idx="1"/>
          </p:cNvCxnSpPr>
          <p:nvPr/>
        </p:nvCxnSpPr>
        <p:spPr>
          <a:xfrm>
            <a:off x="4462813" y="1713756"/>
            <a:ext cx="1831333" cy="1882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47">
            <a:extLst>
              <a:ext uri="{FF2B5EF4-FFF2-40B4-BE49-F238E27FC236}">
                <a16:creationId xmlns:a16="http://schemas.microsoft.com/office/drawing/2014/main" id="{913F7E1B-A257-0D26-837C-6C25A0BBB55C}"/>
              </a:ext>
            </a:extLst>
          </p:cNvPr>
          <p:cNvCxnSpPr>
            <a:cxnSpLocks/>
            <a:stCxn id="8" idx="3"/>
            <a:endCxn id="19" idx="1"/>
          </p:cNvCxnSpPr>
          <p:nvPr/>
        </p:nvCxnSpPr>
        <p:spPr>
          <a:xfrm>
            <a:off x="4462813" y="2782049"/>
            <a:ext cx="1831333" cy="81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47">
            <a:extLst>
              <a:ext uri="{FF2B5EF4-FFF2-40B4-BE49-F238E27FC236}">
                <a16:creationId xmlns:a16="http://schemas.microsoft.com/office/drawing/2014/main" id="{2A9AABC2-8EF7-9B31-5557-40FA4C7EB0C0}"/>
              </a:ext>
            </a:extLst>
          </p:cNvPr>
          <p:cNvCxnSpPr>
            <a:cxnSpLocks/>
            <a:stCxn id="9" idx="3"/>
            <a:endCxn id="19" idx="1"/>
          </p:cNvCxnSpPr>
          <p:nvPr/>
        </p:nvCxnSpPr>
        <p:spPr>
          <a:xfrm flipV="1">
            <a:off x="4462813" y="3596561"/>
            <a:ext cx="1831333" cy="417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12" descr="Generated image">
            <a:extLst>
              <a:ext uri="{FF2B5EF4-FFF2-40B4-BE49-F238E27FC236}">
                <a16:creationId xmlns:a16="http://schemas.microsoft.com/office/drawing/2014/main" id="{24A87E41-F572-4239-AE98-31DAF7876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856" y="4734309"/>
            <a:ext cx="776464" cy="77646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5FEEE6C6-1014-5E21-3377-BDCBDA1E55CC}"/>
              </a:ext>
            </a:extLst>
          </p:cNvPr>
          <p:cNvGrpSpPr/>
          <p:nvPr/>
        </p:nvGrpSpPr>
        <p:grpSpPr>
          <a:xfrm>
            <a:off x="131442" y="2752662"/>
            <a:ext cx="2142032" cy="1278653"/>
            <a:chOff x="130711" y="2752662"/>
            <a:chExt cx="2142032" cy="1278653"/>
          </a:xfrm>
        </p:grpSpPr>
        <p:sp>
          <p:nvSpPr>
            <p:cNvPr id="5" name="Cloud 4">
              <a:extLst>
                <a:ext uri="{FF2B5EF4-FFF2-40B4-BE49-F238E27FC236}">
                  <a16:creationId xmlns:a16="http://schemas.microsoft.com/office/drawing/2014/main" id="{CB5B49FD-196C-7DCB-51C7-05C1C9BB2B35}"/>
                </a:ext>
              </a:extLst>
            </p:cNvPr>
            <p:cNvSpPr/>
            <p:nvPr/>
          </p:nvSpPr>
          <p:spPr>
            <a:xfrm>
              <a:off x="130711" y="2752662"/>
              <a:ext cx="2142032" cy="1278653"/>
            </a:xfrm>
            <a:prstGeom prst="cloud">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GB" sz="1200" noProof="0" dirty="0">
                <a:solidFill>
                  <a:srgbClr val="000000"/>
                </a:solidFill>
                <a:latin typeface="Raleway"/>
              </a:endParaRPr>
            </a:p>
          </p:txBody>
        </p:sp>
        <p:pic>
          <p:nvPicPr>
            <p:cNvPr id="25" name="Picture 2" descr="Generated image">
              <a:extLst>
                <a:ext uri="{FF2B5EF4-FFF2-40B4-BE49-F238E27FC236}">
                  <a16:creationId xmlns:a16="http://schemas.microsoft.com/office/drawing/2014/main" id="{67C97D5C-7837-C858-26BA-849C2685E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71" t="12263" r="16955" b="13622"/>
            <a:stretch>
              <a:fillRect/>
            </a:stretch>
          </p:blipFill>
          <p:spPr bwMode="auto">
            <a:xfrm>
              <a:off x="924093" y="3034499"/>
              <a:ext cx="555267" cy="63632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feld 14">
            <a:extLst>
              <a:ext uri="{FF2B5EF4-FFF2-40B4-BE49-F238E27FC236}">
                <a16:creationId xmlns:a16="http://schemas.microsoft.com/office/drawing/2014/main" id="{17A53DCC-D38E-F085-DF09-7C458DC19667}"/>
              </a:ext>
            </a:extLst>
          </p:cNvPr>
          <p:cNvSpPr txBox="1"/>
          <p:nvPr/>
        </p:nvSpPr>
        <p:spPr>
          <a:xfrm>
            <a:off x="328661" y="4095377"/>
            <a:ext cx="1802096" cy="276999"/>
          </a:xfrm>
          <a:prstGeom prst="rect">
            <a:avLst/>
          </a:prstGeom>
          <a:noFill/>
        </p:spPr>
        <p:txBody>
          <a:bodyPr wrap="none" rtlCol="0">
            <a:spAutoFit/>
          </a:bodyPr>
          <a:lstStyle/>
          <a:p>
            <a:r>
              <a:rPr lang="en-GB" sz="1200" noProof="0" dirty="0"/>
              <a:t>probe dataset provider</a:t>
            </a:r>
          </a:p>
        </p:txBody>
      </p:sp>
      <p:pic>
        <p:nvPicPr>
          <p:cNvPr id="28" name="Picture 12" descr="Generated image">
            <a:extLst>
              <a:ext uri="{FF2B5EF4-FFF2-40B4-BE49-F238E27FC236}">
                <a16:creationId xmlns:a16="http://schemas.microsoft.com/office/drawing/2014/main" id="{F897629B-0C44-19AC-3233-0BE840754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283" y="1354951"/>
            <a:ext cx="776464" cy="77646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Gerade Verbindung mit Pfeil 47">
            <a:extLst>
              <a:ext uri="{FF2B5EF4-FFF2-40B4-BE49-F238E27FC236}">
                <a16:creationId xmlns:a16="http://schemas.microsoft.com/office/drawing/2014/main" id="{CEEB1DFA-B20E-48FD-7221-22C4942632F6}"/>
              </a:ext>
            </a:extLst>
          </p:cNvPr>
          <p:cNvCxnSpPr>
            <a:cxnSpLocks/>
            <a:stCxn id="5" idx="0"/>
            <a:endCxn id="13" idx="1"/>
          </p:cNvCxnSpPr>
          <p:nvPr/>
        </p:nvCxnSpPr>
        <p:spPr>
          <a:xfrm flipV="1">
            <a:off x="2271689" y="2102395"/>
            <a:ext cx="955144" cy="128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47">
            <a:extLst>
              <a:ext uri="{FF2B5EF4-FFF2-40B4-BE49-F238E27FC236}">
                <a16:creationId xmlns:a16="http://schemas.microsoft.com/office/drawing/2014/main" id="{AFEDCEF7-CFF0-0587-2CCD-AACA8BD54AA3}"/>
              </a:ext>
            </a:extLst>
          </p:cNvPr>
          <p:cNvCxnSpPr>
            <a:cxnSpLocks/>
            <a:stCxn id="5" idx="0"/>
            <a:endCxn id="13" idx="2"/>
          </p:cNvCxnSpPr>
          <p:nvPr/>
        </p:nvCxnSpPr>
        <p:spPr>
          <a:xfrm flipV="1">
            <a:off x="2271689" y="2240894"/>
            <a:ext cx="1831346" cy="1151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47">
            <a:extLst>
              <a:ext uri="{FF2B5EF4-FFF2-40B4-BE49-F238E27FC236}">
                <a16:creationId xmlns:a16="http://schemas.microsoft.com/office/drawing/2014/main" id="{6B6256C4-27F5-F2BC-AB88-0479ABF69122}"/>
              </a:ext>
            </a:extLst>
          </p:cNvPr>
          <p:cNvCxnSpPr>
            <a:cxnSpLocks/>
            <a:stCxn id="5" idx="0"/>
            <a:endCxn id="11" idx="1"/>
          </p:cNvCxnSpPr>
          <p:nvPr/>
        </p:nvCxnSpPr>
        <p:spPr>
          <a:xfrm flipV="1">
            <a:off x="2271689" y="3207856"/>
            <a:ext cx="991211" cy="184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47">
            <a:extLst>
              <a:ext uri="{FF2B5EF4-FFF2-40B4-BE49-F238E27FC236}">
                <a16:creationId xmlns:a16="http://schemas.microsoft.com/office/drawing/2014/main" id="{F1BDC760-89E9-0FB7-5E93-5EE531F74FF9}"/>
              </a:ext>
            </a:extLst>
          </p:cNvPr>
          <p:cNvCxnSpPr>
            <a:cxnSpLocks/>
            <a:stCxn id="5" idx="0"/>
            <a:endCxn id="11" idx="2"/>
          </p:cNvCxnSpPr>
          <p:nvPr/>
        </p:nvCxnSpPr>
        <p:spPr>
          <a:xfrm flipV="1">
            <a:off x="2271689" y="3346355"/>
            <a:ext cx="1831345" cy="45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7">
            <a:extLst>
              <a:ext uri="{FF2B5EF4-FFF2-40B4-BE49-F238E27FC236}">
                <a16:creationId xmlns:a16="http://schemas.microsoft.com/office/drawing/2014/main" id="{FC8C97E2-DC3F-B96D-DE81-DBC96F9BABF8}"/>
              </a:ext>
            </a:extLst>
          </p:cNvPr>
          <p:cNvCxnSpPr>
            <a:cxnSpLocks/>
            <a:stCxn id="5" idx="0"/>
            <a:endCxn id="9" idx="1"/>
          </p:cNvCxnSpPr>
          <p:nvPr/>
        </p:nvCxnSpPr>
        <p:spPr>
          <a:xfrm>
            <a:off x="2271689" y="3391989"/>
            <a:ext cx="1414660" cy="62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7">
            <a:extLst>
              <a:ext uri="{FF2B5EF4-FFF2-40B4-BE49-F238E27FC236}">
                <a16:creationId xmlns:a16="http://schemas.microsoft.com/office/drawing/2014/main" id="{0157B144-62F1-FB47-B263-18D348BE42F5}"/>
              </a:ext>
            </a:extLst>
          </p:cNvPr>
          <p:cNvCxnSpPr>
            <a:cxnSpLocks/>
            <a:stCxn id="5" idx="0"/>
            <a:endCxn id="12" idx="2"/>
          </p:cNvCxnSpPr>
          <p:nvPr/>
        </p:nvCxnSpPr>
        <p:spPr>
          <a:xfrm>
            <a:off x="2271689" y="3391989"/>
            <a:ext cx="1831346" cy="1148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7">
            <a:extLst>
              <a:ext uri="{FF2B5EF4-FFF2-40B4-BE49-F238E27FC236}">
                <a16:creationId xmlns:a16="http://schemas.microsoft.com/office/drawing/2014/main" id="{E7D73CF7-AE52-FBF3-DF5A-ADFB68ABB5EA}"/>
              </a:ext>
            </a:extLst>
          </p:cNvPr>
          <p:cNvCxnSpPr>
            <a:cxnSpLocks/>
            <a:stCxn id="5" idx="0"/>
            <a:endCxn id="23" idx="1"/>
          </p:cNvCxnSpPr>
          <p:nvPr/>
        </p:nvCxnSpPr>
        <p:spPr>
          <a:xfrm>
            <a:off x="2271689" y="3391989"/>
            <a:ext cx="795167" cy="173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7">
            <a:extLst>
              <a:ext uri="{FF2B5EF4-FFF2-40B4-BE49-F238E27FC236}">
                <a16:creationId xmlns:a16="http://schemas.microsoft.com/office/drawing/2014/main" id="{4467E998-9A26-0C40-1CA4-36F1C0E2A254}"/>
              </a:ext>
            </a:extLst>
          </p:cNvPr>
          <p:cNvCxnSpPr>
            <a:cxnSpLocks/>
            <a:stCxn id="5" idx="0"/>
            <a:endCxn id="10" idx="1"/>
          </p:cNvCxnSpPr>
          <p:nvPr/>
        </p:nvCxnSpPr>
        <p:spPr>
          <a:xfrm>
            <a:off x="2271689" y="3391989"/>
            <a:ext cx="1414660" cy="2142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47">
            <a:extLst>
              <a:ext uri="{FF2B5EF4-FFF2-40B4-BE49-F238E27FC236}">
                <a16:creationId xmlns:a16="http://schemas.microsoft.com/office/drawing/2014/main" id="{D78F9397-4A06-2B95-9D56-103243934E88}"/>
              </a:ext>
            </a:extLst>
          </p:cNvPr>
          <p:cNvCxnSpPr>
            <a:cxnSpLocks/>
            <a:stCxn id="5" idx="0"/>
            <a:endCxn id="24" idx="1"/>
          </p:cNvCxnSpPr>
          <p:nvPr/>
        </p:nvCxnSpPr>
        <p:spPr>
          <a:xfrm>
            <a:off x="2271689" y="3391989"/>
            <a:ext cx="1948910" cy="171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47">
            <a:extLst>
              <a:ext uri="{FF2B5EF4-FFF2-40B4-BE49-F238E27FC236}">
                <a16:creationId xmlns:a16="http://schemas.microsoft.com/office/drawing/2014/main" id="{F1EC7E04-3E9A-8BD6-D8D4-A5B53A7ED1DC}"/>
              </a:ext>
            </a:extLst>
          </p:cNvPr>
          <p:cNvCxnSpPr>
            <a:cxnSpLocks/>
            <a:stCxn id="24" idx="3"/>
            <a:endCxn id="19" idx="1"/>
          </p:cNvCxnSpPr>
          <p:nvPr/>
        </p:nvCxnSpPr>
        <p:spPr>
          <a:xfrm flipV="1">
            <a:off x="4997063" y="3596561"/>
            <a:ext cx="1297083" cy="150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47">
            <a:extLst>
              <a:ext uri="{FF2B5EF4-FFF2-40B4-BE49-F238E27FC236}">
                <a16:creationId xmlns:a16="http://schemas.microsoft.com/office/drawing/2014/main" id="{D31A51EB-974D-F2DE-1DFE-3BA7A8A656DA}"/>
              </a:ext>
            </a:extLst>
          </p:cNvPr>
          <p:cNvCxnSpPr>
            <a:cxnSpLocks/>
            <a:stCxn id="23" idx="3"/>
            <a:endCxn id="19" idx="1"/>
          </p:cNvCxnSpPr>
          <p:nvPr/>
        </p:nvCxnSpPr>
        <p:spPr>
          <a:xfrm flipV="1">
            <a:off x="3843320" y="3596561"/>
            <a:ext cx="2450826" cy="152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12" descr="Generated image">
            <a:extLst>
              <a:ext uri="{FF2B5EF4-FFF2-40B4-BE49-F238E27FC236}">
                <a16:creationId xmlns:a16="http://schemas.microsoft.com/office/drawing/2014/main" id="{A6C355B0-F840-720F-D050-8457E33E9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349" y="3625747"/>
            <a:ext cx="776464" cy="7764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7">
            <a:extLst>
              <a:ext uri="{FF2B5EF4-FFF2-40B4-BE49-F238E27FC236}">
                <a16:creationId xmlns:a16="http://schemas.microsoft.com/office/drawing/2014/main" id="{088CDE60-612D-6B22-61B0-20CBF305F154}"/>
              </a:ext>
            </a:extLst>
          </p:cNvPr>
          <p:cNvSpPr txBox="1"/>
          <p:nvPr/>
        </p:nvSpPr>
        <p:spPr>
          <a:xfrm>
            <a:off x="3218818" y="4263711"/>
            <a:ext cx="1768433" cy="276999"/>
          </a:xfrm>
          <a:prstGeom prst="rect">
            <a:avLst/>
          </a:prstGeom>
          <a:noFill/>
        </p:spPr>
        <p:txBody>
          <a:bodyPr wrap="none" rtlCol="0">
            <a:spAutoFit/>
          </a:bodyPr>
          <a:lstStyle/>
          <a:p>
            <a:r>
              <a:rPr lang="en-GB" sz="1200" noProof="0" dirty="0"/>
              <a:t>Ingress 3 (Airtel BOM1)</a:t>
            </a:r>
          </a:p>
        </p:txBody>
      </p:sp>
      <p:pic>
        <p:nvPicPr>
          <p:cNvPr id="10" name="Picture 12" descr="Generated image">
            <a:extLst>
              <a:ext uri="{FF2B5EF4-FFF2-40B4-BE49-F238E27FC236}">
                <a16:creationId xmlns:a16="http://schemas.microsoft.com/office/drawing/2014/main" id="{DE416536-A1DD-438A-81F3-C69278198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349" y="5145811"/>
            <a:ext cx="776464" cy="7764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20">
            <a:extLst>
              <a:ext uri="{FF2B5EF4-FFF2-40B4-BE49-F238E27FC236}">
                <a16:creationId xmlns:a16="http://schemas.microsoft.com/office/drawing/2014/main" id="{AAA6AD64-EF5F-7120-4130-63765BC1A419}"/>
              </a:ext>
            </a:extLst>
          </p:cNvPr>
          <p:cNvSpPr txBox="1"/>
          <p:nvPr/>
        </p:nvSpPr>
        <p:spPr>
          <a:xfrm>
            <a:off x="3303777" y="5820222"/>
            <a:ext cx="1598515" cy="276999"/>
          </a:xfrm>
          <a:prstGeom prst="rect">
            <a:avLst/>
          </a:prstGeom>
          <a:noFill/>
        </p:spPr>
        <p:txBody>
          <a:bodyPr wrap="none" rtlCol="0">
            <a:spAutoFit/>
          </a:bodyPr>
          <a:lstStyle/>
          <a:p>
            <a:r>
              <a:rPr lang="en-GB" sz="1200" noProof="0" dirty="0"/>
              <a:t>Other ingress points</a:t>
            </a:r>
          </a:p>
        </p:txBody>
      </p:sp>
      <p:pic>
        <p:nvPicPr>
          <p:cNvPr id="24" name="Picture 12" descr="Generated image">
            <a:extLst>
              <a:ext uri="{FF2B5EF4-FFF2-40B4-BE49-F238E27FC236}">
                <a16:creationId xmlns:a16="http://schemas.microsoft.com/office/drawing/2014/main" id="{F3148A57-72B5-70FE-798F-934C0688D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599" y="4714540"/>
            <a:ext cx="776464" cy="7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2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AD67F6-48CE-695A-5F2B-51BBC663E0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3" name="Title 2">
            <a:extLst>
              <a:ext uri="{FF2B5EF4-FFF2-40B4-BE49-F238E27FC236}">
                <a16:creationId xmlns:a16="http://schemas.microsoft.com/office/drawing/2014/main" id="{A025313E-B109-3565-73C1-D95B5270C92A}"/>
              </a:ext>
            </a:extLst>
          </p:cNvPr>
          <p:cNvSpPr txBox="1">
            <a:spLocks/>
          </p:cNvSpPr>
          <p:nvPr/>
        </p:nvSpPr>
        <p:spPr>
          <a:xfrm>
            <a:off x="338521" y="419097"/>
            <a:ext cx="1146113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r>
              <a:rPr lang="en-GB" sz="3600" b="1" noProof="0" dirty="0"/>
              <a:t>Deterministic path selection via BGP announcements to a test host </a:t>
            </a:r>
          </a:p>
        </p:txBody>
      </p:sp>
      <p:sp>
        <p:nvSpPr>
          <p:cNvPr id="4" name="Content Placeholder 1">
            <a:extLst>
              <a:ext uri="{FF2B5EF4-FFF2-40B4-BE49-F238E27FC236}">
                <a16:creationId xmlns:a16="http://schemas.microsoft.com/office/drawing/2014/main" id="{5B9F79DB-9C52-23B8-CCAE-5F42E7720D05}"/>
              </a:ext>
            </a:extLst>
          </p:cNvPr>
          <p:cNvSpPr txBox="1">
            <a:spLocks/>
          </p:cNvSpPr>
          <p:nvPr/>
        </p:nvSpPr>
        <p:spPr>
          <a:xfrm>
            <a:off x="7859485" y="2198913"/>
            <a:ext cx="3690257" cy="375556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1B405D"/>
                </a:solidFill>
                <a:latin typeface="Raleway" panose="020B00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1B405D"/>
                </a:solidFill>
                <a:latin typeface="Raleway" panose="020B00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1B405D"/>
                </a:solidFill>
                <a:latin typeface="Raleway" panose="020B00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Raleway" pitchFamily="2" charset="0"/>
              <a:buChar char="•"/>
            </a:pPr>
            <a:r>
              <a:rPr lang="en-GB" sz="1800" noProof="0" dirty="0"/>
              <a:t> Use </a:t>
            </a:r>
            <a:r>
              <a:rPr lang="en-GB" sz="1800" b="1" noProof="0" dirty="0"/>
              <a:t>2 probes</a:t>
            </a:r>
            <a:r>
              <a:rPr lang="en-GB" sz="1800" noProof="0" dirty="0"/>
              <a:t> and </a:t>
            </a:r>
            <a:r>
              <a:rPr lang="en-GB" sz="1800" b="1" noProof="0" dirty="0"/>
              <a:t>announce a dedicated IPv6 /48</a:t>
            </a:r>
            <a:r>
              <a:rPr lang="en-GB" sz="1800" noProof="0" dirty="0"/>
              <a:t> at each transit.</a:t>
            </a:r>
          </a:p>
          <a:p>
            <a:pPr>
              <a:buClr>
                <a:schemeClr val="tx1"/>
              </a:buClr>
              <a:buFont typeface="Raleway" pitchFamily="2" charset="0"/>
              <a:buChar char="•"/>
            </a:pPr>
            <a:r>
              <a:rPr lang="en-GB" sz="1800" noProof="0" dirty="0"/>
              <a:t> Each /48 is announced </a:t>
            </a:r>
            <a:r>
              <a:rPr lang="en-GB" sz="1800" b="1" noProof="0" dirty="0"/>
              <a:t>only via one ingress</a:t>
            </a:r>
            <a:r>
              <a:rPr lang="en-GB" sz="1800" noProof="0" dirty="0"/>
              <a:t>, enabling deterministic path validation to a </a:t>
            </a:r>
            <a:r>
              <a:rPr lang="en-GB" sz="1800" b="1" noProof="0" dirty="0"/>
              <a:t>single test host</a:t>
            </a:r>
            <a:r>
              <a:rPr lang="en-GB" sz="1800" noProof="0" dirty="0"/>
              <a:t>.</a:t>
            </a:r>
          </a:p>
          <a:p>
            <a:pPr>
              <a:buClr>
                <a:schemeClr val="tx1"/>
              </a:buClr>
              <a:buFont typeface="Raleway" pitchFamily="2" charset="0"/>
              <a:buChar char="•"/>
            </a:pPr>
            <a:r>
              <a:rPr lang="en-GB" sz="1800" noProof="0" dirty="0"/>
              <a:t> This setup allows </a:t>
            </a:r>
            <a:r>
              <a:rPr lang="en-GB" sz="1800" b="1" noProof="0" dirty="0"/>
              <a:t>broad, scalable ingress monitoring</a:t>
            </a:r>
            <a:r>
              <a:rPr lang="en-GB" sz="1800" noProof="0" dirty="0"/>
              <a:t> — with static per-transit routing.</a:t>
            </a:r>
          </a:p>
        </p:txBody>
      </p:sp>
      <p:sp>
        <p:nvSpPr>
          <p:cNvPr id="5" name="Flussdiagramm: Mehrere Dokumente 1">
            <a:extLst>
              <a:ext uri="{FF2B5EF4-FFF2-40B4-BE49-F238E27FC236}">
                <a16:creationId xmlns:a16="http://schemas.microsoft.com/office/drawing/2014/main" id="{B231BC10-DC6C-5DFE-031B-8521C242077D}"/>
              </a:ext>
            </a:extLst>
          </p:cNvPr>
          <p:cNvSpPr/>
          <p:nvPr/>
        </p:nvSpPr>
        <p:spPr>
          <a:xfrm>
            <a:off x="5851757" y="3233214"/>
            <a:ext cx="1182848" cy="1124124"/>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dirty="0">
                <a:solidFill>
                  <a:schemeClr val="tx2"/>
                </a:solidFill>
              </a:rPr>
              <a:t>Central Endpoint</a:t>
            </a:r>
          </a:p>
        </p:txBody>
      </p:sp>
      <p:sp>
        <p:nvSpPr>
          <p:cNvPr id="6" name="Flussdiagramm: Grenzstelle 2">
            <a:extLst>
              <a:ext uri="{FF2B5EF4-FFF2-40B4-BE49-F238E27FC236}">
                <a16:creationId xmlns:a16="http://schemas.microsoft.com/office/drawing/2014/main" id="{86F4C44C-99BC-2E13-680B-2189D331E1C8}"/>
              </a:ext>
            </a:extLst>
          </p:cNvPr>
          <p:cNvSpPr/>
          <p:nvPr/>
        </p:nvSpPr>
        <p:spPr>
          <a:xfrm>
            <a:off x="338521" y="2819062"/>
            <a:ext cx="832189" cy="35233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dirty="0">
                <a:solidFill>
                  <a:schemeClr val="tx2"/>
                </a:solidFill>
              </a:rPr>
              <a:t>Probe 1</a:t>
            </a:r>
          </a:p>
        </p:txBody>
      </p:sp>
      <p:sp>
        <p:nvSpPr>
          <p:cNvPr id="7" name="Flussdiagramm: Grenzstelle 10">
            <a:extLst>
              <a:ext uri="{FF2B5EF4-FFF2-40B4-BE49-F238E27FC236}">
                <a16:creationId xmlns:a16="http://schemas.microsoft.com/office/drawing/2014/main" id="{04D92654-4EA8-B7D5-7BB4-34E972E4DA62}"/>
              </a:ext>
            </a:extLst>
          </p:cNvPr>
          <p:cNvSpPr/>
          <p:nvPr/>
        </p:nvSpPr>
        <p:spPr>
          <a:xfrm>
            <a:off x="366782" y="4061824"/>
            <a:ext cx="832189" cy="35233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dirty="0">
                <a:solidFill>
                  <a:schemeClr val="tx2"/>
                </a:solidFill>
              </a:rPr>
              <a:t>Probe 2</a:t>
            </a:r>
          </a:p>
        </p:txBody>
      </p:sp>
      <p:grpSp>
        <p:nvGrpSpPr>
          <p:cNvPr id="11" name="Gruppieren 24">
            <a:extLst>
              <a:ext uri="{FF2B5EF4-FFF2-40B4-BE49-F238E27FC236}">
                <a16:creationId xmlns:a16="http://schemas.microsoft.com/office/drawing/2014/main" id="{E99DFFC7-0442-B699-6CCA-371433310D41}"/>
              </a:ext>
            </a:extLst>
          </p:cNvPr>
          <p:cNvGrpSpPr/>
          <p:nvPr/>
        </p:nvGrpSpPr>
        <p:grpSpPr>
          <a:xfrm>
            <a:off x="3343459" y="4345859"/>
            <a:ext cx="69908" cy="492448"/>
            <a:chOff x="4085439" y="4110606"/>
            <a:chExt cx="69908" cy="492448"/>
          </a:xfrm>
        </p:grpSpPr>
        <p:sp>
          <p:nvSpPr>
            <p:cNvPr id="12" name="Flussdiagramm: Verbinder 21">
              <a:extLst>
                <a:ext uri="{FF2B5EF4-FFF2-40B4-BE49-F238E27FC236}">
                  <a16:creationId xmlns:a16="http://schemas.microsoft.com/office/drawing/2014/main" id="{0DBBDB25-5F36-8226-8F9A-7821C9B12EA9}"/>
                </a:ext>
              </a:extLst>
            </p:cNvPr>
            <p:cNvSpPr/>
            <p:nvPr/>
          </p:nvSpPr>
          <p:spPr>
            <a:xfrm>
              <a:off x="4085439" y="4110606"/>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Flussdiagramm: Verbinder 22">
              <a:extLst>
                <a:ext uri="{FF2B5EF4-FFF2-40B4-BE49-F238E27FC236}">
                  <a16:creationId xmlns:a16="http://schemas.microsoft.com/office/drawing/2014/main" id="{92240BFE-1192-7D9C-EE62-1E675512328E}"/>
                </a:ext>
              </a:extLst>
            </p:cNvPr>
            <p:cNvSpPr/>
            <p:nvPr/>
          </p:nvSpPr>
          <p:spPr>
            <a:xfrm>
              <a:off x="4086837" y="4304951"/>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lussdiagramm: Verbinder 23">
              <a:extLst>
                <a:ext uri="{FF2B5EF4-FFF2-40B4-BE49-F238E27FC236}">
                  <a16:creationId xmlns:a16="http://schemas.microsoft.com/office/drawing/2014/main" id="{53752EDD-A4B3-4430-3D46-E646DDE88130}"/>
                </a:ext>
              </a:extLst>
            </p:cNvPr>
            <p:cNvSpPr/>
            <p:nvPr/>
          </p:nvSpPr>
          <p:spPr>
            <a:xfrm>
              <a:off x="4088235" y="4507685"/>
              <a:ext cx="67112" cy="953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cxnSp>
        <p:nvCxnSpPr>
          <p:cNvPr id="15" name="Gerade Verbindung mit Pfeil 26">
            <a:extLst>
              <a:ext uri="{FF2B5EF4-FFF2-40B4-BE49-F238E27FC236}">
                <a16:creationId xmlns:a16="http://schemas.microsoft.com/office/drawing/2014/main" id="{38DB8660-6EA7-3812-00E5-FE21065D73AD}"/>
              </a:ext>
            </a:extLst>
          </p:cNvPr>
          <p:cNvCxnSpPr>
            <a:cxnSpLocks/>
            <a:stCxn id="6" idx="3"/>
          </p:cNvCxnSpPr>
          <p:nvPr/>
        </p:nvCxnSpPr>
        <p:spPr>
          <a:xfrm flipV="1">
            <a:off x="1170710" y="1794568"/>
            <a:ext cx="1940214" cy="1200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27">
            <a:extLst>
              <a:ext uri="{FF2B5EF4-FFF2-40B4-BE49-F238E27FC236}">
                <a16:creationId xmlns:a16="http://schemas.microsoft.com/office/drawing/2014/main" id="{06B15586-78CD-B915-9077-D51F37ED5FA7}"/>
              </a:ext>
            </a:extLst>
          </p:cNvPr>
          <p:cNvCxnSpPr>
            <a:cxnSpLocks/>
            <a:stCxn id="7" idx="3"/>
          </p:cNvCxnSpPr>
          <p:nvPr/>
        </p:nvCxnSpPr>
        <p:spPr>
          <a:xfrm flipV="1">
            <a:off x="1198971" y="1794568"/>
            <a:ext cx="1911953" cy="244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29">
            <a:extLst>
              <a:ext uri="{FF2B5EF4-FFF2-40B4-BE49-F238E27FC236}">
                <a16:creationId xmlns:a16="http://schemas.microsoft.com/office/drawing/2014/main" id="{43F263E9-3A26-A805-66B8-FC1139790322}"/>
              </a:ext>
            </a:extLst>
          </p:cNvPr>
          <p:cNvCxnSpPr>
            <a:cxnSpLocks/>
            <a:stCxn id="7" idx="3"/>
          </p:cNvCxnSpPr>
          <p:nvPr/>
        </p:nvCxnSpPr>
        <p:spPr>
          <a:xfrm flipV="1">
            <a:off x="1198971" y="2679379"/>
            <a:ext cx="1911954" cy="1558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32">
            <a:extLst>
              <a:ext uri="{FF2B5EF4-FFF2-40B4-BE49-F238E27FC236}">
                <a16:creationId xmlns:a16="http://schemas.microsoft.com/office/drawing/2014/main" id="{83B5D5D0-B8B1-8884-82F2-FE4BAE76AA04}"/>
              </a:ext>
            </a:extLst>
          </p:cNvPr>
          <p:cNvCxnSpPr>
            <a:cxnSpLocks/>
            <a:stCxn id="6" idx="3"/>
          </p:cNvCxnSpPr>
          <p:nvPr/>
        </p:nvCxnSpPr>
        <p:spPr>
          <a:xfrm flipV="1">
            <a:off x="1170710" y="2679379"/>
            <a:ext cx="1940215" cy="315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35">
            <a:extLst>
              <a:ext uri="{FF2B5EF4-FFF2-40B4-BE49-F238E27FC236}">
                <a16:creationId xmlns:a16="http://schemas.microsoft.com/office/drawing/2014/main" id="{DFBC5FDD-0D5E-CCE0-5618-B4AA62C5DD79}"/>
              </a:ext>
            </a:extLst>
          </p:cNvPr>
          <p:cNvCxnSpPr>
            <a:cxnSpLocks/>
            <a:stCxn id="7" idx="3"/>
          </p:cNvCxnSpPr>
          <p:nvPr/>
        </p:nvCxnSpPr>
        <p:spPr>
          <a:xfrm flipV="1">
            <a:off x="1198971" y="3597045"/>
            <a:ext cx="1911952" cy="640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38">
            <a:extLst>
              <a:ext uri="{FF2B5EF4-FFF2-40B4-BE49-F238E27FC236}">
                <a16:creationId xmlns:a16="http://schemas.microsoft.com/office/drawing/2014/main" id="{16CB4A74-A8AD-3377-490C-22870500EDA2}"/>
              </a:ext>
            </a:extLst>
          </p:cNvPr>
          <p:cNvCxnSpPr>
            <a:cxnSpLocks/>
            <a:stCxn id="6" idx="3"/>
          </p:cNvCxnSpPr>
          <p:nvPr/>
        </p:nvCxnSpPr>
        <p:spPr>
          <a:xfrm>
            <a:off x="1170710" y="2995231"/>
            <a:ext cx="1940213" cy="601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41">
            <a:extLst>
              <a:ext uri="{FF2B5EF4-FFF2-40B4-BE49-F238E27FC236}">
                <a16:creationId xmlns:a16="http://schemas.microsoft.com/office/drawing/2014/main" id="{7B877420-2B49-D9F0-264A-58F06DE8500F}"/>
              </a:ext>
            </a:extLst>
          </p:cNvPr>
          <p:cNvCxnSpPr>
            <a:cxnSpLocks/>
            <a:stCxn id="7" idx="3"/>
          </p:cNvCxnSpPr>
          <p:nvPr/>
        </p:nvCxnSpPr>
        <p:spPr>
          <a:xfrm>
            <a:off x="1198971" y="4237993"/>
            <a:ext cx="1911952" cy="1107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44">
            <a:extLst>
              <a:ext uri="{FF2B5EF4-FFF2-40B4-BE49-F238E27FC236}">
                <a16:creationId xmlns:a16="http://schemas.microsoft.com/office/drawing/2014/main" id="{4B4BBD25-595B-42F8-8EC3-A3242CB55D10}"/>
              </a:ext>
            </a:extLst>
          </p:cNvPr>
          <p:cNvCxnSpPr>
            <a:cxnSpLocks/>
            <a:stCxn id="6" idx="3"/>
          </p:cNvCxnSpPr>
          <p:nvPr/>
        </p:nvCxnSpPr>
        <p:spPr>
          <a:xfrm>
            <a:off x="1170710" y="2995231"/>
            <a:ext cx="1940213" cy="2350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47">
            <a:extLst>
              <a:ext uri="{FF2B5EF4-FFF2-40B4-BE49-F238E27FC236}">
                <a16:creationId xmlns:a16="http://schemas.microsoft.com/office/drawing/2014/main" id="{68D0596F-D2C5-98CB-3752-E7FDE120BD1C}"/>
              </a:ext>
            </a:extLst>
          </p:cNvPr>
          <p:cNvCxnSpPr>
            <a:cxnSpLocks/>
            <a:endCxn id="5" idx="1"/>
          </p:cNvCxnSpPr>
          <p:nvPr/>
        </p:nvCxnSpPr>
        <p:spPr>
          <a:xfrm>
            <a:off x="3647819" y="1794568"/>
            <a:ext cx="2203938" cy="2000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49">
            <a:extLst>
              <a:ext uri="{FF2B5EF4-FFF2-40B4-BE49-F238E27FC236}">
                <a16:creationId xmlns:a16="http://schemas.microsoft.com/office/drawing/2014/main" id="{250B2ED5-E833-54C8-23B2-86DAACCBBAC7}"/>
              </a:ext>
            </a:extLst>
          </p:cNvPr>
          <p:cNvCxnSpPr>
            <a:cxnSpLocks/>
            <a:endCxn id="5" idx="1"/>
          </p:cNvCxnSpPr>
          <p:nvPr/>
        </p:nvCxnSpPr>
        <p:spPr>
          <a:xfrm>
            <a:off x="3647820" y="2679379"/>
            <a:ext cx="2203937" cy="111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53">
            <a:extLst>
              <a:ext uri="{FF2B5EF4-FFF2-40B4-BE49-F238E27FC236}">
                <a16:creationId xmlns:a16="http://schemas.microsoft.com/office/drawing/2014/main" id="{0703F340-D42A-6A46-B2E4-CEBFBA91D1FD}"/>
              </a:ext>
            </a:extLst>
          </p:cNvPr>
          <p:cNvCxnSpPr>
            <a:cxnSpLocks/>
            <a:endCxn id="5" idx="1"/>
          </p:cNvCxnSpPr>
          <p:nvPr/>
        </p:nvCxnSpPr>
        <p:spPr>
          <a:xfrm>
            <a:off x="3647818" y="3597045"/>
            <a:ext cx="2203939" cy="198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56">
            <a:extLst>
              <a:ext uri="{FF2B5EF4-FFF2-40B4-BE49-F238E27FC236}">
                <a16:creationId xmlns:a16="http://schemas.microsoft.com/office/drawing/2014/main" id="{5CA61D05-18F4-D323-4A3F-EF77953BCB5F}"/>
              </a:ext>
            </a:extLst>
          </p:cNvPr>
          <p:cNvCxnSpPr>
            <a:cxnSpLocks/>
            <a:endCxn id="5" idx="1"/>
          </p:cNvCxnSpPr>
          <p:nvPr/>
        </p:nvCxnSpPr>
        <p:spPr>
          <a:xfrm flipV="1">
            <a:off x="3647818" y="3795276"/>
            <a:ext cx="2203939" cy="1550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feld 3">
            <a:extLst>
              <a:ext uri="{FF2B5EF4-FFF2-40B4-BE49-F238E27FC236}">
                <a16:creationId xmlns:a16="http://schemas.microsoft.com/office/drawing/2014/main" id="{732D07EE-6CA8-B8BA-DD14-506DB57BD3E2}"/>
              </a:ext>
            </a:extLst>
          </p:cNvPr>
          <p:cNvSpPr txBox="1"/>
          <p:nvPr/>
        </p:nvSpPr>
        <p:spPr>
          <a:xfrm>
            <a:off x="1896546" y="1624409"/>
            <a:ext cx="987771" cy="230832"/>
          </a:xfrm>
          <a:prstGeom prst="rect">
            <a:avLst/>
          </a:prstGeom>
          <a:noFill/>
        </p:spPr>
        <p:txBody>
          <a:bodyPr wrap="none" rtlCol="0">
            <a:spAutoFit/>
          </a:bodyPr>
          <a:lstStyle/>
          <a:p>
            <a:r>
              <a:rPr lang="en-GB" sz="900" noProof="0" dirty="0"/>
              <a:t>2001:db8:1::/48</a:t>
            </a:r>
          </a:p>
        </p:txBody>
      </p:sp>
      <p:sp>
        <p:nvSpPr>
          <p:cNvPr id="28" name="Textfeld 6">
            <a:extLst>
              <a:ext uri="{FF2B5EF4-FFF2-40B4-BE49-F238E27FC236}">
                <a16:creationId xmlns:a16="http://schemas.microsoft.com/office/drawing/2014/main" id="{B6E6F610-3AFA-16A6-6386-48BCB2D01A23}"/>
              </a:ext>
            </a:extLst>
          </p:cNvPr>
          <p:cNvSpPr txBox="1"/>
          <p:nvPr/>
        </p:nvSpPr>
        <p:spPr>
          <a:xfrm>
            <a:off x="1861280" y="2463492"/>
            <a:ext cx="998991" cy="230832"/>
          </a:xfrm>
          <a:prstGeom prst="rect">
            <a:avLst/>
          </a:prstGeom>
          <a:noFill/>
        </p:spPr>
        <p:txBody>
          <a:bodyPr wrap="none" rtlCol="0">
            <a:spAutoFit/>
          </a:bodyPr>
          <a:lstStyle/>
          <a:p>
            <a:r>
              <a:rPr lang="en-GB" sz="900" noProof="0" dirty="0"/>
              <a:t>2001:db8:2::/48</a:t>
            </a:r>
          </a:p>
        </p:txBody>
      </p:sp>
      <p:sp>
        <p:nvSpPr>
          <p:cNvPr id="29" name="Textfeld 7">
            <a:extLst>
              <a:ext uri="{FF2B5EF4-FFF2-40B4-BE49-F238E27FC236}">
                <a16:creationId xmlns:a16="http://schemas.microsoft.com/office/drawing/2014/main" id="{42AABAA9-631B-5E40-BBCB-1E78FDC42DDA}"/>
              </a:ext>
            </a:extLst>
          </p:cNvPr>
          <p:cNvSpPr txBox="1"/>
          <p:nvPr/>
        </p:nvSpPr>
        <p:spPr>
          <a:xfrm>
            <a:off x="1861280" y="3452411"/>
            <a:ext cx="998991" cy="230832"/>
          </a:xfrm>
          <a:prstGeom prst="rect">
            <a:avLst/>
          </a:prstGeom>
          <a:noFill/>
        </p:spPr>
        <p:txBody>
          <a:bodyPr wrap="none" rtlCol="0">
            <a:spAutoFit/>
          </a:bodyPr>
          <a:lstStyle/>
          <a:p>
            <a:r>
              <a:rPr lang="en-GB" sz="900" noProof="0" dirty="0"/>
              <a:t>2001:db8:3::/48</a:t>
            </a:r>
          </a:p>
        </p:txBody>
      </p:sp>
      <p:sp>
        <p:nvSpPr>
          <p:cNvPr id="30" name="Textfeld 25">
            <a:extLst>
              <a:ext uri="{FF2B5EF4-FFF2-40B4-BE49-F238E27FC236}">
                <a16:creationId xmlns:a16="http://schemas.microsoft.com/office/drawing/2014/main" id="{A4708A19-A2AF-486C-6C16-3DA584B067C7}"/>
              </a:ext>
            </a:extLst>
          </p:cNvPr>
          <p:cNvSpPr txBox="1"/>
          <p:nvPr/>
        </p:nvSpPr>
        <p:spPr>
          <a:xfrm>
            <a:off x="1389574" y="5115228"/>
            <a:ext cx="1050288" cy="230832"/>
          </a:xfrm>
          <a:prstGeom prst="rect">
            <a:avLst/>
          </a:prstGeom>
          <a:noFill/>
        </p:spPr>
        <p:txBody>
          <a:bodyPr wrap="none" rtlCol="0">
            <a:spAutoFit/>
          </a:bodyPr>
          <a:lstStyle/>
          <a:p>
            <a:r>
              <a:rPr lang="en-GB" sz="900" noProof="0" dirty="0"/>
              <a:t>2001:db8:14::/48</a:t>
            </a:r>
          </a:p>
        </p:txBody>
      </p:sp>
      <p:sp>
        <p:nvSpPr>
          <p:cNvPr id="31" name="Textfeld 28">
            <a:extLst>
              <a:ext uri="{FF2B5EF4-FFF2-40B4-BE49-F238E27FC236}">
                <a16:creationId xmlns:a16="http://schemas.microsoft.com/office/drawing/2014/main" id="{794AE287-D733-B5C4-2434-D1C2AE9727A0}"/>
              </a:ext>
            </a:extLst>
          </p:cNvPr>
          <p:cNvSpPr txBox="1"/>
          <p:nvPr/>
        </p:nvSpPr>
        <p:spPr>
          <a:xfrm>
            <a:off x="5883543" y="4404589"/>
            <a:ext cx="1010213" cy="369332"/>
          </a:xfrm>
          <a:prstGeom prst="rect">
            <a:avLst/>
          </a:prstGeom>
          <a:noFill/>
        </p:spPr>
        <p:txBody>
          <a:bodyPr wrap="none" rtlCol="0">
            <a:spAutoFit/>
          </a:bodyPr>
          <a:lstStyle/>
          <a:p>
            <a:r>
              <a:rPr lang="en-GB" sz="900" noProof="0" dirty="0"/>
              <a:t>IP:s from:</a:t>
            </a:r>
            <a:br>
              <a:rPr lang="en-GB" sz="900" noProof="0" dirty="0"/>
            </a:br>
            <a:r>
              <a:rPr lang="en-GB" sz="900" noProof="0" dirty="0"/>
              <a:t>2001:db8:0::/40</a:t>
            </a:r>
          </a:p>
        </p:txBody>
      </p:sp>
      <p:pic>
        <p:nvPicPr>
          <p:cNvPr id="32" name="Picture 8" descr="Generated image">
            <a:extLst>
              <a:ext uri="{FF2B5EF4-FFF2-40B4-BE49-F238E27FC236}">
                <a16:creationId xmlns:a16="http://schemas.microsoft.com/office/drawing/2014/main" id="{CA6E1972-C827-0C5D-B6F9-8AE286866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4" y="2128790"/>
            <a:ext cx="800271" cy="80027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Generated image">
            <a:extLst>
              <a:ext uri="{FF2B5EF4-FFF2-40B4-BE49-F238E27FC236}">
                <a16:creationId xmlns:a16="http://schemas.microsoft.com/office/drawing/2014/main" id="{907B0F8B-8ECA-F5A1-9362-2B5599DBB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2" y="3369416"/>
            <a:ext cx="800271" cy="8002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Generated image">
            <a:extLst>
              <a:ext uri="{FF2B5EF4-FFF2-40B4-BE49-F238E27FC236}">
                <a16:creationId xmlns:a16="http://schemas.microsoft.com/office/drawing/2014/main" id="{23AA3930-FE77-E931-CCF3-3E9B8EF47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319" y="2173980"/>
            <a:ext cx="980818" cy="9808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Generated image">
            <a:extLst>
              <a:ext uri="{FF2B5EF4-FFF2-40B4-BE49-F238E27FC236}">
                <a16:creationId xmlns:a16="http://schemas.microsoft.com/office/drawing/2014/main" id="{63D5A2E7-44DA-FF94-B2D8-13D7A9332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319" y="3108419"/>
            <a:ext cx="980818" cy="9808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Generated image">
            <a:extLst>
              <a:ext uri="{FF2B5EF4-FFF2-40B4-BE49-F238E27FC236}">
                <a16:creationId xmlns:a16="http://schemas.microsoft.com/office/drawing/2014/main" id="{759B5C80-5109-1373-0C70-D47410B53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319" y="4892582"/>
            <a:ext cx="980818" cy="9808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Generated image">
            <a:extLst>
              <a:ext uri="{FF2B5EF4-FFF2-40B4-BE49-F238E27FC236}">
                <a16:creationId xmlns:a16="http://schemas.microsoft.com/office/drawing/2014/main" id="{C3A167D7-F7B4-D5A7-629F-D39387305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319" y="1277022"/>
            <a:ext cx="980818" cy="9808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Generated image">
            <a:extLst>
              <a:ext uri="{FF2B5EF4-FFF2-40B4-BE49-F238E27FC236}">
                <a16:creationId xmlns:a16="http://schemas.microsoft.com/office/drawing/2014/main" id="{273DA8DC-2C09-047C-1503-6E869B71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243" y="4587888"/>
            <a:ext cx="980818" cy="9808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Generated image">
            <a:extLst>
              <a:ext uri="{FF2B5EF4-FFF2-40B4-BE49-F238E27FC236}">
                <a16:creationId xmlns:a16="http://schemas.microsoft.com/office/drawing/2014/main" id="{67C6CB88-B063-B7C5-1DFD-FD87246E9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241" y="4587888"/>
            <a:ext cx="980818" cy="980818"/>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Gerade Verbindung mit Pfeil 56">
            <a:extLst>
              <a:ext uri="{FF2B5EF4-FFF2-40B4-BE49-F238E27FC236}">
                <a16:creationId xmlns:a16="http://schemas.microsoft.com/office/drawing/2014/main" id="{9D3AA842-0FD6-3F68-B1A2-27BB888AD0E1}"/>
              </a:ext>
            </a:extLst>
          </p:cNvPr>
          <p:cNvCxnSpPr>
            <a:cxnSpLocks/>
            <a:stCxn id="38" idx="3"/>
            <a:endCxn id="5" idx="1"/>
          </p:cNvCxnSpPr>
          <p:nvPr/>
        </p:nvCxnSpPr>
        <p:spPr>
          <a:xfrm flipV="1">
            <a:off x="4567061" y="3795276"/>
            <a:ext cx="1284696" cy="1283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56">
            <a:extLst>
              <a:ext uri="{FF2B5EF4-FFF2-40B4-BE49-F238E27FC236}">
                <a16:creationId xmlns:a16="http://schemas.microsoft.com/office/drawing/2014/main" id="{D53E4C79-4E94-122B-742C-6428C632E112}"/>
              </a:ext>
            </a:extLst>
          </p:cNvPr>
          <p:cNvCxnSpPr>
            <a:cxnSpLocks/>
            <a:stCxn id="39" idx="3"/>
            <a:endCxn id="5" idx="1"/>
          </p:cNvCxnSpPr>
          <p:nvPr/>
        </p:nvCxnSpPr>
        <p:spPr>
          <a:xfrm flipV="1">
            <a:off x="3218059" y="3795276"/>
            <a:ext cx="2633698" cy="1283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4">
            <a:extLst>
              <a:ext uri="{FF2B5EF4-FFF2-40B4-BE49-F238E27FC236}">
                <a16:creationId xmlns:a16="http://schemas.microsoft.com/office/drawing/2014/main" id="{AC285B0B-E513-44F7-60AD-DD2ADC131BEE}"/>
              </a:ext>
            </a:extLst>
          </p:cNvPr>
          <p:cNvCxnSpPr>
            <a:cxnSpLocks/>
            <a:stCxn id="6" idx="3"/>
            <a:endCxn id="39" idx="1"/>
          </p:cNvCxnSpPr>
          <p:nvPr/>
        </p:nvCxnSpPr>
        <p:spPr>
          <a:xfrm>
            <a:off x="1170710" y="2995231"/>
            <a:ext cx="1066531" cy="2083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4">
            <a:extLst>
              <a:ext uri="{FF2B5EF4-FFF2-40B4-BE49-F238E27FC236}">
                <a16:creationId xmlns:a16="http://schemas.microsoft.com/office/drawing/2014/main" id="{C6E76866-4A8F-06B0-BEE3-371DE08543B7}"/>
              </a:ext>
            </a:extLst>
          </p:cNvPr>
          <p:cNvCxnSpPr>
            <a:cxnSpLocks/>
            <a:stCxn id="7" idx="3"/>
            <a:endCxn id="39" idx="1"/>
          </p:cNvCxnSpPr>
          <p:nvPr/>
        </p:nvCxnSpPr>
        <p:spPr>
          <a:xfrm>
            <a:off x="1198971" y="4237993"/>
            <a:ext cx="1038270" cy="840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44">
            <a:extLst>
              <a:ext uri="{FF2B5EF4-FFF2-40B4-BE49-F238E27FC236}">
                <a16:creationId xmlns:a16="http://schemas.microsoft.com/office/drawing/2014/main" id="{FA423FE4-CCF1-9E8A-052F-6D543830AE22}"/>
              </a:ext>
            </a:extLst>
          </p:cNvPr>
          <p:cNvCxnSpPr>
            <a:cxnSpLocks/>
            <a:stCxn id="6" idx="3"/>
            <a:endCxn id="38" idx="1"/>
          </p:cNvCxnSpPr>
          <p:nvPr/>
        </p:nvCxnSpPr>
        <p:spPr>
          <a:xfrm>
            <a:off x="1170710" y="2995231"/>
            <a:ext cx="2415533" cy="2083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44">
            <a:extLst>
              <a:ext uri="{FF2B5EF4-FFF2-40B4-BE49-F238E27FC236}">
                <a16:creationId xmlns:a16="http://schemas.microsoft.com/office/drawing/2014/main" id="{93E98C81-DBCD-D003-CB1C-9B87E9C48478}"/>
              </a:ext>
            </a:extLst>
          </p:cNvPr>
          <p:cNvCxnSpPr>
            <a:cxnSpLocks/>
            <a:stCxn id="7" idx="3"/>
            <a:endCxn id="38" idx="1"/>
          </p:cNvCxnSpPr>
          <p:nvPr/>
        </p:nvCxnSpPr>
        <p:spPr>
          <a:xfrm>
            <a:off x="1198971" y="4237993"/>
            <a:ext cx="2387272" cy="840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feld 14">
            <a:extLst>
              <a:ext uri="{FF2B5EF4-FFF2-40B4-BE49-F238E27FC236}">
                <a16:creationId xmlns:a16="http://schemas.microsoft.com/office/drawing/2014/main" id="{73F370A7-518A-9A66-5A9F-9E3C747E1C92}"/>
              </a:ext>
            </a:extLst>
          </p:cNvPr>
          <p:cNvSpPr txBox="1"/>
          <p:nvPr/>
        </p:nvSpPr>
        <p:spPr>
          <a:xfrm>
            <a:off x="2515519" y="2005108"/>
            <a:ext cx="1752403" cy="276999"/>
          </a:xfrm>
          <a:prstGeom prst="rect">
            <a:avLst/>
          </a:prstGeom>
          <a:noFill/>
        </p:spPr>
        <p:txBody>
          <a:bodyPr wrap="none" rtlCol="0">
            <a:spAutoFit/>
          </a:bodyPr>
          <a:lstStyle/>
          <a:p>
            <a:r>
              <a:rPr lang="en-GB" sz="1200" noProof="0" dirty="0"/>
              <a:t>Ingress 1 (RETN LDN1)</a:t>
            </a:r>
          </a:p>
        </p:txBody>
      </p:sp>
      <p:sp>
        <p:nvSpPr>
          <p:cNvPr id="61" name="Textfeld 14">
            <a:extLst>
              <a:ext uri="{FF2B5EF4-FFF2-40B4-BE49-F238E27FC236}">
                <a16:creationId xmlns:a16="http://schemas.microsoft.com/office/drawing/2014/main" id="{B99458F7-3CB9-67B3-C2E3-3816069C563F}"/>
              </a:ext>
            </a:extLst>
          </p:cNvPr>
          <p:cNvSpPr txBox="1"/>
          <p:nvPr/>
        </p:nvSpPr>
        <p:spPr>
          <a:xfrm>
            <a:off x="2551586" y="2955870"/>
            <a:ext cx="1680268" cy="276999"/>
          </a:xfrm>
          <a:prstGeom prst="rect">
            <a:avLst/>
          </a:prstGeom>
          <a:noFill/>
        </p:spPr>
        <p:txBody>
          <a:bodyPr wrap="none" rtlCol="0">
            <a:spAutoFit/>
          </a:bodyPr>
          <a:lstStyle/>
          <a:p>
            <a:r>
              <a:rPr lang="en-GB" sz="1200" noProof="0" dirty="0"/>
              <a:t>Ingress 2 (TATA SIN2)</a:t>
            </a:r>
          </a:p>
        </p:txBody>
      </p:sp>
      <p:sp>
        <p:nvSpPr>
          <p:cNvPr id="65" name="Textfeld 17">
            <a:extLst>
              <a:ext uri="{FF2B5EF4-FFF2-40B4-BE49-F238E27FC236}">
                <a16:creationId xmlns:a16="http://schemas.microsoft.com/office/drawing/2014/main" id="{1BE37E18-3540-697B-FB62-2E14DC76E360}"/>
              </a:ext>
            </a:extLst>
          </p:cNvPr>
          <p:cNvSpPr txBox="1"/>
          <p:nvPr/>
        </p:nvSpPr>
        <p:spPr>
          <a:xfrm>
            <a:off x="2507504" y="3877258"/>
            <a:ext cx="1768433" cy="276999"/>
          </a:xfrm>
          <a:prstGeom prst="rect">
            <a:avLst/>
          </a:prstGeom>
          <a:noFill/>
        </p:spPr>
        <p:txBody>
          <a:bodyPr wrap="none" rtlCol="0">
            <a:spAutoFit/>
          </a:bodyPr>
          <a:lstStyle/>
          <a:p>
            <a:r>
              <a:rPr lang="en-GB" sz="1200" noProof="0" dirty="0"/>
              <a:t>Ingress 3 (Airtel BOM1)</a:t>
            </a:r>
          </a:p>
        </p:txBody>
      </p:sp>
      <p:sp>
        <p:nvSpPr>
          <p:cNvPr id="66" name="Textfeld 20">
            <a:extLst>
              <a:ext uri="{FF2B5EF4-FFF2-40B4-BE49-F238E27FC236}">
                <a16:creationId xmlns:a16="http://schemas.microsoft.com/office/drawing/2014/main" id="{9F91C63A-C927-B917-249F-615C57586125}"/>
              </a:ext>
            </a:extLst>
          </p:cNvPr>
          <p:cNvSpPr txBox="1"/>
          <p:nvPr/>
        </p:nvSpPr>
        <p:spPr>
          <a:xfrm>
            <a:off x="2592463" y="5687215"/>
            <a:ext cx="1598515" cy="276999"/>
          </a:xfrm>
          <a:prstGeom prst="rect">
            <a:avLst/>
          </a:prstGeom>
          <a:noFill/>
        </p:spPr>
        <p:txBody>
          <a:bodyPr wrap="none" rtlCol="0">
            <a:spAutoFit/>
          </a:bodyPr>
          <a:lstStyle/>
          <a:p>
            <a:r>
              <a:rPr lang="en-GB" sz="1200" noProof="0" dirty="0"/>
              <a:t>Other ingress points</a:t>
            </a:r>
          </a:p>
        </p:txBody>
      </p:sp>
    </p:spTree>
    <p:extLst>
      <p:ext uri="{BB962C8B-B14F-4D97-AF65-F5344CB8AC3E}">
        <p14:creationId xmlns:p14="http://schemas.microsoft.com/office/powerpoint/2010/main" val="295843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30C06A-B9A4-9239-C815-6A4FD71D76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6" name="Title 5">
            <a:extLst>
              <a:ext uri="{FF2B5EF4-FFF2-40B4-BE49-F238E27FC236}">
                <a16:creationId xmlns:a16="http://schemas.microsoft.com/office/drawing/2014/main" id="{683E774A-66EB-1C22-A960-32CF9C66E86F}"/>
              </a:ext>
            </a:extLst>
          </p:cNvPr>
          <p:cNvSpPr>
            <a:spLocks noGrp="1"/>
          </p:cNvSpPr>
          <p:nvPr>
            <p:ph type="title" idx="4294967295"/>
          </p:nvPr>
        </p:nvSpPr>
        <p:spPr>
          <a:xfrm>
            <a:off x="730870" y="920619"/>
            <a:ext cx="10058400" cy="635001"/>
          </a:xfrm>
        </p:spPr>
        <p:txBody>
          <a:bodyPr>
            <a:noAutofit/>
          </a:bodyPr>
          <a:lstStyle/>
          <a:p>
            <a:r>
              <a:rPr lang="en-GB" sz="3600" b="1" noProof="0" dirty="0"/>
              <a:t>Comparison of three solutions</a:t>
            </a:r>
            <a:br>
              <a:rPr lang="en-GB" sz="3600" b="1" noProof="0" dirty="0"/>
            </a:br>
            <a:endParaRPr lang="en-GB" sz="3600" noProof="0" dirty="0"/>
          </a:p>
        </p:txBody>
      </p:sp>
      <p:sp>
        <p:nvSpPr>
          <p:cNvPr id="3" name="Title 2">
            <a:extLst>
              <a:ext uri="{FF2B5EF4-FFF2-40B4-BE49-F238E27FC236}">
                <a16:creationId xmlns:a16="http://schemas.microsoft.com/office/drawing/2014/main" id="{3E7B4094-E90A-3FF8-C849-7A2F6D33F086}"/>
              </a:ext>
            </a:extLst>
          </p:cNvPr>
          <p:cNvSpPr txBox="1">
            <a:spLocks/>
          </p:cNvSpPr>
          <p:nvPr/>
        </p:nvSpPr>
        <p:spPr>
          <a:xfrm>
            <a:off x="730870" y="431003"/>
            <a:ext cx="11461130" cy="7540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rgbClr val="1B405D"/>
                </a:solidFill>
                <a:latin typeface="+mj-lt"/>
                <a:ea typeface="+mj-ea"/>
                <a:cs typeface="+mj-cs"/>
              </a:defRPr>
            </a:lvl1pPr>
          </a:lstStyle>
          <a:p>
            <a:endParaRPr lang="en-GB" sz="3600" b="1" noProof="0" dirty="0"/>
          </a:p>
        </p:txBody>
      </p:sp>
      <p:graphicFrame>
        <p:nvGraphicFramePr>
          <p:cNvPr id="4" name="Table 3">
            <a:extLst>
              <a:ext uri="{FF2B5EF4-FFF2-40B4-BE49-F238E27FC236}">
                <a16:creationId xmlns:a16="http://schemas.microsoft.com/office/drawing/2014/main" id="{BED7A9E9-96B7-4ACC-4E17-CD88D0DD3457}"/>
              </a:ext>
            </a:extLst>
          </p:cNvPr>
          <p:cNvGraphicFramePr>
            <a:graphicFrameLocks noGrp="1"/>
          </p:cNvGraphicFramePr>
          <p:nvPr>
            <p:extLst>
              <p:ext uri="{D42A27DB-BD31-4B8C-83A1-F6EECF244321}">
                <p14:modId xmlns:p14="http://schemas.microsoft.com/office/powerpoint/2010/main" val="3588695516"/>
              </p:ext>
            </p:extLst>
          </p:nvPr>
        </p:nvGraphicFramePr>
        <p:xfrm>
          <a:off x="762744" y="1693472"/>
          <a:ext cx="10666512" cy="4025204"/>
        </p:xfrm>
        <a:graphic>
          <a:graphicData uri="http://schemas.openxmlformats.org/drawingml/2006/table">
            <a:tbl>
              <a:tblPr firstRow="1"/>
              <a:tblGrid>
                <a:gridCol w="2666628">
                  <a:extLst>
                    <a:ext uri="{9D8B030D-6E8A-4147-A177-3AD203B41FA5}">
                      <a16:colId xmlns:a16="http://schemas.microsoft.com/office/drawing/2014/main" val="3953415351"/>
                    </a:ext>
                  </a:extLst>
                </a:gridCol>
                <a:gridCol w="2666628">
                  <a:extLst>
                    <a:ext uri="{9D8B030D-6E8A-4147-A177-3AD203B41FA5}">
                      <a16:colId xmlns:a16="http://schemas.microsoft.com/office/drawing/2014/main" val="2497656113"/>
                    </a:ext>
                  </a:extLst>
                </a:gridCol>
                <a:gridCol w="2666628">
                  <a:extLst>
                    <a:ext uri="{9D8B030D-6E8A-4147-A177-3AD203B41FA5}">
                      <a16:colId xmlns:a16="http://schemas.microsoft.com/office/drawing/2014/main" val="1474241457"/>
                    </a:ext>
                  </a:extLst>
                </a:gridCol>
                <a:gridCol w="2666628">
                  <a:extLst>
                    <a:ext uri="{9D8B030D-6E8A-4147-A177-3AD203B41FA5}">
                      <a16:colId xmlns:a16="http://schemas.microsoft.com/office/drawing/2014/main" val="3674475427"/>
                    </a:ext>
                  </a:extLst>
                </a:gridCol>
              </a:tblGrid>
              <a:tr h="321818">
                <a:tc>
                  <a:txBody>
                    <a:bodyPr/>
                    <a:lstStyle/>
                    <a:p>
                      <a:pPr>
                        <a:buNone/>
                      </a:pPr>
                      <a:r>
                        <a:rPr lang="en-GB" sz="1600" b="1" noProof="0" dirty="0">
                          <a:solidFill>
                            <a:schemeClr val="bg1"/>
                          </a:solidFill>
                        </a:rPr>
                        <a:t>Metric</a:t>
                      </a:r>
                    </a:p>
                  </a:txBody>
                  <a:tcPr marL="80455" marR="80455" marT="40227" marB="40227"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1"/>
                    </a:solidFill>
                  </a:tcPr>
                </a:tc>
                <a:tc>
                  <a:txBody>
                    <a:bodyPr/>
                    <a:lstStyle/>
                    <a:p>
                      <a:pPr>
                        <a:buNone/>
                      </a:pPr>
                      <a:r>
                        <a:rPr lang="en-GB" sz="1600" b="1" noProof="0" dirty="0">
                          <a:solidFill>
                            <a:schemeClr val="bg1"/>
                          </a:solidFill>
                        </a:rPr>
                        <a:t>Solution 1</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1"/>
                    </a:solidFill>
                  </a:tcPr>
                </a:tc>
                <a:tc>
                  <a:txBody>
                    <a:bodyPr/>
                    <a:lstStyle/>
                    <a:p>
                      <a:pPr>
                        <a:buNone/>
                      </a:pPr>
                      <a:r>
                        <a:rPr lang="en-GB" sz="1600" b="1" noProof="0" dirty="0">
                          <a:solidFill>
                            <a:schemeClr val="bg1"/>
                          </a:solidFill>
                        </a:rPr>
                        <a:t>Solution 2</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1"/>
                    </a:solidFill>
                  </a:tcPr>
                </a:tc>
                <a:tc>
                  <a:txBody>
                    <a:bodyPr/>
                    <a:lstStyle/>
                    <a:p>
                      <a:pPr>
                        <a:buNone/>
                      </a:pPr>
                      <a:r>
                        <a:rPr lang="en-GB" sz="1600" b="1" noProof="0" dirty="0">
                          <a:solidFill>
                            <a:schemeClr val="bg1"/>
                          </a:solidFill>
                        </a:rPr>
                        <a:t>Solution 3</a:t>
                      </a:r>
                    </a:p>
                  </a:txBody>
                  <a:tcPr marL="80455" marR="80455" marT="40227" marB="40227"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574604069"/>
                  </a:ext>
                </a:extLst>
              </a:tr>
              <a:tr h="563182">
                <a:tc>
                  <a:txBody>
                    <a:bodyPr/>
                    <a:lstStyle/>
                    <a:p>
                      <a:pPr>
                        <a:buNone/>
                      </a:pPr>
                      <a:r>
                        <a:rPr lang="en-GB" sz="1400" b="1" noProof="0" dirty="0"/>
                        <a:t>Probe Location</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External hosting </a:t>
                      </a:r>
                      <a:br>
                        <a:rPr lang="en-GB" sz="1400" noProof="0" dirty="0"/>
                      </a:br>
                      <a:r>
                        <a:rPr lang="en-GB" sz="1400" noProof="0" dirty="0"/>
                        <a:t>(self-managed)</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Vendor vantage network</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2 on-premises probes</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7998058"/>
                  </a:ext>
                </a:extLst>
              </a:tr>
              <a:tr h="563182">
                <a:tc>
                  <a:txBody>
                    <a:bodyPr/>
                    <a:lstStyle/>
                    <a:p>
                      <a:pPr>
                        <a:buNone/>
                      </a:pPr>
                      <a:r>
                        <a:rPr lang="en-GB" sz="1400" b="1" noProof="0" dirty="0"/>
                        <a:t>Path Control</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Low / probabilistic inbound</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Low / probabilistic inbound</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High - deterministic </a:t>
                      </a:r>
                      <a:br>
                        <a:rPr lang="en-GB" sz="1400" noProof="0" dirty="0"/>
                      </a:br>
                      <a:r>
                        <a:rPr lang="en-GB" sz="1400" noProof="0" dirty="0"/>
                        <a:t>via /48 per transit</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89234655"/>
                  </a:ext>
                </a:extLst>
              </a:tr>
              <a:tr h="321818">
                <a:tc>
                  <a:txBody>
                    <a:bodyPr/>
                    <a:lstStyle/>
                    <a:p>
                      <a:pPr>
                        <a:buNone/>
                      </a:pPr>
                      <a:r>
                        <a:rPr lang="en-GB" sz="1400" b="1" noProof="0" dirty="0"/>
                        <a:t>Hardware Cost</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Medium–High</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None</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Low</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02139243"/>
                  </a:ext>
                </a:extLst>
              </a:tr>
              <a:tr h="563182">
                <a:tc>
                  <a:txBody>
                    <a:bodyPr/>
                    <a:lstStyle/>
                    <a:p>
                      <a:pPr>
                        <a:buNone/>
                      </a:pPr>
                      <a:r>
                        <a:rPr lang="en-GB" sz="1400" b="1" noProof="0" dirty="0"/>
                        <a:t>Ongoing Cost</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VPS hosting + maintenance</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Subscription fees</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Minimal OPEX</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50643240"/>
                  </a:ext>
                </a:extLst>
              </a:tr>
              <a:tr h="563182">
                <a:tc>
                  <a:txBody>
                    <a:bodyPr/>
                    <a:lstStyle/>
                    <a:p>
                      <a:pPr>
                        <a:buNone/>
                      </a:pPr>
                      <a:r>
                        <a:rPr lang="en-GB" sz="1400" b="1" noProof="0" dirty="0"/>
                        <a:t>Deployment Complexity</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High</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Low</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Low</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61832464"/>
                  </a:ext>
                </a:extLst>
              </a:tr>
              <a:tr h="563182">
                <a:tc>
                  <a:txBody>
                    <a:bodyPr/>
                    <a:lstStyle/>
                    <a:p>
                      <a:pPr>
                        <a:buNone/>
                      </a:pPr>
                      <a:r>
                        <a:rPr lang="en-GB" sz="1400" b="1" noProof="0" dirty="0"/>
                        <a:t>Coverage</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Geographic spread improves odds</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Vendor coverage improves odds</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buNone/>
                      </a:pPr>
                      <a:r>
                        <a:rPr lang="en-GB" sz="1400" noProof="0" dirty="0"/>
                        <a:t>Full ingress coverage by design</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75288386"/>
                  </a:ext>
                </a:extLst>
              </a:tr>
              <a:tr h="563182">
                <a:tc>
                  <a:txBody>
                    <a:bodyPr/>
                    <a:lstStyle/>
                    <a:p>
                      <a:pPr>
                        <a:buNone/>
                      </a:pPr>
                      <a:r>
                        <a:rPr lang="en-GB" sz="1400" b="1" noProof="0" dirty="0"/>
                        <a:t>Independence</a:t>
                      </a:r>
                      <a:endParaRPr lang="en-GB" sz="1400" noProof="0" dirty="0"/>
                    </a:p>
                  </a:txBody>
                  <a:tcPr marL="80455" marR="80455" marT="40227" marB="4022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solidFill>
                  </a:tcPr>
                </a:tc>
                <a:tc>
                  <a:txBody>
                    <a:bodyPr/>
                    <a:lstStyle/>
                    <a:p>
                      <a:pPr>
                        <a:buNone/>
                      </a:pPr>
                      <a:r>
                        <a:rPr lang="en-GB" sz="1400" noProof="0" dirty="0"/>
                        <a:t>High (you own probes)</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solidFill>
                  </a:tcPr>
                </a:tc>
                <a:tc>
                  <a:txBody>
                    <a:bodyPr/>
                    <a:lstStyle/>
                    <a:p>
                      <a:pPr>
                        <a:buNone/>
                      </a:pPr>
                      <a:r>
                        <a:rPr lang="en-GB" sz="1400" noProof="0" dirty="0"/>
                        <a:t>Low (vendor dependency)</a:t>
                      </a:r>
                    </a:p>
                  </a:txBody>
                  <a:tcPr marL="80455" marR="80455" marT="40227" marB="40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solidFill>
                  </a:tcPr>
                </a:tc>
                <a:tc>
                  <a:txBody>
                    <a:bodyPr/>
                    <a:lstStyle/>
                    <a:p>
                      <a:pPr>
                        <a:buNone/>
                      </a:pPr>
                      <a:r>
                        <a:rPr lang="en-GB" sz="1400" noProof="0" dirty="0"/>
                        <a:t>High</a:t>
                      </a:r>
                    </a:p>
                  </a:txBody>
                  <a:tcPr marL="80455" marR="80455" marT="40227" marB="4022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3148961960"/>
                  </a:ext>
                </a:extLst>
              </a:tr>
            </a:tbl>
          </a:graphicData>
        </a:graphic>
      </p:graphicFrame>
    </p:spTree>
    <p:extLst>
      <p:ext uri="{BB962C8B-B14F-4D97-AF65-F5344CB8AC3E}">
        <p14:creationId xmlns:p14="http://schemas.microsoft.com/office/powerpoint/2010/main" val="372447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5A48C8-DC73-1836-614A-6855D7DACE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F5D49C-F695-602C-687C-5E929D0F00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7778-874F-4A6F-AF61-245048664CA9}" type="slidenum">
              <a:rPr kumimoji="0" lang="en-GB" sz="105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050" b="0" i="0" u="none" strike="noStrike" kern="1200" cap="none" spc="0" normalizeH="0" baseline="0" noProof="0" dirty="0">
              <a:ln>
                <a:noFill/>
              </a:ln>
              <a:solidFill>
                <a:srgbClr val="FFFFFF"/>
              </a:solidFill>
              <a:effectLst/>
              <a:uLnTx/>
              <a:uFillTx/>
              <a:latin typeface="Raleway"/>
              <a:ea typeface="+mn-ea"/>
              <a:cs typeface="+mn-cs"/>
            </a:endParaRPr>
          </a:p>
        </p:txBody>
      </p:sp>
      <p:sp>
        <p:nvSpPr>
          <p:cNvPr id="3" name="Title 2">
            <a:extLst>
              <a:ext uri="{FF2B5EF4-FFF2-40B4-BE49-F238E27FC236}">
                <a16:creationId xmlns:a16="http://schemas.microsoft.com/office/drawing/2014/main" id="{8125034D-BBB6-0FFF-9C9E-5E5EE8B2D1FB}"/>
              </a:ext>
            </a:extLst>
          </p:cNvPr>
          <p:cNvSpPr>
            <a:spLocks noGrp="1"/>
          </p:cNvSpPr>
          <p:nvPr>
            <p:ph type="title" idx="4294967295"/>
          </p:nvPr>
        </p:nvSpPr>
        <p:spPr>
          <a:xfrm>
            <a:off x="817123" y="175098"/>
            <a:ext cx="10058400" cy="687894"/>
          </a:xfrm>
        </p:spPr>
        <p:txBody>
          <a:bodyPr>
            <a:normAutofit/>
          </a:bodyPr>
          <a:lstStyle/>
          <a:p>
            <a:r>
              <a:rPr lang="en-GB" sz="3600" b="1" noProof="0" dirty="0"/>
              <a:t>Limitations of probe only monitoring</a:t>
            </a:r>
          </a:p>
        </p:txBody>
      </p:sp>
      <p:grpSp>
        <p:nvGrpSpPr>
          <p:cNvPr id="15" name="Group 14">
            <a:extLst>
              <a:ext uri="{FF2B5EF4-FFF2-40B4-BE49-F238E27FC236}">
                <a16:creationId xmlns:a16="http://schemas.microsoft.com/office/drawing/2014/main" id="{03C70F6B-DF8B-8059-5D8B-9945EF1CA658}"/>
              </a:ext>
            </a:extLst>
          </p:cNvPr>
          <p:cNvGrpSpPr/>
          <p:nvPr/>
        </p:nvGrpSpPr>
        <p:grpSpPr>
          <a:xfrm>
            <a:off x="1782323" y="900647"/>
            <a:ext cx="8128000" cy="5418667"/>
            <a:chOff x="1689806" y="983207"/>
            <a:chExt cx="8128000" cy="5418667"/>
          </a:xfrm>
        </p:grpSpPr>
        <p:graphicFrame>
          <p:nvGraphicFramePr>
            <p:cNvPr id="2" name="Diagram 1">
              <a:extLst>
                <a:ext uri="{FF2B5EF4-FFF2-40B4-BE49-F238E27FC236}">
                  <a16:creationId xmlns:a16="http://schemas.microsoft.com/office/drawing/2014/main" id="{2082A941-1444-49B8-1F4B-C0422F155F8E}"/>
                </a:ext>
              </a:extLst>
            </p:cNvPr>
            <p:cNvGraphicFramePr/>
            <p:nvPr>
              <p:extLst>
                <p:ext uri="{D42A27DB-BD31-4B8C-83A1-F6EECF244321}">
                  <p14:modId xmlns:p14="http://schemas.microsoft.com/office/powerpoint/2010/main" val="3241557108"/>
                </p:ext>
              </p:extLst>
            </p:nvPr>
          </p:nvGraphicFramePr>
          <p:xfrm>
            <a:off x="1689806" y="98320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descr="Server with solid fill">
              <a:extLst>
                <a:ext uri="{FF2B5EF4-FFF2-40B4-BE49-F238E27FC236}">
                  <a16:creationId xmlns:a16="http://schemas.microsoft.com/office/drawing/2014/main" id="{4559E8DC-7D7B-44C9-9BD8-8A9DF830B300}"/>
                </a:ext>
              </a:extLst>
            </p:cNvPr>
            <p:cNvSpPr/>
            <p:nvPr/>
          </p:nvSpPr>
          <p:spPr>
            <a:xfrm>
              <a:off x="1956632" y="1412020"/>
              <a:ext cx="517480" cy="517480"/>
            </a:xfrm>
            <a:prstGeom prst="rect">
              <a:avLst/>
            </a:prstGeom>
            <a:blipFill>
              <a:blip r:embed="rId8">
                <a:extLs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noProof="0" dirty="0"/>
            </a:p>
          </p:txBody>
        </p:sp>
        <p:sp>
          <p:nvSpPr>
            <p:cNvPr id="11" name="Rectangle 10" descr="Head with gears with solid fill">
              <a:extLst>
                <a:ext uri="{FF2B5EF4-FFF2-40B4-BE49-F238E27FC236}">
                  <a16:creationId xmlns:a16="http://schemas.microsoft.com/office/drawing/2014/main" id="{5276D03F-3925-DE90-6F5C-1B5CEFABF78F}"/>
                </a:ext>
              </a:extLst>
            </p:cNvPr>
            <p:cNvSpPr/>
            <p:nvPr/>
          </p:nvSpPr>
          <p:spPr>
            <a:xfrm>
              <a:off x="2444928" y="2443152"/>
              <a:ext cx="517480" cy="517480"/>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noProof="0" dirty="0"/>
            </a:p>
          </p:txBody>
        </p:sp>
        <p:sp>
          <p:nvSpPr>
            <p:cNvPr id="12" name="Rectangle 11" descr="Logarithmic Graph with solid fill">
              <a:extLst>
                <a:ext uri="{FF2B5EF4-FFF2-40B4-BE49-F238E27FC236}">
                  <a16:creationId xmlns:a16="http://schemas.microsoft.com/office/drawing/2014/main" id="{11263FA2-0AD4-BEAA-67F2-2C98E0E8CE8B}"/>
                </a:ext>
              </a:extLst>
            </p:cNvPr>
            <p:cNvSpPr/>
            <p:nvPr/>
          </p:nvSpPr>
          <p:spPr>
            <a:xfrm>
              <a:off x="2593532" y="3412376"/>
              <a:ext cx="517480" cy="517480"/>
            </a:xfrm>
            <a:prstGeom prst="rect">
              <a:avLst/>
            </a:prstGeom>
            <a:blipFill>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noProof="0" dirty="0"/>
            </a:p>
          </p:txBody>
        </p:sp>
        <p:sp>
          <p:nvSpPr>
            <p:cNvPr id="13" name="Rectangle 12" descr="Blind with solid fill">
              <a:extLst>
                <a:ext uri="{FF2B5EF4-FFF2-40B4-BE49-F238E27FC236}">
                  <a16:creationId xmlns:a16="http://schemas.microsoft.com/office/drawing/2014/main" id="{3D1FE1CD-5E4C-BA98-5C9A-4CB9AE398F9B}"/>
                </a:ext>
              </a:extLst>
            </p:cNvPr>
            <p:cNvSpPr/>
            <p:nvPr/>
          </p:nvSpPr>
          <p:spPr>
            <a:xfrm>
              <a:off x="2435200" y="4430305"/>
              <a:ext cx="517480" cy="517480"/>
            </a:xfrm>
            <a:prstGeom prst="rect">
              <a:avLst/>
            </a:prstGeom>
            <a:blipFill>
              <a:blip r:embed="rId14">
                <a:extLs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noProof="0" dirty="0"/>
            </a:p>
          </p:txBody>
        </p:sp>
        <p:sp>
          <p:nvSpPr>
            <p:cNvPr id="14" name="Rectangle 13" descr="Lock with solid fill">
              <a:extLst>
                <a:ext uri="{FF2B5EF4-FFF2-40B4-BE49-F238E27FC236}">
                  <a16:creationId xmlns:a16="http://schemas.microsoft.com/office/drawing/2014/main" id="{DC8FC067-2137-3288-8B01-DD78280DE513}"/>
                </a:ext>
              </a:extLst>
            </p:cNvPr>
            <p:cNvSpPr/>
            <p:nvPr/>
          </p:nvSpPr>
          <p:spPr>
            <a:xfrm>
              <a:off x="1956632" y="5461437"/>
              <a:ext cx="517480" cy="517480"/>
            </a:xfrm>
            <a:prstGeom prst="rect">
              <a:avLst/>
            </a:prstGeom>
            <a:blipFill>
              <a:blip r:embed="rId16">
                <a:extLs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noProof="0" dirty="0"/>
            </a:p>
          </p:txBody>
        </p:sp>
      </p:grpSp>
    </p:spTree>
    <p:extLst>
      <p:ext uri="{BB962C8B-B14F-4D97-AF65-F5344CB8AC3E}">
        <p14:creationId xmlns:p14="http://schemas.microsoft.com/office/powerpoint/2010/main" val="346100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85"/>
          <p:cNvGrpSpPr/>
          <p:nvPr/>
        </p:nvGrpSpPr>
        <p:grpSpPr>
          <a:xfrm>
            <a:off x="4144680" y="3243960"/>
            <a:ext cx="4042080" cy="489240"/>
            <a:chOff x="4144680" y="3243960"/>
            <a:chExt cx="4042080" cy="489240"/>
          </a:xfrm>
        </p:grpSpPr>
        <p:sp>
          <p:nvSpPr>
            <p:cNvPr id="304" name="Chevron 103"/>
            <p:cNvSpPr/>
            <p:nvPr/>
          </p:nvSpPr>
          <p:spPr>
            <a:xfrm>
              <a:off x="7222680" y="3245400"/>
              <a:ext cx="483480" cy="483480"/>
            </a:xfrm>
            <a:prstGeom prst="chevron">
              <a:avLst>
                <a:gd name="adj" fmla="val 50000"/>
              </a:avLst>
            </a:prstGeom>
            <a:solidFill>
              <a:schemeClr val="bg2">
                <a:lumMod val="60000"/>
                <a:lumOff val="40000"/>
              </a:schemeClr>
            </a:solidFill>
            <a:ln>
              <a:solidFill>
                <a:srgbClr val="6794C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1B405D"/>
                </a:solidFill>
                <a:effectLst/>
                <a:uLnTx/>
                <a:uFillTx/>
                <a:latin typeface="Raleway"/>
                <a:ea typeface="DejaVu Sans"/>
                <a:cs typeface="+mn-cs"/>
              </a:endParaRPr>
            </a:p>
          </p:txBody>
        </p:sp>
        <p:sp>
          <p:nvSpPr>
            <p:cNvPr id="305" name="Chevron 104"/>
            <p:cNvSpPr/>
            <p:nvPr/>
          </p:nvSpPr>
          <p:spPr>
            <a:xfrm>
              <a:off x="7463160" y="3243960"/>
              <a:ext cx="483480" cy="483480"/>
            </a:xfrm>
            <a:prstGeom prst="chevron">
              <a:avLst>
                <a:gd name="adj" fmla="val 50000"/>
              </a:avLst>
            </a:prstGeom>
            <a:no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1B405D"/>
                </a:solidFill>
                <a:effectLst/>
                <a:uLnTx/>
                <a:uFillTx/>
                <a:latin typeface="Raleway"/>
                <a:ea typeface="DejaVu Sans"/>
                <a:cs typeface="+mn-cs"/>
              </a:endParaRPr>
            </a:p>
          </p:txBody>
        </p:sp>
        <p:sp>
          <p:nvSpPr>
            <p:cNvPr id="306" name="Chevron 105"/>
            <p:cNvSpPr/>
            <p:nvPr/>
          </p:nvSpPr>
          <p:spPr>
            <a:xfrm>
              <a:off x="7703280" y="3246840"/>
              <a:ext cx="483480" cy="483480"/>
            </a:xfrm>
            <a:prstGeom prst="chevron">
              <a:avLst>
                <a:gd name="adj" fmla="val 50000"/>
              </a:avLst>
            </a:prstGeom>
            <a:solidFill>
              <a:schemeClr val="bg2">
                <a:lumMod val="60000"/>
                <a:lumOff val="40000"/>
              </a:schemeClr>
            </a:solidFill>
            <a:ln>
              <a:solidFill>
                <a:srgbClr val="6794C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1B405D"/>
                </a:solidFill>
                <a:effectLst/>
                <a:uLnTx/>
                <a:uFillTx/>
                <a:latin typeface="Raleway"/>
                <a:ea typeface="DejaVu Sans"/>
                <a:cs typeface="+mn-cs"/>
              </a:endParaRPr>
            </a:p>
          </p:txBody>
        </p:sp>
        <p:sp>
          <p:nvSpPr>
            <p:cNvPr id="307" name="Chevron 100"/>
            <p:cNvSpPr/>
            <p:nvPr/>
          </p:nvSpPr>
          <p:spPr>
            <a:xfrm>
              <a:off x="4156920" y="3246120"/>
              <a:ext cx="483480" cy="483480"/>
            </a:xfrm>
            <a:prstGeom prst="chevron">
              <a:avLst>
                <a:gd name="adj" fmla="val 50000"/>
              </a:avLst>
            </a:prstGeom>
            <a:solidFill>
              <a:schemeClr val="bg2">
                <a:lumMod val="60000"/>
                <a:lumOff val="40000"/>
              </a:schemeClr>
            </a:solidFill>
            <a:ln>
              <a:solidFill>
                <a:srgbClr val="6794C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1B405D"/>
                </a:solidFill>
                <a:effectLst/>
                <a:uLnTx/>
                <a:uFillTx/>
                <a:latin typeface="Raleway"/>
                <a:ea typeface="DejaVu Sans"/>
                <a:cs typeface="+mn-cs"/>
              </a:endParaRPr>
            </a:p>
          </p:txBody>
        </p:sp>
        <p:sp>
          <p:nvSpPr>
            <p:cNvPr id="308" name="Chevron 101"/>
            <p:cNvSpPr/>
            <p:nvPr/>
          </p:nvSpPr>
          <p:spPr>
            <a:xfrm>
              <a:off x="4397400" y="3244680"/>
              <a:ext cx="483480" cy="483480"/>
            </a:xfrm>
            <a:prstGeom prst="chevron">
              <a:avLst>
                <a:gd name="adj" fmla="val 50000"/>
              </a:avLst>
            </a:prstGeom>
            <a:no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1B405D"/>
                </a:solidFill>
                <a:effectLst/>
                <a:uLnTx/>
                <a:uFillTx/>
                <a:latin typeface="Raleway"/>
                <a:ea typeface="DejaVu Sans"/>
                <a:cs typeface="+mn-cs"/>
              </a:endParaRPr>
            </a:p>
          </p:txBody>
        </p:sp>
        <p:sp>
          <p:nvSpPr>
            <p:cNvPr id="309" name="Chevron 102"/>
            <p:cNvSpPr/>
            <p:nvPr/>
          </p:nvSpPr>
          <p:spPr>
            <a:xfrm>
              <a:off x="4637520" y="3247560"/>
              <a:ext cx="483480" cy="483480"/>
            </a:xfrm>
            <a:prstGeom prst="chevron">
              <a:avLst>
                <a:gd name="adj" fmla="val 50000"/>
              </a:avLst>
            </a:prstGeom>
            <a:solidFill>
              <a:schemeClr val="bg2">
                <a:lumMod val="60000"/>
                <a:lumOff val="40000"/>
              </a:schemeClr>
            </a:solidFill>
            <a:ln>
              <a:solidFill>
                <a:srgbClr val="6794C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1B405D"/>
                </a:solidFill>
                <a:effectLst/>
                <a:uLnTx/>
                <a:uFillTx/>
                <a:latin typeface="Raleway"/>
                <a:ea typeface="DejaVu Sans"/>
                <a:cs typeface="+mn-cs"/>
              </a:endParaRPr>
            </a:p>
          </p:txBody>
        </p:sp>
        <p:sp>
          <p:nvSpPr>
            <p:cNvPr id="310" name="Pentagon 21"/>
            <p:cNvSpPr/>
            <p:nvPr/>
          </p:nvSpPr>
          <p:spPr>
            <a:xfrm>
              <a:off x="4144680" y="3247920"/>
              <a:ext cx="260640" cy="485280"/>
            </a:xfrm>
            <a:prstGeom prst="homePlate">
              <a:avLst>
                <a:gd name="adj" fmla="val 97596"/>
              </a:avLst>
            </a:prstGeom>
            <a:noFill/>
            <a:ln>
              <a:solidFill>
                <a:srgbClr val="6794C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grpSp>
      <p:sp>
        <p:nvSpPr>
          <p:cNvPr id="311" name="Oval 93"/>
          <p:cNvSpPr/>
          <p:nvPr/>
        </p:nvSpPr>
        <p:spPr>
          <a:xfrm>
            <a:off x="685800" y="1777320"/>
            <a:ext cx="3418920" cy="3418920"/>
          </a:xfrm>
          <a:prstGeom prst="ellipse">
            <a:avLst/>
          </a:prstGeom>
          <a:solidFill>
            <a:schemeClr val="bg1"/>
          </a:solidFill>
          <a:ln w="63500">
            <a:solidFill>
              <a:srgbClr val="D5E6F3"/>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12" name="Rectangle 6"/>
          <p:cNvSpPr/>
          <p:nvPr/>
        </p:nvSpPr>
        <p:spPr>
          <a:xfrm>
            <a:off x="10084320" y="2893680"/>
            <a:ext cx="1691640" cy="1373040"/>
          </a:xfrm>
          <a:prstGeom prst="rect">
            <a:avLst/>
          </a:prstGeom>
          <a:solidFill>
            <a:schemeClr val="bg1"/>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Looking Glass </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13" name="Rectangle 95"/>
          <p:cNvSpPr/>
          <p:nvPr/>
        </p:nvSpPr>
        <p:spPr>
          <a:xfrm>
            <a:off x="8226720" y="1402560"/>
            <a:ext cx="1691640" cy="1373040"/>
          </a:xfrm>
          <a:prstGeom prst="rect">
            <a:avLst/>
          </a:prstGeom>
          <a:solidFill>
            <a:schemeClr val="bg1"/>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Flow Explorer</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14" name="Rectangle 96"/>
          <p:cNvSpPr/>
          <p:nvPr/>
        </p:nvSpPr>
        <p:spPr>
          <a:xfrm>
            <a:off x="8231760" y="2893680"/>
            <a:ext cx="1691640" cy="1373040"/>
          </a:xfrm>
          <a:prstGeom prst="rect">
            <a:avLst/>
          </a:prstGeom>
          <a:solidFill>
            <a:schemeClr val="bg1"/>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Capacity Planner</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pic>
        <p:nvPicPr>
          <p:cNvPr id="315" name="Grafik 28"/>
          <p:cNvPicPr/>
          <p:nvPr/>
        </p:nvPicPr>
        <p:blipFill>
          <a:blip r:embed="rId3"/>
          <a:stretch/>
        </p:blipFill>
        <p:spPr>
          <a:xfrm>
            <a:off x="8402040" y="1711440"/>
            <a:ext cx="1415520" cy="1017000"/>
          </a:xfrm>
          <a:prstGeom prst="rect">
            <a:avLst/>
          </a:prstGeom>
          <a:ln w="15875">
            <a:solidFill>
              <a:srgbClr val="29608B"/>
            </a:solidFill>
            <a:round/>
          </a:ln>
        </p:spPr>
      </p:pic>
      <p:sp>
        <p:nvSpPr>
          <p:cNvPr id="316" name="Rounded Rectangle 56"/>
          <p:cNvSpPr/>
          <p:nvPr/>
        </p:nvSpPr>
        <p:spPr>
          <a:xfrm>
            <a:off x="4989240" y="2810880"/>
            <a:ext cx="2301120" cy="452520"/>
          </a:xfrm>
          <a:prstGeom prst="roundRect">
            <a:avLst>
              <a:gd name="adj" fmla="val 16667"/>
            </a:avLst>
          </a:prstGeom>
          <a:solidFill>
            <a:srgbClr val="ECECEC"/>
          </a:solidFill>
          <a:ln w="38100">
            <a:solidFill>
              <a:srgbClr val="1B405D"/>
            </a:solidFill>
            <a:round/>
          </a:ln>
          <a:scene3d>
            <a:camera prst="orthographicFront"/>
            <a:lightRig rig="threePt" dir="t"/>
          </a:scene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17" name="Oval 99"/>
          <p:cNvSpPr/>
          <p:nvPr/>
        </p:nvSpPr>
        <p:spPr>
          <a:xfrm flipV="1">
            <a:off x="5140800" y="2992680"/>
            <a:ext cx="124920" cy="124920"/>
          </a:xfrm>
          <a:prstGeom prst="ellipse">
            <a:avLst/>
          </a:prstGeom>
          <a:solidFill>
            <a:schemeClr val="accent2">
              <a:lumMod val="75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3920" rIns="90000" bIns="439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18" name="Oval 100"/>
          <p:cNvSpPr/>
          <p:nvPr/>
        </p:nvSpPr>
        <p:spPr>
          <a:xfrm flipV="1">
            <a:off x="6813720" y="295344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19" name="Oval 101"/>
          <p:cNvSpPr/>
          <p:nvPr/>
        </p:nvSpPr>
        <p:spPr>
          <a:xfrm flipV="1">
            <a:off x="6999120" y="295344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0" name="Oval 102"/>
          <p:cNvSpPr/>
          <p:nvPr/>
        </p:nvSpPr>
        <p:spPr>
          <a:xfrm flipV="1">
            <a:off x="6741000" y="310104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1" name="Oval 103"/>
          <p:cNvSpPr/>
          <p:nvPr/>
        </p:nvSpPr>
        <p:spPr>
          <a:xfrm flipV="1">
            <a:off x="6926400" y="310104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2" name="Oval 104"/>
          <p:cNvSpPr/>
          <p:nvPr/>
        </p:nvSpPr>
        <p:spPr>
          <a:xfrm flipV="1">
            <a:off x="6550920" y="295344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3" name="Oval 105"/>
          <p:cNvSpPr/>
          <p:nvPr/>
        </p:nvSpPr>
        <p:spPr>
          <a:xfrm flipV="1">
            <a:off x="6550920" y="310068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4" name="Rounded Rectangle 64"/>
          <p:cNvSpPr/>
          <p:nvPr/>
        </p:nvSpPr>
        <p:spPr>
          <a:xfrm>
            <a:off x="4997520" y="3277440"/>
            <a:ext cx="2301120" cy="452520"/>
          </a:xfrm>
          <a:prstGeom prst="roundRect">
            <a:avLst>
              <a:gd name="adj" fmla="val 16667"/>
            </a:avLst>
          </a:prstGeom>
          <a:solidFill>
            <a:srgbClr val="ECECEC"/>
          </a:solidFill>
          <a:ln w="38100">
            <a:solidFill>
              <a:srgbClr val="1B405D"/>
            </a:solidFill>
            <a:round/>
          </a:ln>
          <a:scene3d>
            <a:camera prst="orthographicFront"/>
            <a:lightRig rig="threePt" dir="t"/>
          </a:scene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5" name="Oval 107"/>
          <p:cNvSpPr/>
          <p:nvPr/>
        </p:nvSpPr>
        <p:spPr>
          <a:xfrm flipV="1">
            <a:off x="5140800" y="3459240"/>
            <a:ext cx="124920" cy="124920"/>
          </a:xfrm>
          <a:prstGeom prst="ellipse">
            <a:avLst/>
          </a:prstGeom>
          <a:solidFill>
            <a:schemeClr val="accent2">
              <a:lumMod val="75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3920" rIns="90000" bIns="439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6" name="Oval 108"/>
          <p:cNvSpPr/>
          <p:nvPr/>
        </p:nvSpPr>
        <p:spPr>
          <a:xfrm flipV="1">
            <a:off x="6741000" y="34203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7" name="Oval 109"/>
          <p:cNvSpPr/>
          <p:nvPr/>
        </p:nvSpPr>
        <p:spPr>
          <a:xfrm flipV="1">
            <a:off x="6926400" y="342000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8" name="Oval 110"/>
          <p:cNvSpPr/>
          <p:nvPr/>
        </p:nvSpPr>
        <p:spPr>
          <a:xfrm flipV="1">
            <a:off x="6741000" y="356760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29" name="Oval 111"/>
          <p:cNvSpPr/>
          <p:nvPr/>
        </p:nvSpPr>
        <p:spPr>
          <a:xfrm flipV="1">
            <a:off x="6926400" y="356760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0" name="Oval 112"/>
          <p:cNvSpPr/>
          <p:nvPr/>
        </p:nvSpPr>
        <p:spPr>
          <a:xfrm flipV="1">
            <a:off x="6550920" y="34203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1" name="Oval 113"/>
          <p:cNvSpPr/>
          <p:nvPr/>
        </p:nvSpPr>
        <p:spPr>
          <a:xfrm flipV="1">
            <a:off x="6550920" y="356724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2" name="Rounded Rectangle 72"/>
          <p:cNvSpPr/>
          <p:nvPr/>
        </p:nvSpPr>
        <p:spPr>
          <a:xfrm>
            <a:off x="4989240" y="3745800"/>
            <a:ext cx="2301120" cy="452520"/>
          </a:xfrm>
          <a:prstGeom prst="roundRect">
            <a:avLst>
              <a:gd name="adj" fmla="val 16667"/>
            </a:avLst>
          </a:prstGeom>
          <a:solidFill>
            <a:srgbClr val="ECECEC"/>
          </a:solidFill>
          <a:ln w="38100">
            <a:solidFill>
              <a:srgbClr val="1B405D"/>
            </a:solidFill>
            <a:round/>
          </a:ln>
          <a:scene3d>
            <a:camera prst="orthographicFront"/>
            <a:lightRig rig="threePt" dir="t"/>
          </a:scene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3" name="Oval 115"/>
          <p:cNvSpPr/>
          <p:nvPr/>
        </p:nvSpPr>
        <p:spPr>
          <a:xfrm flipV="1">
            <a:off x="5140800" y="3927600"/>
            <a:ext cx="124920" cy="124920"/>
          </a:xfrm>
          <a:prstGeom prst="ellipse">
            <a:avLst/>
          </a:prstGeom>
          <a:solidFill>
            <a:schemeClr val="accent2">
              <a:lumMod val="75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3920" rIns="90000" bIns="439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4" name="Oval 116"/>
          <p:cNvSpPr/>
          <p:nvPr/>
        </p:nvSpPr>
        <p:spPr>
          <a:xfrm flipV="1">
            <a:off x="6741000" y="38883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5" name="Oval 117"/>
          <p:cNvSpPr/>
          <p:nvPr/>
        </p:nvSpPr>
        <p:spPr>
          <a:xfrm flipV="1">
            <a:off x="6926400" y="38883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6" name="Oval 118"/>
          <p:cNvSpPr/>
          <p:nvPr/>
        </p:nvSpPr>
        <p:spPr>
          <a:xfrm flipV="1">
            <a:off x="6741000" y="40359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7" name="Oval 119"/>
          <p:cNvSpPr/>
          <p:nvPr/>
        </p:nvSpPr>
        <p:spPr>
          <a:xfrm flipV="1">
            <a:off x="6926400" y="40359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8" name="Oval 120"/>
          <p:cNvSpPr/>
          <p:nvPr/>
        </p:nvSpPr>
        <p:spPr>
          <a:xfrm flipV="1">
            <a:off x="6550920" y="388836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39" name="Oval 121"/>
          <p:cNvSpPr/>
          <p:nvPr/>
        </p:nvSpPr>
        <p:spPr>
          <a:xfrm flipV="1">
            <a:off x="6550920" y="4035600"/>
            <a:ext cx="52920" cy="52920"/>
          </a:xfrm>
          <a:prstGeom prst="ellipse">
            <a:avLst/>
          </a:prstGeom>
          <a:solidFill>
            <a:schemeClr val="bg2"/>
          </a:solidFill>
          <a:ln>
            <a:solidFill>
              <a:srgbClr val="3780BA"/>
            </a:solidFill>
            <a:round/>
          </a:ln>
        </p:spPr>
        <p:style>
          <a:lnRef idx="2">
            <a:schemeClr val="accent1">
              <a:shade val="50000"/>
            </a:schemeClr>
          </a:lnRef>
          <a:fillRef idx="1">
            <a:schemeClr val="accent1"/>
          </a:fillRef>
          <a:effectRef idx="0">
            <a:schemeClr val="accent1"/>
          </a:effectRef>
          <a:fontRef idx="minor"/>
        </p:style>
        <p:txBody>
          <a:bodyPr lIns="90000" tIns="-6480" rIns="90000" bIns="-648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40" name="Freeform 80"/>
          <p:cNvSpPr/>
          <p:nvPr/>
        </p:nvSpPr>
        <p:spPr>
          <a:xfrm rot="21288600">
            <a:off x="5892120" y="3619800"/>
            <a:ext cx="461880" cy="475200"/>
          </a:xfrm>
          <a:custGeom>
            <a:avLst/>
            <a:gdLst>
              <a:gd name="textAreaLeft" fmla="*/ 0 w 461880"/>
              <a:gd name="textAreaRight" fmla="*/ 462960 w 461880"/>
              <a:gd name="textAreaTop" fmla="*/ 0 h 475200"/>
              <a:gd name="textAreaBottom" fmla="*/ 476280 h 475200"/>
            </a:gdLst>
            <a:ahLst/>
            <a:cxnLst/>
            <a:rect l="textAreaLeft" t="textAreaTop" r="textAreaRight" b="textAreaBottom"/>
            <a:pathLst>
              <a:path w="2372116" h="2440462">
                <a:moveTo>
                  <a:pt x="1186059" y="585560"/>
                </a:moveTo>
                <a:cubicBezTo>
                  <a:pt x="833982" y="585560"/>
                  <a:pt x="548567" y="870975"/>
                  <a:pt x="548567" y="1223052"/>
                </a:cubicBezTo>
                <a:cubicBezTo>
                  <a:pt x="548567" y="1575129"/>
                  <a:pt x="833982" y="1860544"/>
                  <a:pt x="1186059" y="1860544"/>
                </a:cubicBezTo>
                <a:cubicBezTo>
                  <a:pt x="1538136" y="1860544"/>
                  <a:pt x="1823551" y="1575129"/>
                  <a:pt x="1823551" y="1223052"/>
                </a:cubicBezTo>
                <a:cubicBezTo>
                  <a:pt x="1823551" y="870975"/>
                  <a:pt x="1538136" y="585560"/>
                  <a:pt x="1186059" y="585560"/>
                </a:cubicBezTo>
                <a:close/>
                <a:moveTo>
                  <a:pt x="1186058" y="0"/>
                </a:moveTo>
                <a:lnTo>
                  <a:pt x="1250919" y="3275"/>
                </a:lnTo>
                <a:lnTo>
                  <a:pt x="1314471" y="191119"/>
                </a:lnTo>
                <a:lnTo>
                  <a:pt x="1395226" y="203444"/>
                </a:lnTo>
                <a:cubicBezTo>
                  <a:pt x="1496570" y="224182"/>
                  <a:pt x="1592534" y="259691"/>
                  <a:pt x="1680770" y="307624"/>
                </a:cubicBezTo>
                <a:lnTo>
                  <a:pt x="1707079" y="323607"/>
                </a:lnTo>
                <a:lnTo>
                  <a:pt x="1870475" y="210022"/>
                </a:lnTo>
                <a:lnTo>
                  <a:pt x="1962238" y="278642"/>
                </a:lnTo>
                <a:lnTo>
                  <a:pt x="1982114" y="296705"/>
                </a:lnTo>
                <a:lnTo>
                  <a:pt x="1917469" y="484094"/>
                </a:lnTo>
                <a:lnTo>
                  <a:pt x="1919945" y="486344"/>
                </a:lnTo>
                <a:cubicBezTo>
                  <a:pt x="1990377" y="556776"/>
                  <a:pt x="2050733" y="637284"/>
                  <a:pt x="2098666" y="725519"/>
                </a:cubicBezTo>
                <a:lnTo>
                  <a:pt x="2127895" y="786195"/>
                </a:lnTo>
                <a:lnTo>
                  <a:pt x="2325183" y="785658"/>
                </a:lnTo>
                <a:lnTo>
                  <a:pt x="2351430" y="857372"/>
                </a:lnTo>
                <a:lnTo>
                  <a:pt x="2372116" y="937823"/>
                </a:lnTo>
                <a:lnTo>
                  <a:pt x="2208788" y="1050002"/>
                </a:lnTo>
                <a:lnTo>
                  <a:pt x="2218573" y="1114115"/>
                </a:lnTo>
                <a:cubicBezTo>
                  <a:pt x="2222116" y="1149005"/>
                  <a:pt x="2223931" y="1184406"/>
                  <a:pt x="2223931" y="1220231"/>
                </a:cubicBezTo>
                <a:cubicBezTo>
                  <a:pt x="2223931" y="1256056"/>
                  <a:pt x="2222116" y="1291457"/>
                  <a:pt x="2218573" y="1326348"/>
                </a:cubicBezTo>
                <a:lnTo>
                  <a:pt x="2208788" y="1390460"/>
                </a:lnTo>
                <a:lnTo>
                  <a:pt x="2372116" y="1502639"/>
                </a:lnTo>
                <a:lnTo>
                  <a:pt x="2351430" y="1583091"/>
                </a:lnTo>
                <a:lnTo>
                  <a:pt x="2325183" y="1654804"/>
                </a:lnTo>
                <a:lnTo>
                  <a:pt x="2127895" y="1654267"/>
                </a:lnTo>
                <a:lnTo>
                  <a:pt x="2098666" y="1714943"/>
                </a:lnTo>
                <a:cubicBezTo>
                  <a:pt x="2050733" y="1803179"/>
                  <a:pt x="1990377" y="1883686"/>
                  <a:pt x="1919945" y="1954118"/>
                </a:cubicBezTo>
                <a:lnTo>
                  <a:pt x="1917469" y="1956369"/>
                </a:lnTo>
                <a:lnTo>
                  <a:pt x="1982114" y="2143757"/>
                </a:lnTo>
                <a:lnTo>
                  <a:pt x="1962238" y="2161821"/>
                </a:lnTo>
                <a:lnTo>
                  <a:pt x="1870475" y="2230440"/>
                </a:lnTo>
                <a:lnTo>
                  <a:pt x="1707079" y="2116855"/>
                </a:lnTo>
                <a:lnTo>
                  <a:pt x="1680770" y="2132839"/>
                </a:lnTo>
                <a:cubicBezTo>
                  <a:pt x="1592534" y="2180771"/>
                  <a:pt x="1496570" y="2216280"/>
                  <a:pt x="1395226" y="2237018"/>
                </a:cubicBezTo>
                <a:lnTo>
                  <a:pt x="1314471" y="2249343"/>
                </a:lnTo>
                <a:lnTo>
                  <a:pt x="1250919" y="2437187"/>
                </a:lnTo>
                <a:lnTo>
                  <a:pt x="1186058" y="2440462"/>
                </a:lnTo>
                <a:lnTo>
                  <a:pt x="1121198" y="2437187"/>
                </a:lnTo>
                <a:lnTo>
                  <a:pt x="1057647" y="2249343"/>
                </a:lnTo>
                <a:lnTo>
                  <a:pt x="976891" y="2237018"/>
                </a:lnTo>
                <a:cubicBezTo>
                  <a:pt x="875546" y="2216280"/>
                  <a:pt x="779582" y="2180771"/>
                  <a:pt x="691347" y="2132839"/>
                </a:cubicBezTo>
                <a:lnTo>
                  <a:pt x="665037" y="2116855"/>
                </a:lnTo>
                <a:lnTo>
                  <a:pt x="501641" y="2230440"/>
                </a:lnTo>
                <a:lnTo>
                  <a:pt x="409878" y="2161821"/>
                </a:lnTo>
                <a:lnTo>
                  <a:pt x="390003" y="2143757"/>
                </a:lnTo>
                <a:lnTo>
                  <a:pt x="454648" y="1956369"/>
                </a:lnTo>
                <a:lnTo>
                  <a:pt x="452171" y="1954118"/>
                </a:lnTo>
                <a:cubicBezTo>
                  <a:pt x="381740" y="1883686"/>
                  <a:pt x="321384" y="1803179"/>
                  <a:pt x="273451" y="1714943"/>
                </a:cubicBezTo>
                <a:lnTo>
                  <a:pt x="244222" y="1654267"/>
                </a:lnTo>
                <a:lnTo>
                  <a:pt x="46934" y="1654804"/>
                </a:lnTo>
                <a:lnTo>
                  <a:pt x="20686" y="1583091"/>
                </a:lnTo>
                <a:lnTo>
                  <a:pt x="0" y="1502639"/>
                </a:lnTo>
                <a:lnTo>
                  <a:pt x="163328" y="1390460"/>
                </a:lnTo>
                <a:lnTo>
                  <a:pt x="153544" y="1326348"/>
                </a:lnTo>
                <a:cubicBezTo>
                  <a:pt x="150000" y="1291457"/>
                  <a:pt x="148185" y="1256056"/>
                  <a:pt x="148185" y="1220231"/>
                </a:cubicBezTo>
                <a:cubicBezTo>
                  <a:pt x="148185" y="1184406"/>
                  <a:pt x="150000" y="1149005"/>
                  <a:pt x="153544" y="1114115"/>
                </a:cubicBezTo>
                <a:lnTo>
                  <a:pt x="163328" y="1050002"/>
                </a:lnTo>
                <a:lnTo>
                  <a:pt x="0" y="937823"/>
                </a:lnTo>
                <a:lnTo>
                  <a:pt x="20686" y="857372"/>
                </a:lnTo>
                <a:lnTo>
                  <a:pt x="46934" y="785658"/>
                </a:lnTo>
                <a:lnTo>
                  <a:pt x="244222" y="786195"/>
                </a:lnTo>
                <a:lnTo>
                  <a:pt x="273451" y="725519"/>
                </a:lnTo>
                <a:cubicBezTo>
                  <a:pt x="321384" y="637284"/>
                  <a:pt x="381740" y="556776"/>
                  <a:pt x="452171" y="486344"/>
                </a:cubicBezTo>
                <a:lnTo>
                  <a:pt x="454648" y="484093"/>
                </a:lnTo>
                <a:lnTo>
                  <a:pt x="390003" y="296705"/>
                </a:lnTo>
                <a:lnTo>
                  <a:pt x="409878" y="278642"/>
                </a:lnTo>
                <a:lnTo>
                  <a:pt x="501641" y="210022"/>
                </a:lnTo>
                <a:lnTo>
                  <a:pt x="665037" y="323607"/>
                </a:lnTo>
                <a:lnTo>
                  <a:pt x="691347" y="307624"/>
                </a:lnTo>
                <a:cubicBezTo>
                  <a:pt x="779582" y="259691"/>
                  <a:pt x="875546" y="224182"/>
                  <a:pt x="976891" y="203444"/>
                </a:cubicBezTo>
                <a:lnTo>
                  <a:pt x="1057647" y="191119"/>
                </a:lnTo>
                <a:lnTo>
                  <a:pt x="1121198" y="3275"/>
                </a:lnTo>
                <a:close/>
              </a:path>
            </a:pathLst>
          </a:custGeom>
          <a:solidFill>
            <a:schemeClr val="bg2">
              <a:lumMod val="60000"/>
              <a:lumOff val="4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41" name="Freeform 81"/>
          <p:cNvSpPr/>
          <p:nvPr/>
        </p:nvSpPr>
        <p:spPr>
          <a:xfrm rot="461400">
            <a:off x="5838120" y="3082680"/>
            <a:ext cx="406080" cy="417600"/>
          </a:xfrm>
          <a:custGeom>
            <a:avLst/>
            <a:gdLst>
              <a:gd name="textAreaLeft" fmla="*/ 0 w 406080"/>
              <a:gd name="textAreaRight" fmla="*/ 407160 w 406080"/>
              <a:gd name="textAreaTop" fmla="*/ 0 h 417600"/>
              <a:gd name="textAreaBottom" fmla="*/ 418680 h 417600"/>
            </a:gdLst>
            <a:ahLst/>
            <a:cxnLst/>
            <a:rect l="textAreaLeft" t="textAreaTop" r="textAreaRight" b="textAreaBottom"/>
            <a:pathLst>
              <a:path w="2372116" h="2440462">
                <a:moveTo>
                  <a:pt x="1186059" y="585560"/>
                </a:moveTo>
                <a:cubicBezTo>
                  <a:pt x="833982" y="585560"/>
                  <a:pt x="548567" y="870975"/>
                  <a:pt x="548567" y="1223052"/>
                </a:cubicBezTo>
                <a:cubicBezTo>
                  <a:pt x="548567" y="1575129"/>
                  <a:pt x="833982" y="1860544"/>
                  <a:pt x="1186059" y="1860544"/>
                </a:cubicBezTo>
                <a:cubicBezTo>
                  <a:pt x="1538136" y="1860544"/>
                  <a:pt x="1823551" y="1575129"/>
                  <a:pt x="1823551" y="1223052"/>
                </a:cubicBezTo>
                <a:cubicBezTo>
                  <a:pt x="1823551" y="870975"/>
                  <a:pt x="1538136" y="585560"/>
                  <a:pt x="1186059" y="585560"/>
                </a:cubicBezTo>
                <a:close/>
                <a:moveTo>
                  <a:pt x="1186058" y="0"/>
                </a:moveTo>
                <a:lnTo>
                  <a:pt x="1250919" y="3275"/>
                </a:lnTo>
                <a:lnTo>
                  <a:pt x="1314471" y="191119"/>
                </a:lnTo>
                <a:lnTo>
                  <a:pt x="1395226" y="203444"/>
                </a:lnTo>
                <a:cubicBezTo>
                  <a:pt x="1496570" y="224182"/>
                  <a:pt x="1592534" y="259691"/>
                  <a:pt x="1680770" y="307624"/>
                </a:cubicBezTo>
                <a:lnTo>
                  <a:pt x="1707079" y="323607"/>
                </a:lnTo>
                <a:lnTo>
                  <a:pt x="1870475" y="210022"/>
                </a:lnTo>
                <a:lnTo>
                  <a:pt x="1962238" y="278642"/>
                </a:lnTo>
                <a:lnTo>
                  <a:pt x="1982114" y="296705"/>
                </a:lnTo>
                <a:lnTo>
                  <a:pt x="1917469" y="484094"/>
                </a:lnTo>
                <a:lnTo>
                  <a:pt x="1919945" y="486344"/>
                </a:lnTo>
                <a:cubicBezTo>
                  <a:pt x="1990377" y="556776"/>
                  <a:pt x="2050733" y="637284"/>
                  <a:pt x="2098666" y="725519"/>
                </a:cubicBezTo>
                <a:lnTo>
                  <a:pt x="2127895" y="786195"/>
                </a:lnTo>
                <a:lnTo>
                  <a:pt x="2325183" y="785658"/>
                </a:lnTo>
                <a:lnTo>
                  <a:pt x="2351430" y="857372"/>
                </a:lnTo>
                <a:lnTo>
                  <a:pt x="2372116" y="937823"/>
                </a:lnTo>
                <a:lnTo>
                  <a:pt x="2208788" y="1050002"/>
                </a:lnTo>
                <a:lnTo>
                  <a:pt x="2218573" y="1114115"/>
                </a:lnTo>
                <a:cubicBezTo>
                  <a:pt x="2222116" y="1149005"/>
                  <a:pt x="2223931" y="1184406"/>
                  <a:pt x="2223931" y="1220231"/>
                </a:cubicBezTo>
                <a:cubicBezTo>
                  <a:pt x="2223931" y="1256056"/>
                  <a:pt x="2222116" y="1291457"/>
                  <a:pt x="2218573" y="1326348"/>
                </a:cubicBezTo>
                <a:lnTo>
                  <a:pt x="2208788" y="1390460"/>
                </a:lnTo>
                <a:lnTo>
                  <a:pt x="2372116" y="1502639"/>
                </a:lnTo>
                <a:lnTo>
                  <a:pt x="2351430" y="1583091"/>
                </a:lnTo>
                <a:lnTo>
                  <a:pt x="2325183" y="1654804"/>
                </a:lnTo>
                <a:lnTo>
                  <a:pt x="2127895" y="1654267"/>
                </a:lnTo>
                <a:lnTo>
                  <a:pt x="2098666" y="1714943"/>
                </a:lnTo>
                <a:cubicBezTo>
                  <a:pt x="2050733" y="1803179"/>
                  <a:pt x="1990377" y="1883686"/>
                  <a:pt x="1919945" y="1954118"/>
                </a:cubicBezTo>
                <a:lnTo>
                  <a:pt x="1917469" y="1956369"/>
                </a:lnTo>
                <a:lnTo>
                  <a:pt x="1982114" y="2143757"/>
                </a:lnTo>
                <a:lnTo>
                  <a:pt x="1962238" y="2161821"/>
                </a:lnTo>
                <a:lnTo>
                  <a:pt x="1870475" y="2230440"/>
                </a:lnTo>
                <a:lnTo>
                  <a:pt x="1707079" y="2116855"/>
                </a:lnTo>
                <a:lnTo>
                  <a:pt x="1680770" y="2132839"/>
                </a:lnTo>
                <a:cubicBezTo>
                  <a:pt x="1592534" y="2180771"/>
                  <a:pt x="1496570" y="2216280"/>
                  <a:pt x="1395226" y="2237018"/>
                </a:cubicBezTo>
                <a:lnTo>
                  <a:pt x="1314471" y="2249343"/>
                </a:lnTo>
                <a:lnTo>
                  <a:pt x="1250919" y="2437187"/>
                </a:lnTo>
                <a:lnTo>
                  <a:pt x="1186058" y="2440462"/>
                </a:lnTo>
                <a:lnTo>
                  <a:pt x="1121198" y="2437187"/>
                </a:lnTo>
                <a:lnTo>
                  <a:pt x="1057647" y="2249343"/>
                </a:lnTo>
                <a:lnTo>
                  <a:pt x="976891" y="2237018"/>
                </a:lnTo>
                <a:cubicBezTo>
                  <a:pt x="875546" y="2216280"/>
                  <a:pt x="779582" y="2180771"/>
                  <a:pt x="691347" y="2132839"/>
                </a:cubicBezTo>
                <a:lnTo>
                  <a:pt x="665037" y="2116855"/>
                </a:lnTo>
                <a:lnTo>
                  <a:pt x="501641" y="2230440"/>
                </a:lnTo>
                <a:lnTo>
                  <a:pt x="409878" y="2161821"/>
                </a:lnTo>
                <a:lnTo>
                  <a:pt x="390003" y="2143757"/>
                </a:lnTo>
                <a:lnTo>
                  <a:pt x="454648" y="1956369"/>
                </a:lnTo>
                <a:lnTo>
                  <a:pt x="452171" y="1954118"/>
                </a:lnTo>
                <a:cubicBezTo>
                  <a:pt x="381740" y="1883686"/>
                  <a:pt x="321384" y="1803179"/>
                  <a:pt x="273451" y="1714943"/>
                </a:cubicBezTo>
                <a:lnTo>
                  <a:pt x="244222" y="1654267"/>
                </a:lnTo>
                <a:lnTo>
                  <a:pt x="46934" y="1654804"/>
                </a:lnTo>
                <a:lnTo>
                  <a:pt x="20686" y="1583091"/>
                </a:lnTo>
                <a:lnTo>
                  <a:pt x="0" y="1502639"/>
                </a:lnTo>
                <a:lnTo>
                  <a:pt x="163328" y="1390460"/>
                </a:lnTo>
                <a:lnTo>
                  <a:pt x="153544" y="1326348"/>
                </a:lnTo>
                <a:cubicBezTo>
                  <a:pt x="150000" y="1291457"/>
                  <a:pt x="148185" y="1256056"/>
                  <a:pt x="148185" y="1220231"/>
                </a:cubicBezTo>
                <a:cubicBezTo>
                  <a:pt x="148185" y="1184406"/>
                  <a:pt x="150000" y="1149005"/>
                  <a:pt x="153544" y="1114115"/>
                </a:cubicBezTo>
                <a:lnTo>
                  <a:pt x="163328" y="1050002"/>
                </a:lnTo>
                <a:lnTo>
                  <a:pt x="0" y="937823"/>
                </a:lnTo>
                <a:lnTo>
                  <a:pt x="20686" y="857372"/>
                </a:lnTo>
                <a:lnTo>
                  <a:pt x="46934" y="785658"/>
                </a:lnTo>
                <a:lnTo>
                  <a:pt x="244222" y="786195"/>
                </a:lnTo>
                <a:lnTo>
                  <a:pt x="273451" y="725519"/>
                </a:lnTo>
                <a:cubicBezTo>
                  <a:pt x="321384" y="637284"/>
                  <a:pt x="381740" y="556776"/>
                  <a:pt x="452171" y="486344"/>
                </a:cubicBezTo>
                <a:lnTo>
                  <a:pt x="454648" y="484093"/>
                </a:lnTo>
                <a:lnTo>
                  <a:pt x="390003" y="296705"/>
                </a:lnTo>
                <a:lnTo>
                  <a:pt x="409878" y="278642"/>
                </a:lnTo>
                <a:lnTo>
                  <a:pt x="501641" y="210022"/>
                </a:lnTo>
                <a:lnTo>
                  <a:pt x="665037" y="323607"/>
                </a:lnTo>
                <a:lnTo>
                  <a:pt x="691347" y="307624"/>
                </a:lnTo>
                <a:cubicBezTo>
                  <a:pt x="779582" y="259691"/>
                  <a:pt x="875546" y="224182"/>
                  <a:pt x="976891" y="203444"/>
                </a:cubicBezTo>
                <a:lnTo>
                  <a:pt x="1057647" y="191119"/>
                </a:lnTo>
                <a:lnTo>
                  <a:pt x="1121198" y="3275"/>
                </a:lnTo>
                <a:close/>
              </a:path>
            </a:pathLst>
          </a:custGeom>
          <a:solidFill>
            <a:schemeClr val="accent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42" name="Freeform 82"/>
          <p:cNvSpPr/>
          <p:nvPr/>
        </p:nvSpPr>
        <p:spPr>
          <a:xfrm rot="461400">
            <a:off x="6173280" y="3332880"/>
            <a:ext cx="333720" cy="343440"/>
          </a:xfrm>
          <a:custGeom>
            <a:avLst/>
            <a:gdLst>
              <a:gd name="textAreaLeft" fmla="*/ 0 w 333720"/>
              <a:gd name="textAreaRight" fmla="*/ 334800 w 333720"/>
              <a:gd name="textAreaTop" fmla="*/ 0 h 343440"/>
              <a:gd name="textAreaBottom" fmla="*/ 344520 h 343440"/>
            </a:gdLst>
            <a:ahLst/>
            <a:cxnLst/>
            <a:rect l="textAreaLeft" t="textAreaTop" r="textAreaRight" b="textAreaBottom"/>
            <a:pathLst>
              <a:path w="2372116" h="2440462">
                <a:moveTo>
                  <a:pt x="1186059" y="585560"/>
                </a:moveTo>
                <a:cubicBezTo>
                  <a:pt x="833982" y="585560"/>
                  <a:pt x="548567" y="870975"/>
                  <a:pt x="548567" y="1223052"/>
                </a:cubicBezTo>
                <a:cubicBezTo>
                  <a:pt x="548567" y="1575129"/>
                  <a:pt x="833982" y="1860544"/>
                  <a:pt x="1186059" y="1860544"/>
                </a:cubicBezTo>
                <a:cubicBezTo>
                  <a:pt x="1538136" y="1860544"/>
                  <a:pt x="1823551" y="1575129"/>
                  <a:pt x="1823551" y="1223052"/>
                </a:cubicBezTo>
                <a:cubicBezTo>
                  <a:pt x="1823551" y="870975"/>
                  <a:pt x="1538136" y="585560"/>
                  <a:pt x="1186059" y="585560"/>
                </a:cubicBezTo>
                <a:close/>
                <a:moveTo>
                  <a:pt x="1186058" y="0"/>
                </a:moveTo>
                <a:lnTo>
                  <a:pt x="1250919" y="3275"/>
                </a:lnTo>
                <a:lnTo>
                  <a:pt x="1314471" y="191119"/>
                </a:lnTo>
                <a:lnTo>
                  <a:pt x="1395226" y="203444"/>
                </a:lnTo>
                <a:cubicBezTo>
                  <a:pt x="1496570" y="224182"/>
                  <a:pt x="1592534" y="259691"/>
                  <a:pt x="1680770" y="307624"/>
                </a:cubicBezTo>
                <a:lnTo>
                  <a:pt x="1707079" y="323607"/>
                </a:lnTo>
                <a:lnTo>
                  <a:pt x="1870475" y="210022"/>
                </a:lnTo>
                <a:lnTo>
                  <a:pt x="1962238" y="278642"/>
                </a:lnTo>
                <a:lnTo>
                  <a:pt x="1982114" y="296705"/>
                </a:lnTo>
                <a:lnTo>
                  <a:pt x="1917469" y="484094"/>
                </a:lnTo>
                <a:lnTo>
                  <a:pt x="1919945" y="486344"/>
                </a:lnTo>
                <a:cubicBezTo>
                  <a:pt x="1990377" y="556776"/>
                  <a:pt x="2050733" y="637284"/>
                  <a:pt x="2098666" y="725519"/>
                </a:cubicBezTo>
                <a:lnTo>
                  <a:pt x="2127895" y="786195"/>
                </a:lnTo>
                <a:lnTo>
                  <a:pt x="2325183" y="785658"/>
                </a:lnTo>
                <a:lnTo>
                  <a:pt x="2351430" y="857372"/>
                </a:lnTo>
                <a:lnTo>
                  <a:pt x="2372116" y="937823"/>
                </a:lnTo>
                <a:lnTo>
                  <a:pt x="2208788" y="1050002"/>
                </a:lnTo>
                <a:lnTo>
                  <a:pt x="2218573" y="1114115"/>
                </a:lnTo>
                <a:cubicBezTo>
                  <a:pt x="2222116" y="1149005"/>
                  <a:pt x="2223931" y="1184406"/>
                  <a:pt x="2223931" y="1220231"/>
                </a:cubicBezTo>
                <a:cubicBezTo>
                  <a:pt x="2223931" y="1256056"/>
                  <a:pt x="2222116" y="1291457"/>
                  <a:pt x="2218573" y="1326348"/>
                </a:cubicBezTo>
                <a:lnTo>
                  <a:pt x="2208788" y="1390460"/>
                </a:lnTo>
                <a:lnTo>
                  <a:pt x="2372116" y="1502639"/>
                </a:lnTo>
                <a:lnTo>
                  <a:pt x="2351430" y="1583091"/>
                </a:lnTo>
                <a:lnTo>
                  <a:pt x="2325183" y="1654804"/>
                </a:lnTo>
                <a:lnTo>
                  <a:pt x="2127895" y="1654267"/>
                </a:lnTo>
                <a:lnTo>
                  <a:pt x="2098666" y="1714943"/>
                </a:lnTo>
                <a:cubicBezTo>
                  <a:pt x="2050733" y="1803179"/>
                  <a:pt x="1990377" y="1883686"/>
                  <a:pt x="1919945" y="1954118"/>
                </a:cubicBezTo>
                <a:lnTo>
                  <a:pt x="1917469" y="1956369"/>
                </a:lnTo>
                <a:lnTo>
                  <a:pt x="1982114" y="2143757"/>
                </a:lnTo>
                <a:lnTo>
                  <a:pt x="1962238" y="2161821"/>
                </a:lnTo>
                <a:lnTo>
                  <a:pt x="1870475" y="2230440"/>
                </a:lnTo>
                <a:lnTo>
                  <a:pt x="1707079" y="2116855"/>
                </a:lnTo>
                <a:lnTo>
                  <a:pt x="1680770" y="2132839"/>
                </a:lnTo>
                <a:cubicBezTo>
                  <a:pt x="1592534" y="2180771"/>
                  <a:pt x="1496570" y="2216280"/>
                  <a:pt x="1395226" y="2237018"/>
                </a:cubicBezTo>
                <a:lnTo>
                  <a:pt x="1314471" y="2249343"/>
                </a:lnTo>
                <a:lnTo>
                  <a:pt x="1250919" y="2437187"/>
                </a:lnTo>
                <a:lnTo>
                  <a:pt x="1186058" y="2440462"/>
                </a:lnTo>
                <a:lnTo>
                  <a:pt x="1121198" y="2437187"/>
                </a:lnTo>
                <a:lnTo>
                  <a:pt x="1057647" y="2249343"/>
                </a:lnTo>
                <a:lnTo>
                  <a:pt x="976891" y="2237018"/>
                </a:lnTo>
                <a:cubicBezTo>
                  <a:pt x="875546" y="2216280"/>
                  <a:pt x="779582" y="2180771"/>
                  <a:pt x="691347" y="2132839"/>
                </a:cubicBezTo>
                <a:lnTo>
                  <a:pt x="665037" y="2116855"/>
                </a:lnTo>
                <a:lnTo>
                  <a:pt x="501641" y="2230440"/>
                </a:lnTo>
                <a:lnTo>
                  <a:pt x="409878" y="2161821"/>
                </a:lnTo>
                <a:lnTo>
                  <a:pt x="390003" y="2143757"/>
                </a:lnTo>
                <a:lnTo>
                  <a:pt x="454648" y="1956369"/>
                </a:lnTo>
                <a:lnTo>
                  <a:pt x="452171" y="1954118"/>
                </a:lnTo>
                <a:cubicBezTo>
                  <a:pt x="381740" y="1883686"/>
                  <a:pt x="321384" y="1803179"/>
                  <a:pt x="273451" y="1714943"/>
                </a:cubicBezTo>
                <a:lnTo>
                  <a:pt x="244222" y="1654267"/>
                </a:lnTo>
                <a:lnTo>
                  <a:pt x="46934" y="1654804"/>
                </a:lnTo>
                <a:lnTo>
                  <a:pt x="20686" y="1583091"/>
                </a:lnTo>
                <a:lnTo>
                  <a:pt x="0" y="1502639"/>
                </a:lnTo>
                <a:lnTo>
                  <a:pt x="163328" y="1390460"/>
                </a:lnTo>
                <a:lnTo>
                  <a:pt x="153544" y="1326348"/>
                </a:lnTo>
                <a:cubicBezTo>
                  <a:pt x="150000" y="1291457"/>
                  <a:pt x="148185" y="1256056"/>
                  <a:pt x="148185" y="1220231"/>
                </a:cubicBezTo>
                <a:cubicBezTo>
                  <a:pt x="148185" y="1184406"/>
                  <a:pt x="150000" y="1149005"/>
                  <a:pt x="153544" y="1114115"/>
                </a:cubicBezTo>
                <a:lnTo>
                  <a:pt x="163328" y="1050002"/>
                </a:lnTo>
                <a:lnTo>
                  <a:pt x="0" y="937823"/>
                </a:lnTo>
                <a:lnTo>
                  <a:pt x="20686" y="857372"/>
                </a:lnTo>
                <a:lnTo>
                  <a:pt x="46934" y="785658"/>
                </a:lnTo>
                <a:lnTo>
                  <a:pt x="244222" y="786195"/>
                </a:lnTo>
                <a:lnTo>
                  <a:pt x="273451" y="725519"/>
                </a:lnTo>
                <a:cubicBezTo>
                  <a:pt x="321384" y="637284"/>
                  <a:pt x="381740" y="556776"/>
                  <a:pt x="452171" y="486344"/>
                </a:cubicBezTo>
                <a:lnTo>
                  <a:pt x="454648" y="484093"/>
                </a:lnTo>
                <a:lnTo>
                  <a:pt x="390003" y="296705"/>
                </a:lnTo>
                <a:lnTo>
                  <a:pt x="409878" y="278642"/>
                </a:lnTo>
                <a:lnTo>
                  <a:pt x="501641" y="210022"/>
                </a:lnTo>
                <a:lnTo>
                  <a:pt x="665037" y="323607"/>
                </a:lnTo>
                <a:lnTo>
                  <a:pt x="691347" y="307624"/>
                </a:lnTo>
                <a:cubicBezTo>
                  <a:pt x="779582" y="259691"/>
                  <a:pt x="875546" y="224182"/>
                  <a:pt x="976891" y="203444"/>
                </a:cubicBezTo>
                <a:lnTo>
                  <a:pt x="1057647" y="191119"/>
                </a:lnTo>
                <a:lnTo>
                  <a:pt x="1121198" y="3275"/>
                </a:lnTo>
                <a:close/>
              </a:path>
            </a:pathLst>
          </a:custGeom>
          <a:solidFill>
            <a:schemeClr val="accent1">
              <a:lumMod val="75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43" name="Freeform 83"/>
          <p:cNvSpPr/>
          <p:nvPr/>
        </p:nvSpPr>
        <p:spPr>
          <a:xfrm rot="461400">
            <a:off x="6252480" y="2914200"/>
            <a:ext cx="285840" cy="294120"/>
          </a:xfrm>
          <a:custGeom>
            <a:avLst/>
            <a:gdLst>
              <a:gd name="textAreaLeft" fmla="*/ 0 w 285840"/>
              <a:gd name="textAreaRight" fmla="*/ 286920 w 285840"/>
              <a:gd name="textAreaTop" fmla="*/ 0 h 294120"/>
              <a:gd name="textAreaBottom" fmla="*/ 295200 h 294120"/>
            </a:gdLst>
            <a:ahLst/>
            <a:cxnLst/>
            <a:rect l="textAreaLeft" t="textAreaTop" r="textAreaRight" b="textAreaBottom"/>
            <a:pathLst>
              <a:path w="2372116" h="2440462">
                <a:moveTo>
                  <a:pt x="1186059" y="585560"/>
                </a:moveTo>
                <a:cubicBezTo>
                  <a:pt x="833982" y="585560"/>
                  <a:pt x="548567" y="870975"/>
                  <a:pt x="548567" y="1223052"/>
                </a:cubicBezTo>
                <a:cubicBezTo>
                  <a:pt x="548567" y="1575129"/>
                  <a:pt x="833982" y="1860544"/>
                  <a:pt x="1186059" y="1860544"/>
                </a:cubicBezTo>
                <a:cubicBezTo>
                  <a:pt x="1538136" y="1860544"/>
                  <a:pt x="1823551" y="1575129"/>
                  <a:pt x="1823551" y="1223052"/>
                </a:cubicBezTo>
                <a:cubicBezTo>
                  <a:pt x="1823551" y="870975"/>
                  <a:pt x="1538136" y="585560"/>
                  <a:pt x="1186059" y="585560"/>
                </a:cubicBezTo>
                <a:close/>
                <a:moveTo>
                  <a:pt x="1186058" y="0"/>
                </a:moveTo>
                <a:lnTo>
                  <a:pt x="1250919" y="3275"/>
                </a:lnTo>
                <a:lnTo>
                  <a:pt x="1314471" y="191119"/>
                </a:lnTo>
                <a:lnTo>
                  <a:pt x="1395226" y="203444"/>
                </a:lnTo>
                <a:cubicBezTo>
                  <a:pt x="1496570" y="224182"/>
                  <a:pt x="1592534" y="259691"/>
                  <a:pt x="1680770" y="307624"/>
                </a:cubicBezTo>
                <a:lnTo>
                  <a:pt x="1707079" y="323607"/>
                </a:lnTo>
                <a:lnTo>
                  <a:pt x="1870475" y="210022"/>
                </a:lnTo>
                <a:lnTo>
                  <a:pt x="1962238" y="278642"/>
                </a:lnTo>
                <a:lnTo>
                  <a:pt x="1982114" y="296705"/>
                </a:lnTo>
                <a:lnTo>
                  <a:pt x="1917469" y="484094"/>
                </a:lnTo>
                <a:lnTo>
                  <a:pt x="1919945" y="486344"/>
                </a:lnTo>
                <a:cubicBezTo>
                  <a:pt x="1990377" y="556776"/>
                  <a:pt x="2050733" y="637284"/>
                  <a:pt x="2098666" y="725519"/>
                </a:cubicBezTo>
                <a:lnTo>
                  <a:pt x="2127895" y="786195"/>
                </a:lnTo>
                <a:lnTo>
                  <a:pt x="2325183" y="785658"/>
                </a:lnTo>
                <a:lnTo>
                  <a:pt x="2351430" y="857372"/>
                </a:lnTo>
                <a:lnTo>
                  <a:pt x="2372116" y="937823"/>
                </a:lnTo>
                <a:lnTo>
                  <a:pt x="2208788" y="1050002"/>
                </a:lnTo>
                <a:lnTo>
                  <a:pt x="2218573" y="1114115"/>
                </a:lnTo>
                <a:cubicBezTo>
                  <a:pt x="2222116" y="1149005"/>
                  <a:pt x="2223931" y="1184406"/>
                  <a:pt x="2223931" y="1220231"/>
                </a:cubicBezTo>
                <a:cubicBezTo>
                  <a:pt x="2223931" y="1256056"/>
                  <a:pt x="2222116" y="1291457"/>
                  <a:pt x="2218573" y="1326348"/>
                </a:cubicBezTo>
                <a:lnTo>
                  <a:pt x="2208788" y="1390460"/>
                </a:lnTo>
                <a:lnTo>
                  <a:pt x="2372116" y="1502639"/>
                </a:lnTo>
                <a:lnTo>
                  <a:pt x="2351430" y="1583091"/>
                </a:lnTo>
                <a:lnTo>
                  <a:pt x="2325183" y="1654804"/>
                </a:lnTo>
                <a:lnTo>
                  <a:pt x="2127895" y="1654267"/>
                </a:lnTo>
                <a:lnTo>
                  <a:pt x="2098666" y="1714943"/>
                </a:lnTo>
                <a:cubicBezTo>
                  <a:pt x="2050733" y="1803179"/>
                  <a:pt x="1990377" y="1883686"/>
                  <a:pt x="1919945" y="1954118"/>
                </a:cubicBezTo>
                <a:lnTo>
                  <a:pt x="1917469" y="1956369"/>
                </a:lnTo>
                <a:lnTo>
                  <a:pt x="1982114" y="2143757"/>
                </a:lnTo>
                <a:lnTo>
                  <a:pt x="1962238" y="2161821"/>
                </a:lnTo>
                <a:lnTo>
                  <a:pt x="1870475" y="2230440"/>
                </a:lnTo>
                <a:lnTo>
                  <a:pt x="1707079" y="2116855"/>
                </a:lnTo>
                <a:lnTo>
                  <a:pt x="1680770" y="2132839"/>
                </a:lnTo>
                <a:cubicBezTo>
                  <a:pt x="1592534" y="2180771"/>
                  <a:pt x="1496570" y="2216280"/>
                  <a:pt x="1395226" y="2237018"/>
                </a:cubicBezTo>
                <a:lnTo>
                  <a:pt x="1314471" y="2249343"/>
                </a:lnTo>
                <a:lnTo>
                  <a:pt x="1250919" y="2437187"/>
                </a:lnTo>
                <a:lnTo>
                  <a:pt x="1186058" y="2440462"/>
                </a:lnTo>
                <a:lnTo>
                  <a:pt x="1121198" y="2437187"/>
                </a:lnTo>
                <a:lnTo>
                  <a:pt x="1057647" y="2249343"/>
                </a:lnTo>
                <a:lnTo>
                  <a:pt x="976891" y="2237018"/>
                </a:lnTo>
                <a:cubicBezTo>
                  <a:pt x="875546" y="2216280"/>
                  <a:pt x="779582" y="2180771"/>
                  <a:pt x="691347" y="2132839"/>
                </a:cubicBezTo>
                <a:lnTo>
                  <a:pt x="665037" y="2116855"/>
                </a:lnTo>
                <a:lnTo>
                  <a:pt x="501641" y="2230440"/>
                </a:lnTo>
                <a:lnTo>
                  <a:pt x="409878" y="2161821"/>
                </a:lnTo>
                <a:lnTo>
                  <a:pt x="390003" y="2143757"/>
                </a:lnTo>
                <a:lnTo>
                  <a:pt x="454648" y="1956369"/>
                </a:lnTo>
                <a:lnTo>
                  <a:pt x="452171" y="1954118"/>
                </a:lnTo>
                <a:cubicBezTo>
                  <a:pt x="381740" y="1883686"/>
                  <a:pt x="321384" y="1803179"/>
                  <a:pt x="273451" y="1714943"/>
                </a:cubicBezTo>
                <a:lnTo>
                  <a:pt x="244222" y="1654267"/>
                </a:lnTo>
                <a:lnTo>
                  <a:pt x="46934" y="1654804"/>
                </a:lnTo>
                <a:lnTo>
                  <a:pt x="20686" y="1583091"/>
                </a:lnTo>
                <a:lnTo>
                  <a:pt x="0" y="1502639"/>
                </a:lnTo>
                <a:lnTo>
                  <a:pt x="163328" y="1390460"/>
                </a:lnTo>
                <a:lnTo>
                  <a:pt x="153544" y="1326348"/>
                </a:lnTo>
                <a:cubicBezTo>
                  <a:pt x="150000" y="1291457"/>
                  <a:pt x="148185" y="1256056"/>
                  <a:pt x="148185" y="1220231"/>
                </a:cubicBezTo>
                <a:cubicBezTo>
                  <a:pt x="148185" y="1184406"/>
                  <a:pt x="150000" y="1149005"/>
                  <a:pt x="153544" y="1114115"/>
                </a:cubicBezTo>
                <a:lnTo>
                  <a:pt x="163328" y="1050002"/>
                </a:lnTo>
                <a:lnTo>
                  <a:pt x="0" y="937823"/>
                </a:lnTo>
                <a:lnTo>
                  <a:pt x="20686" y="857372"/>
                </a:lnTo>
                <a:lnTo>
                  <a:pt x="46934" y="785658"/>
                </a:lnTo>
                <a:lnTo>
                  <a:pt x="244222" y="786195"/>
                </a:lnTo>
                <a:lnTo>
                  <a:pt x="273451" y="725519"/>
                </a:lnTo>
                <a:cubicBezTo>
                  <a:pt x="321384" y="637284"/>
                  <a:pt x="381740" y="556776"/>
                  <a:pt x="452171" y="486344"/>
                </a:cubicBezTo>
                <a:lnTo>
                  <a:pt x="454648" y="484093"/>
                </a:lnTo>
                <a:lnTo>
                  <a:pt x="390003" y="296705"/>
                </a:lnTo>
                <a:lnTo>
                  <a:pt x="409878" y="278642"/>
                </a:lnTo>
                <a:lnTo>
                  <a:pt x="501641" y="210022"/>
                </a:lnTo>
                <a:lnTo>
                  <a:pt x="665037" y="323607"/>
                </a:lnTo>
                <a:lnTo>
                  <a:pt x="691347" y="307624"/>
                </a:lnTo>
                <a:cubicBezTo>
                  <a:pt x="779582" y="259691"/>
                  <a:pt x="875546" y="224182"/>
                  <a:pt x="976891" y="203444"/>
                </a:cubicBezTo>
                <a:lnTo>
                  <a:pt x="1057647" y="191119"/>
                </a:lnTo>
                <a:lnTo>
                  <a:pt x="1121198" y="3275"/>
                </a:lnTo>
                <a:close/>
              </a:path>
            </a:pathLst>
          </a:custGeom>
          <a:solidFill>
            <a:schemeClr val="bg2">
              <a:lumMod val="60000"/>
              <a:lumOff val="40000"/>
            </a:schemeClr>
          </a:solidFill>
          <a:ln>
            <a:solidFill>
              <a:srgbClr val="3174A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800" b="0"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44" name="Straight Connector 126"/>
          <p:cNvSpPr/>
          <p:nvPr/>
        </p:nvSpPr>
        <p:spPr>
          <a:xfrm flipV="1">
            <a:off x="2380680" y="3914280"/>
            <a:ext cx="15120" cy="82944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45000" rIns="90000" bIns="4500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45" name="Straight Connector 127"/>
          <p:cNvSpPr/>
          <p:nvPr/>
        </p:nvSpPr>
        <p:spPr>
          <a:xfrm flipV="1">
            <a:off x="1369440" y="2206440"/>
            <a:ext cx="1026360" cy="214632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45000" rIns="90000" bIns="4500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46" name="Straight Connector 128"/>
          <p:cNvSpPr/>
          <p:nvPr/>
        </p:nvSpPr>
        <p:spPr>
          <a:xfrm flipV="1">
            <a:off x="2395800" y="2206440"/>
            <a:ext cx="360" cy="84852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45000" rIns="90000" bIns="4500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47" name="Straight Connector 129"/>
          <p:cNvSpPr/>
          <p:nvPr/>
        </p:nvSpPr>
        <p:spPr>
          <a:xfrm flipH="1">
            <a:off x="1369440" y="4352760"/>
            <a:ext cx="2022480" cy="36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44640" rIns="90000" bIns="-4464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48" name="Straight Connector 130"/>
          <p:cNvSpPr/>
          <p:nvPr/>
        </p:nvSpPr>
        <p:spPr>
          <a:xfrm flipV="1">
            <a:off x="2380680" y="2666160"/>
            <a:ext cx="1071720" cy="213912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45000" rIns="90000" bIns="4500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49" name="Straight Connector 131"/>
          <p:cNvSpPr/>
          <p:nvPr/>
        </p:nvSpPr>
        <p:spPr>
          <a:xfrm flipV="1">
            <a:off x="1325880" y="2666160"/>
            <a:ext cx="2126520" cy="936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35640" rIns="90000" bIns="-3564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50" name="TextBox 132"/>
          <p:cNvSpPr/>
          <p:nvPr/>
        </p:nvSpPr>
        <p:spPr>
          <a:xfrm rot="2184000">
            <a:off x="3106440" y="1610280"/>
            <a:ext cx="930960" cy="363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SNMP</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1" name="TextBox 133"/>
          <p:cNvSpPr/>
          <p:nvPr/>
        </p:nvSpPr>
        <p:spPr>
          <a:xfrm rot="19792800">
            <a:off x="3084840" y="4993920"/>
            <a:ext cx="70848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BGP</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2" name="TextBox 134"/>
          <p:cNvSpPr/>
          <p:nvPr/>
        </p:nvSpPr>
        <p:spPr>
          <a:xfrm rot="17675400">
            <a:off x="2927520" y="3318480"/>
            <a:ext cx="7743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IS-IS</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3" name="TextBox 135"/>
          <p:cNvSpPr/>
          <p:nvPr/>
        </p:nvSpPr>
        <p:spPr>
          <a:xfrm rot="1938600">
            <a:off x="1004040" y="4988160"/>
            <a:ext cx="726840" cy="363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DNS</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4" name="TextBox 136"/>
          <p:cNvSpPr/>
          <p:nvPr/>
        </p:nvSpPr>
        <p:spPr>
          <a:xfrm rot="19793400">
            <a:off x="829440" y="1557000"/>
            <a:ext cx="117468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Netflow</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5" name="TextBox 137"/>
          <p:cNvSpPr/>
          <p:nvPr/>
        </p:nvSpPr>
        <p:spPr>
          <a:xfrm rot="17972400">
            <a:off x="1060560" y="3221280"/>
            <a:ext cx="8629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OSPF</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6" name="TextBox 138"/>
          <p:cNvSpPr/>
          <p:nvPr/>
        </p:nvSpPr>
        <p:spPr>
          <a:xfrm rot="16200000">
            <a:off x="-283320" y="3363120"/>
            <a:ext cx="14587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Telemetry</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7" name="TextBox 139"/>
          <p:cNvSpPr/>
          <p:nvPr/>
        </p:nvSpPr>
        <p:spPr>
          <a:xfrm>
            <a:off x="4589280" y="2279160"/>
            <a:ext cx="30538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1" normalizeH="0" baseline="0" noProof="0" dirty="0">
                <a:ln>
                  <a:noFill/>
                </a:ln>
                <a:solidFill>
                  <a:srgbClr val="1B405D"/>
                </a:solidFill>
                <a:effectLst/>
                <a:uLnTx/>
                <a:uFillTx/>
                <a:latin typeface="Raleway"/>
                <a:ea typeface="DejaVu Sans"/>
                <a:cs typeface="+mn-cs"/>
              </a:rPr>
              <a:t>BENOCS CORE ENGINE</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58" name="Rectangle 140"/>
          <p:cNvSpPr/>
          <p:nvPr/>
        </p:nvSpPr>
        <p:spPr>
          <a:xfrm>
            <a:off x="359640" y="5803560"/>
            <a:ext cx="3828600" cy="342000"/>
          </a:xfrm>
          <a:prstGeom prst="rect">
            <a:avLst/>
          </a:prstGeom>
          <a:solidFill>
            <a:schemeClr val="bg2">
              <a:lumMod val="50000"/>
            </a:schemeClr>
          </a:solidFill>
          <a:ln>
            <a:solidFill>
              <a:srgbClr val="9AA7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prstClr val="white"/>
                </a:solidFill>
                <a:effectLst/>
                <a:uLnTx/>
                <a:uFillTx/>
                <a:latin typeface="Raleway"/>
                <a:ea typeface="DejaVu Sans"/>
                <a:cs typeface="+mn-cs"/>
              </a:rPr>
              <a:t>PROTOCOL POOL</a:t>
            </a:r>
            <a:endParaRPr kumimoji="0" lang="en-GB" sz="1800" b="0" i="0" u="none" strike="noStrike" kern="1200" cap="none" spc="-1" normalizeH="0" baseline="0" noProof="0" dirty="0">
              <a:ln>
                <a:noFill/>
              </a:ln>
              <a:solidFill>
                <a:srgbClr val="FFFFFF"/>
              </a:solidFill>
              <a:effectLst/>
              <a:uLnTx/>
              <a:uFillTx/>
              <a:latin typeface="Calibri"/>
              <a:ea typeface="+mn-ea"/>
              <a:cs typeface="+mn-cs"/>
            </a:endParaRPr>
          </a:p>
        </p:txBody>
      </p:sp>
      <p:sp>
        <p:nvSpPr>
          <p:cNvPr id="359" name="Rectangle 141"/>
          <p:cNvSpPr/>
          <p:nvPr/>
        </p:nvSpPr>
        <p:spPr>
          <a:xfrm>
            <a:off x="4187880" y="5803560"/>
            <a:ext cx="3828600" cy="342000"/>
          </a:xfrm>
          <a:prstGeom prst="rect">
            <a:avLst/>
          </a:prstGeom>
          <a:solidFill>
            <a:schemeClr val="bg2">
              <a:lumMod val="60000"/>
              <a:lumOff val="40000"/>
            </a:schemeClr>
          </a:solidFill>
          <a:ln>
            <a:solidFill>
              <a:srgbClr val="BFBFB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prstClr val="white"/>
                </a:solidFill>
                <a:effectLst/>
                <a:uLnTx/>
                <a:uFillTx/>
                <a:latin typeface="Raleway"/>
                <a:ea typeface="DejaVu Sans"/>
                <a:cs typeface="+mn-cs"/>
              </a:rPr>
              <a:t>PROCESSING</a:t>
            </a:r>
            <a:endParaRPr kumimoji="0" lang="en-GB"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60" name="Rectangle 142"/>
          <p:cNvSpPr/>
          <p:nvPr/>
        </p:nvSpPr>
        <p:spPr>
          <a:xfrm>
            <a:off x="8002440" y="5803560"/>
            <a:ext cx="3828600" cy="342000"/>
          </a:xfrm>
          <a:prstGeom prst="rect">
            <a:avLst/>
          </a:prstGeom>
          <a:solidFill>
            <a:schemeClr val="bg2">
              <a:lumMod val="50000"/>
            </a:schemeClr>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prstClr val="white"/>
                </a:solidFill>
                <a:effectLst/>
                <a:uLnTx/>
                <a:uFillTx/>
                <a:latin typeface="Raleway"/>
                <a:ea typeface="DejaVu Sans"/>
                <a:cs typeface="+mn-cs"/>
              </a:rPr>
              <a:t>NETWORK INTELLIGENCE</a:t>
            </a:r>
            <a:endParaRPr kumimoji="0" lang="en-GB" sz="1800" b="0" i="0" u="none" strike="noStrike" kern="1200" cap="none" spc="-1" normalizeH="0" baseline="0" noProof="0" dirty="0">
              <a:ln>
                <a:noFill/>
              </a:ln>
              <a:solidFill>
                <a:srgbClr val="FFFFFF"/>
              </a:solidFill>
              <a:effectLst/>
              <a:uLnTx/>
              <a:uFillTx/>
              <a:latin typeface="Calibri"/>
              <a:ea typeface="+mn-ea"/>
              <a:cs typeface="+mn-cs"/>
            </a:endParaRPr>
          </a:p>
        </p:txBody>
      </p:sp>
      <p:sp>
        <p:nvSpPr>
          <p:cNvPr id="361" name="Isosceles Triangle 143"/>
          <p:cNvSpPr/>
          <p:nvPr/>
        </p:nvSpPr>
        <p:spPr>
          <a:xfrm rot="5400000">
            <a:off x="3748680" y="5900760"/>
            <a:ext cx="170280" cy="146880"/>
          </a:xfrm>
          <a:prstGeom prst="triangle">
            <a:avLst>
              <a:gd name="adj" fmla="val 50000"/>
            </a:avLst>
          </a:prstGeom>
          <a:solidFill>
            <a:srgbClr val="FFFFFF"/>
          </a:solidFill>
          <a:ln w="12700">
            <a:noFill/>
          </a:ln>
        </p:spPr>
        <p:style>
          <a:lnRef idx="0">
            <a:scrgbClr r="0" g="0" b="0"/>
          </a:lnRef>
          <a:fillRef idx="0">
            <a:scrgbClr r="0" g="0" b="0"/>
          </a:fillRef>
          <a:effectRef idx="0">
            <a:scrgbClr r="0" g="0" b="0"/>
          </a:effectRef>
          <a:fontRef idx="minor"/>
        </p:style>
        <p:txBody>
          <a:bodyPr lIns="96840" tIns="36720" rIns="96840" bIns="367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340" b="1"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62" name="Isosceles Triangle 144"/>
          <p:cNvSpPr/>
          <p:nvPr/>
        </p:nvSpPr>
        <p:spPr>
          <a:xfrm rot="5400000">
            <a:off x="7605360" y="5905800"/>
            <a:ext cx="170280" cy="146880"/>
          </a:xfrm>
          <a:prstGeom prst="triangle">
            <a:avLst>
              <a:gd name="adj" fmla="val 50000"/>
            </a:avLst>
          </a:prstGeom>
          <a:solidFill>
            <a:srgbClr val="FFFFFF"/>
          </a:solidFill>
          <a:ln w="12700">
            <a:noFill/>
          </a:ln>
        </p:spPr>
        <p:style>
          <a:lnRef idx="0">
            <a:scrgbClr r="0" g="0" b="0"/>
          </a:lnRef>
          <a:fillRef idx="0">
            <a:scrgbClr r="0" g="0" b="0"/>
          </a:fillRef>
          <a:effectRef idx="0">
            <a:scrgbClr r="0" g="0" b="0"/>
          </a:effectRef>
          <a:fontRef idx="minor"/>
        </p:style>
        <p:txBody>
          <a:bodyPr lIns="96840" tIns="36720" rIns="96840" bIns="367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1340" b="1" i="0" u="none" strike="noStrike" kern="1200" cap="none" spc="-1" normalizeH="0" baseline="0" noProof="0" dirty="0">
              <a:ln>
                <a:noFill/>
              </a:ln>
              <a:solidFill>
                <a:srgbClr val="FFFFFF"/>
              </a:solidFill>
              <a:effectLst/>
              <a:uLnTx/>
              <a:uFillTx/>
              <a:latin typeface="Raleway"/>
              <a:ea typeface="DejaVu Sans"/>
              <a:cs typeface="+mn-cs"/>
            </a:endParaRPr>
          </a:p>
        </p:txBody>
      </p:sp>
      <p:sp>
        <p:nvSpPr>
          <p:cNvPr id="363" name="TextBox 145"/>
          <p:cNvSpPr/>
          <p:nvPr/>
        </p:nvSpPr>
        <p:spPr>
          <a:xfrm>
            <a:off x="4642920" y="4484880"/>
            <a:ext cx="316260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Our proprietary aggregation and cross correlation process requires significantly less compute power compared to competitors</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pic>
        <p:nvPicPr>
          <p:cNvPr id="364" name="Picture 146"/>
          <p:cNvPicPr/>
          <p:nvPr/>
        </p:nvPicPr>
        <p:blipFill>
          <a:blip r:embed="rId4"/>
          <a:stretch/>
        </p:blipFill>
        <p:spPr>
          <a:xfrm>
            <a:off x="8366400" y="3205080"/>
            <a:ext cx="1456200" cy="1026000"/>
          </a:xfrm>
          <a:prstGeom prst="rect">
            <a:avLst/>
          </a:prstGeom>
          <a:ln w="15875">
            <a:solidFill>
              <a:srgbClr val="3A6797"/>
            </a:solidFill>
            <a:round/>
          </a:ln>
        </p:spPr>
      </p:pic>
      <p:pic>
        <p:nvPicPr>
          <p:cNvPr id="365" name="Picture 147"/>
          <p:cNvPicPr/>
          <p:nvPr/>
        </p:nvPicPr>
        <p:blipFill>
          <a:blip r:embed="rId5"/>
          <a:stretch/>
        </p:blipFill>
        <p:spPr>
          <a:xfrm>
            <a:off x="10221480" y="3151800"/>
            <a:ext cx="1456200" cy="1047240"/>
          </a:xfrm>
          <a:prstGeom prst="rect">
            <a:avLst/>
          </a:prstGeom>
          <a:ln w="15875">
            <a:solidFill>
              <a:srgbClr val="3A6797"/>
            </a:solidFill>
            <a:round/>
          </a:ln>
        </p:spPr>
      </p:pic>
      <p:sp>
        <p:nvSpPr>
          <p:cNvPr id="366" name="Straight Connector 148"/>
          <p:cNvSpPr/>
          <p:nvPr/>
        </p:nvSpPr>
        <p:spPr>
          <a:xfrm flipH="1" flipV="1">
            <a:off x="2395800" y="2206440"/>
            <a:ext cx="996120" cy="2146320"/>
          </a:xfrm>
          <a:prstGeom prst="line">
            <a:avLst/>
          </a:prstGeom>
          <a:ln w="63500">
            <a:solidFill>
              <a:srgbClr val="D5E6F3"/>
            </a:solidFill>
            <a:round/>
          </a:ln>
        </p:spPr>
        <p:style>
          <a:lnRef idx="1">
            <a:schemeClr val="accent1"/>
          </a:lnRef>
          <a:fillRef idx="0">
            <a:schemeClr val="accent1"/>
          </a:fillRef>
          <a:effectRef idx="0">
            <a:schemeClr val="accent1"/>
          </a:effectRef>
          <a:fontRef idx="minor"/>
        </p:style>
        <p:txBody>
          <a:bodyPr lIns="90000" tIns="45000" rIns="90000" bIns="4500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367" name="Rectangle 149"/>
          <p:cNvSpPr/>
          <p:nvPr/>
        </p:nvSpPr>
        <p:spPr>
          <a:xfrm>
            <a:off x="10086120" y="1401840"/>
            <a:ext cx="1691640" cy="1374120"/>
          </a:xfrm>
          <a:prstGeom prst="rect">
            <a:avLst/>
          </a:prstGeom>
          <a:solidFill>
            <a:schemeClr val="bg1"/>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CDN Flow Director</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pic>
        <p:nvPicPr>
          <p:cNvPr id="368" name="Grafik 2"/>
          <p:cNvPicPr/>
          <p:nvPr/>
        </p:nvPicPr>
        <p:blipFill>
          <a:blip r:embed="rId6"/>
          <a:stretch/>
        </p:blipFill>
        <p:spPr>
          <a:xfrm>
            <a:off x="10300680" y="1701000"/>
            <a:ext cx="1280880" cy="1010160"/>
          </a:xfrm>
          <a:prstGeom prst="rect">
            <a:avLst/>
          </a:prstGeom>
          <a:ln w="15875">
            <a:solidFill>
              <a:srgbClr val="29608B"/>
            </a:solidFill>
            <a:round/>
          </a:ln>
        </p:spPr>
      </p:pic>
      <p:sp>
        <p:nvSpPr>
          <p:cNvPr id="369" name="Rectangle 45"/>
          <p:cNvSpPr/>
          <p:nvPr/>
        </p:nvSpPr>
        <p:spPr>
          <a:xfrm>
            <a:off x="8231400" y="4381920"/>
            <a:ext cx="1691640" cy="1373040"/>
          </a:xfrm>
          <a:prstGeom prst="rect">
            <a:avLst/>
          </a:prstGeom>
          <a:solidFill>
            <a:schemeClr val="bg1"/>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Anomaly Detection</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70" name="Rectangle 45"/>
          <p:cNvSpPr/>
          <p:nvPr/>
        </p:nvSpPr>
        <p:spPr>
          <a:xfrm>
            <a:off x="10085400" y="4384080"/>
            <a:ext cx="1698480" cy="1377360"/>
          </a:xfrm>
          <a:prstGeom prst="rect">
            <a:avLst/>
          </a:prstGeom>
          <a:solidFill>
            <a:schemeClr val="bg1"/>
          </a:solidFill>
          <a:ln>
            <a:solidFill>
              <a:srgbClr val="2960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GB" sz="1200" b="0" i="0" u="none" strike="noStrike" kern="1200" cap="none" spc="-1" normalizeH="0" baseline="0" noProof="0" dirty="0">
                <a:ln>
                  <a:noFill/>
                </a:ln>
                <a:solidFill>
                  <a:srgbClr val="1B405D"/>
                </a:solidFill>
                <a:effectLst/>
                <a:uLnTx/>
                <a:uFillTx/>
                <a:latin typeface="Raleway"/>
                <a:ea typeface="DejaVu Sans"/>
                <a:cs typeface="+mn-cs"/>
              </a:rPr>
              <a:t>Application Monitor</a:t>
            </a:r>
            <a:endParaRPr kumimoji="0" lang="en-GB" sz="1200" b="0" i="0" u="none" strike="noStrike" kern="1200" cap="none" spc="-1" normalizeH="0" baseline="0" noProof="0" dirty="0">
              <a:ln>
                <a:noFill/>
              </a:ln>
              <a:solidFill>
                <a:srgbClr val="000000"/>
              </a:solidFill>
              <a:effectLst/>
              <a:uLnTx/>
              <a:uFillTx/>
              <a:latin typeface="Calibri"/>
              <a:ea typeface="+mn-ea"/>
              <a:cs typeface="+mn-cs"/>
            </a:endParaRPr>
          </a:p>
        </p:txBody>
      </p:sp>
      <p:sp>
        <p:nvSpPr>
          <p:cNvPr id="371" name="Rechteck 10"/>
          <p:cNvSpPr/>
          <p:nvPr/>
        </p:nvSpPr>
        <p:spPr>
          <a:xfrm>
            <a:off x="10171080" y="4677480"/>
            <a:ext cx="1526040" cy="994680"/>
          </a:xfrm>
          <a:prstGeom prst="rect">
            <a:avLst/>
          </a:prstGeom>
          <a:noFill/>
          <a:ln>
            <a:solidFill>
              <a:srgbClr val="3A679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pic>
        <p:nvPicPr>
          <p:cNvPr id="372" name="Picture 8" descr="YouTube"/>
          <p:cNvPicPr/>
          <p:nvPr/>
        </p:nvPicPr>
        <p:blipFill>
          <a:blip r:embed="rId7"/>
          <a:stretch/>
        </p:blipFill>
        <p:spPr>
          <a:xfrm>
            <a:off x="10247040" y="4917600"/>
            <a:ext cx="649080" cy="649080"/>
          </a:xfrm>
          <a:prstGeom prst="rect">
            <a:avLst/>
          </a:prstGeom>
          <a:ln w="0">
            <a:noFill/>
          </a:ln>
        </p:spPr>
      </p:pic>
      <p:pic>
        <p:nvPicPr>
          <p:cNvPr id="373" name="Picture 4" descr="TikTok: Spannende Hintergründe und Fakten zur Musik- und Tanz-App"/>
          <p:cNvPicPr/>
          <p:nvPr/>
        </p:nvPicPr>
        <p:blipFill>
          <a:blip r:embed="rId8"/>
          <a:stretch/>
        </p:blipFill>
        <p:spPr>
          <a:xfrm>
            <a:off x="10347480" y="5296320"/>
            <a:ext cx="573840" cy="321120"/>
          </a:xfrm>
          <a:prstGeom prst="rect">
            <a:avLst/>
          </a:prstGeom>
          <a:ln w="0">
            <a:noFill/>
          </a:ln>
        </p:spPr>
      </p:pic>
      <p:pic>
        <p:nvPicPr>
          <p:cNvPr id="374" name="Picture 2" descr="Netflix Deutschland – Serien online ansehen, Filme online ansehen"/>
          <p:cNvPicPr/>
          <p:nvPr/>
        </p:nvPicPr>
        <p:blipFill>
          <a:blip r:embed="rId9"/>
          <a:stretch/>
        </p:blipFill>
        <p:spPr>
          <a:xfrm>
            <a:off x="10200960" y="4736160"/>
            <a:ext cx="696240" cy="290160"/>
          </a:xfrm>
          <a:prstGeom prst="rect">
            <a:avLst/>
          </a:prstGeom>
          <a:ln w="0">
            <a:noFill/>
          </a:ln>
        </p:spPr>
      </p:pic>
      <p:pic>
        <p:nvPicPr>
          <p:cNvPr id="375" name="Picture 10" descr="Sicherheitslücke bei Steam-Profilen geschlossen - notebooksbilliger.de  Blognotebooksbilliger.de Blog"/>
          <p:cNvPicPr/>
          <p:nvPr/>
        </p:nvPicPr>
        <p:blipFill>
          <a:blip r:embed="rId10"/>
          <a:stretch/>
        </p:blipFill>
        <p:spPr>
          <a:xfrm>
            <a:off x="10855080" y="4718160"/>
            <a:ext cx="786960" cy="523440"/>
          </a:xfrm>
          <a:prstGeom prst="rect">
            <a:avLst/>
          </a:prstGeom>
          <a:ln w="0">
            <a:noFill/>
          </a:ln>
        </p:spPr>
      </p:pic>
      <p:pic>
        <p:nvPicPr>
          <p:cNvPr id="376" name="Picture 6" descr="Disney+ – Wikipedia"/>
          <p:cNvPicPr/>
          <p:nvPr/>
        </p:nvPicPr>
        <p:blipFill>
          <a:blip r:embed="rId11"/>
          <a:stretch/>
        </p:blipFill>
        <p:spPr>
          <a:xfrm>
            <a:off x="10935720" y="5133960"/>
            <a:ext cx="696240" cy="376200"/>
          </a:xfrm>
          <a:prstGeom prst="rect">
            <a:avLst/>
          </a:prstGeom>
          <a:ln w="0">
            <a:noFill/>
          </a:ln>
        </p:spPr>
      </p:pic>
      <p:pic>
        <p:nvPicPr>
          <p:cNvPr id="377" name="Grafik 12"/>
          <p:cNvPicPr/>
          <p:nvPr/>
        </p:nvPicPr>
        <p:blipFill>
          <a:blip r:embed="rId12"/>
          <a:stretch/>
        </p:blipFill>
        <p:spPr>
          <a:xfrm>
            <a:off x="8394840" y="4628880"/>
            <a:ext cx="1375560" cy="1059840"/>
          </a:xfrm>
          <a:prstGeom prst="rect">
            <a:avLst/>
          </a:prstGeom>
          <a:ln w="15875">
            <a:solidFill>
              <a:srgbClr val="3A6797"/>
            </a:solidFill>
            <a:round/>
          </a:ln>
        </p:spPr>
      </p:pic>
      <p:sp>
        <p:nvSpPr>
          <p:cNvPr id="378" name="Freeform 51"/>
          <p:cNvSpPr/>
          <p:nvPr/>
        </p:nvSpPr>
        <p:spPr>
          <a:xfrm>
            <a:off x="510480" y="392328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79" name="Freeform 27"/>
          <p:cNvSpPr/>
          <p:nvPr/>
        </p:nvSpPr>
        <p:spPr>
          <a:xfrm>
            <a:off x="466560" y="224604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80" name="Freeform 54"/>
          <p:cNvSpPr/>
          <p:nvPr/>
        </p:nvSpPr>
        <p:spPr>
          <a:xfrm>
            <a:off x="1966320" y="134712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81" name="Freeform 52"/>
          <p:cNvSpPr/>
          <p:nvPr/>
        </p:nvSpPr>
        <p:spPr>
          <a:xfrm>
            <a:off x="1951200" y="474372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82" name="Freeform 49"/>
          <p:cNvSpPr/>
          <p:nvPr/>
        </p:nvSpPr>
        <p:spPr>
          <a:xfrm>
            <a:off x="3452400" y="223668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83" name="Freeform 53"/>
          <p:cNvSpPr/>
          <p:nvPr/>
        </p:nvSpPr>
        <p:spPr>
          <a:xfrm>
            <a:off x="3392280" y="392328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84" name="Freeform 50"/>
          <p:cNvSpPr/>
          <p:nvPr/>
        </p:nvSpPr>
        <p:spPr>
          <a:xfrm>
            <a:off x="1966320" y="3054960"/>
            <a:ext cx="858240" cy="858240"/>
          </a:xfrm>
          <a:custGeom>
            <a:avLst/>
            <a:gdLst>
              <a:gd name="textAreaLeft" fmla="*/ 0 w 858240"/>
              <a:gd name="textAreaRight" fmla="*/ 859320 w 858240"/>
              <a:gd name="textAreaTop" fmla="*/ 0 h 858240"/>
              <a:gd name="textAreaBottom" fmla="*/ 859320 h 858240"/>
            </a:gdLst>
            <a:ahLst/>
            <a:cxnLst/>
            <a:rect l="textAreaLeft" t="textAreaTop" r="textAreaRight" b="textAreaBottom"/>
            <a:pathLst>
              <a:path w="1368000" h="1368000">
                <a:moveTo>
                  <a:pt x="578917" y="908202"/>
                </a:moveTo>
                <a:lnTo>
                  <a:pt x="578917" y="1093413"/>
                </a:lnTo>
                <a:lnTo>
                  <a:pt x="473834" y="1093413"/>
                </a:lnTo>
                <a:lnTo>
                  <a:pt x="684000" y="1278624"/>
                </a:lnTo>
                <a:lnTo>
                  <a:pt x="894167" y="1093413"/>
                </a:lnTo>
                <a:lnTo>
                  <a:pt x="789084" y="1093413"/>
                </a:lnTo>
                <a:lnTo>
                  <a:pt x="789084" y="908202"/>
                </a:lnTo>
                <a:close/>
                <a:moveTo>
                  <a:pt x="999260" y="473834"/>
                </a:moveTo>
                <a:lnTo>
                  <a:pt x="814049" y="684000"/>
                </a:lnTo>
                <a:lnTo>
                  <a:pt x="999260" y="894167"/>
                </a:lnTo>
                <a:lnTo>
                  <a:pt x="999260" y="789084"/>
                </a:lnTo>
                <a:lnTo>
                  <a:pt x="1184471" y="789084"/>
                </a:lnTo>
                <a:lnTo>
                  <a:pt x="1184471" y="578917"/>
                </a:lnTo>
                <a:lnTo>
                  <a:pt x="999260" y="578917"/>
                </a:lnTo>
                <a:close/>
                <a:moveTo>
                  <a:pt x="367481" y="473834"/>
                </a:moveTo>
                <a:lnTo>
                  <a:pt x="367481" y="578917"/>
                </a:lnTo>
                <a:lnTo>
                  <a:pt x="182270" y="578917"/>
                </a:lnTo>
                <a:lnTo>
                  <a:pt x="182270" y="789084"/>
                </a:lnTo>
                <a:lnTo>
                  <a:pt x="367481" y="789084"/>
                </a:lnTo>
                <a:lnTo>
                  <a:pt x="367481" y="894167"/>
                </a:lnTo>
                <a:lnTo>
                  <a:pt x="552692" y="684001"/>
                </a:lnTo>
                <a:close/>
                <a:moveTo>
                  <a:pt x="684002" y="98069"/>
                </a:moveTo>
                <a:lnTo>
                  <a:pt x="473835" y="283280"/>
                </a:lnTo>
                <a:lnTo>
                  <a:pt x="578918" y="283280"/>
                </a:lnTo>
                <a:lnTo>
                  <a:pt x="578918" y="468491"/>
                </a:lnTo>
                <a:lnTo>
                  <a:pt x="789085" y="468491"/>
                </a:lnTo>
                <a:lnTo>
                  <a:pt x="789085" y="283280"/>
                </a:lnTo>
                <a:lnTo>
                  <a:pt x="894168" y="283280"/>
                </a:ln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bg2">
              <a:lumMod val="50000"/>
            </a:schemeClr>
          </a:solidFill>
          <a:ln>
            <a:solidFill>
              <a:srgbClr val="1B405D"/>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prstClr val="white"/>
              </a:solidFill>
              <a:effectLst/>
              <a:uLnTx/>
              <a:uFillTx/>
              <a:latin typeface="Raleway"/>
              <a:ea typeface="DejaVu Sans"/>
              <a:cs typeface="+mn-cs"/>
            </a:endParaRPr>
          </a:p>
        </p:txBody>
      </p:sp>
      <p:sp>
        <p:nvSpPr>
          <p:cNvPr id="385" name="Title 4"/>
          <p:cNvSpPr/>
          <p:nvPr/>
        </p:nvSpPr>
        <p:spPr>
          <a:xfrm>
            <a:off x="685800" y="391650"/>
            <a:ext cx="10057320" cy="9108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600" b="1" i="0" u="none" strike="noStrike" kern="1200" cap="none" spc="-52" normalizeH="0" baseline="0" noProof="0" dirty="0">
                <a:ln>
                  <a:noFill/>
                </a:ln>
                <a:solidFill>
                  <a:srgbClr val="1B405D"/>
                </a:solidFill>
                <a:effectLst/>
                <a:uLnTx/>
                <a:uFillTx/>
                <a:latin typeface="Raleway"/>
                <a:ea typeface="DejaVu Sans"/>
                <a:cs typeface="+mn-cs"/>
              </a:rPr>
              <a:t>What BENOCS does:</a:t>
            </a:r>
            <a:endParaRPr kumimoji="0" lang="en-GB" sz="3600" b="1" i="0" u="none" strike="noStrike" kern="1200" cap="none" spc="-1" normalizeH="0" baseline="0" noProof="0" dirty="0">
              <a:ln>
                <a:noFill/>
              </a:ln>
              <a:solidFill>
                <a:srgbClr val="000000"/>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2_Retrospect">
  <a:themeElements>
    <a:clrScheme name="Custom 1">
      <a:dk1>
        <a:srgbClr val="1B405D"/>
      </a:dk1>
      <a:lt1>
        <a:sysClr val="window" lastClr="FFFFFF"/>
      </a:lt1>
      <a:dk2>
        <a:srgbClr val="1B405D"/>
      </a:dk2>
      <a:lt2>
        <a:srgbClr val="3780BA"/>
      </a:lt2>
      <a:accent1>
        <a:srgbClr val="D1E2EE"/>
      </a:accent1>
      <a:accent2>
        <a:srgbClr val="B9D5E6"/>
      </a:accent2>
      <a:accent3>
        <a:srgbClr val="ADCDE3"/>
      </a:accent3>
      <a:accent4>
        <a:srgbClr val="9AB3D7"/>
      </a:accent4>
      <a:accent5>
        <a:srgbClr val="779ECC"/>
      </a:accent5>
      <a:accent6>
        <a:srgbClr val="6794C6"/>
      </a:accent6>
      <a:hlink>
        <a:srgbClr val="3780BA"/>
      </a:hlink>
      <a:folHlink>
        <a:srgbClr val="3780BA"/>
      </a:folHlink>
    </a:clrScheme>
    <a:fontScheme name="Custom 1">
      <a:majorFont>
        <a:latin typeface="Ralewa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1">
      <a:dk1>
        <a:srgbClr val="1B405D"/>
      </a:dk1>
      <a:lt1>
        <a:sysClr val="window" lastClr="FFFFFF"/>
      </a:lt1>
      <a:dk2>
        <a:srgbClr val="1B405D"/>
      </a:dk2>
      <a:lt2>
        <a:srgbClr val="3780BA"/>
      </a:lt2>
      <a:accent1>
        <a:srgbClr val="D1E2EE"/>
      </a:accent1>
      <a:accent2>
        <a:srgbClr val="B9D5E6"/>
      </a:accent2>
      <a:accent3>
        <a:srgbClr val="ADCDE3"/>
      </a:accent3>
      <a:accent4>
        <a:srgbClr val="9AB3D7"/>
      </a:accent4>
      <a:accent5>
        <a:srgbClr val="779ECC"/>
      </a:accent5>
      <a:accent6>
        <a:srgbClr val="6794C6"/>
      </a:accent6>
      <a:hlink>
        <a:srgbClr val="3780BA"/>
      </a:hlink>
      <a:folHlink>
        <a:srgbClr val="3780BA"/>
      </a:folHlink>
    </a:clrScheme>
    <a:fontScheme name="Custom 1">
      <a:majorFont>
        <a:latin typeface="Ralewa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3_Retrospect">
  <a:themeElements>
    <a:clrScheme name="Custom 1">
      <a:dk1>
        <a:srgbClr val="1B405D"/>
      </a:dk1>
      <a:lt1>
        <a:sysClr val="window" lastClr="FFFFFF"/>
      </a:lt1>
      <a:dk2>
        <a:srgbClr val="1B405D"/>
      </a:dk2>
      <a:lt2>
        <a:srgbClr val="3780BA"/>
      </a:lt2>
      <a:accent1>
        <a:srgbClr val="D1E2EE"/>
      </a:accent1>
      <a:accent2>
        <a:srgbClr val="B9D5E6"/>
      </a:accent2>
      <a:accent3>
        <a:srgbClr val="ADCDE3"/>
      </a:accent3>
      <a:accent4>
        <a:srgbClr val="9AB3D7"/>
      </a:accent4>
      <a:accent5>
        <a:srgbClr val="779ECC"/>
      </a:accent5>
      <a:accent6>
        <a:srgbClr val="6794C6"/>
      </a:accent6>
      <a:hlink>
        <a:srgbClr val="3780BA"/>
      </a:hlink>
      <a:folHlink>
        <a:srgbClr val="3780BA"/>
      </a:folHlink>
    </a:clrScheme>
    <a:fontScheme name="Custom 1">
      <a:majorFont>
        <a:latin typeface="Ralewa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1368</Words>
  <Application>Microsoft Office PowerPoint</Application>
  <PresentationFormat>Widescreen</PresentationFormat>
  <Paragraphs>202</Paragraphs>
  <Slides>18</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Aptos</vt:lpstr>
      <vt:lpstr>Arial</vt:lpstr>
      <vt:lpstr>Calibri</vt:lpstr>
      <vt:lpstr>Platypi Medium</vt:lpstr>
      <vt:lpstr>Raleway</vt:lpstr>
      <vt:lpstr>Raleway Medium</vt:lpstr>
      <vt:lpstr>Raleway SemiBold</vt:lpstr>
      <vt:lpstr>Source Sans 3</vt:lpstr>
      <vt:lpstr>Source Serif Pro</vt:lpstr>
      <vt:lpstr>Wingdings</vt:lpstr>
      <vt:lpstr>2_Retrospect</vt:lpstr>
      <vt:lpstr>1_Retrospect</vt:lpstr>
      <vt:lpstr>3_Retrospect</vt:lpstr>
      <vt:lpstr>PowerPoint Presentation</vt:lpstr>
      <vt:lpstr>PowerPoint Presentation</vt:lpstr>
      <vt:lpstr>PowerPoint Presentation</vt:lpstr>
      <vt:lpstr>PowerPoint Presentation</vt:lpstr>
      <vt:lpstr>PowerPoint Presentation</vt:lpstr>
      <vt:lpstr>PowerPoint Presentation</vt:lpstr>
      <vt:lpstr>Comparison of three solutions </vt:lpstr>
      <vt:lpstr>Limitations of probe only monitoring</vt:lpstr>
      <vt:lpstr>PowerPoint Presentation</vt:lpstr>
      <vt:lpstr>How BENOCS correlates?</vt:lpstr>
      <vt:lpstr>PowerPoint Presentation</vt:lpstr>
      <vt:lpstr>PowerPoint Presentation</vt:lpstr>
      <vt:lpstr>PowerPoint Presentation</vt:lpstr>
      <vt:lpstr>PowerPoint Presentation</vt:lpstr>
      <vt:lpstr>Real-world impact: Steam traffic</vt:lpstr>
      <vt:lpstr>Power couple = Flow + Probe data</vt:lpstr>
      <vt:lpstr>Recommendations for ISPs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Maschke</dc:creator>
  <dc:description/>
  <cp:lastModifiedBy>Péter György</cp:lastModifiedBy>
  <cp:revision>88</cp:revision>
  <cp:lastPrinted>2025-08-20T16:40:15Z</cp:lastPrinted>
  <dcterms:created xsi:type="dcterms:W3CDTF">2023-08-17T10:51:07Z</dcterms:created>
  <dcterms:modified xsi:type="dcterms:W3CDTF">2025-08-20T16:41:36Z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vt:i4>
  </property>
</Properties>
</file>