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3" r:id="rId1"/>
  </p:sldMasterIdLst>
  <p:notesMasterIdLst>
    <p:notesMasterId r:id="rId23"/>
  </p:notesMasterIdLst>
  <p:sldIdLst>
    <p:sldId id="356" r:id="rId2"/>
    <p:sldId id="257" r:id="rId3"/>
    <p:sldId id="367" r:id="rId4"/>
    <p:sldId id="382" r:id="rId5"/>
    <p:sldId id="370" r:id="rId6"/>
    <p:sldId id="383" r:id="rId7"/>
    <p:sldId id="384" r:id="rId8"/>
    <p:sldId id="385" r:id="rId9"/>
    <p:sldId id="369" r:id="rId10"/>
    <p:sldId id="261" r:id="rId11"/>
    <p:sldId id="380" r:id="rId12"/>
    <p:sldId id="264" r:id="rId13"/>
    <p:sldId id="274" r:id="rId14"/>
    <p:sldId id="386" r:id="rId15"/>
    <p:sldId id="260" r:id="rId16"/>
    <p:sldId id="263" r:id="rId17"/>
    <p:sldId id="387" r:id="rId18"/>
    <p:sldId id="265" r:id="rId19"/>
    <p:sldId id="262" r:id="rId20"/>
    <p:sldId id="278" r:id="rId21"/>
    <p:sldId id="277" r:id="rId22"/>
  </p:sldIdLst>
  <p:sldSz cx="12192000" cy="6858000"/>
  <p:notesSz cx="6858000" cy="9144000"/>
  <p:embeddedFontLs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ato Black" panose="020F0502020204030203" pitchFamily="34" charset="0"/>
      <p:bold r:id="rId28"/>
      <p:italic r:id="rId29"/>
      <p:boldItalic r:id="rId30"/>
    </p:embeddedFont>
    <p:embeddedFont>
      <p:font typeface="Liberation Sans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268"/>
    <a:srgbClr val="4B6063"/>
    <a:srgbClr val="001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233325-58D2-4A97-852A-0CC39E1625ED}">
  <a:tblStyle styleId="{FE233325-58D2-4A97-852A-0CC39E1625ED}" styleName="Table_0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BE8"/>
          </a:solidFill>
        </a:fill>
      </a:tcStyle>
    </a:wholeTbl>
    <a:band1H>
      <a:tcTxStyle/>
      <a:tcStyle>
        <a:tcBdr/>
        <a:fill>
          <a:solidFill>
            <a:srgbClr val="CCD5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5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8"/>
    <p:restoredTop sz="86790" autoAdjust="0"/>
  </p:normalViewPr>
  <p:slideViewPr>
    <p:cSldViewPr snapToGrid="0">
      <p:cViewPr>
        <p:scale>
          <a:sx n="58" d="100"/>
          <a:sy n="58" d="100"/>
        </p:scale>
        <p:origin x="891" y="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dirty="0"/>
              <a:t>Presentation: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am</a:t>
            </a:r>
            <a:r>
              <a:rPr lang="it-IT" dirty="0"/>
              <a:t> I? </a:t>
            </a:r>
            <a:br>
              <a:rPr lang="it-IT" dirty="0"/>
            </a:br>
            <a:r>
              <a:rPr lang="it-IT" dirty="0"/>
              <a:t>How </a:t>
            </a:r>
            <a:r>
              <a:rPr lang="it-IT" dirty="0" err="1"/>
              <a:t>many</a:t>
            </a:r>
            <a:r>
              <a:rPr lang="it-IT" dirty="0"/>
              <a:t> people do </a:t>
            </a:r>
            <a:r>
              <a:rPr lang="it-IT" dirty="0" err="1"/>
              <a:t>not</a:t>
            </a:r>
            <a:r>
              <a:rPr lang="it-IT" dirty="0"/>
              <a:t> know or do </a:t>
            </a:r>
            <a:r>
              <a:rPr lang="it-IT" dirty="0" err="1"/>
              <a:t>not</a:t>
            </a:r>
            <a:r>
              <a:rPr lang="it-IT" dirty="0"/>
              <a:t> have a record on PeeringDB?</a:t>
            </a:r>
            <a:br>
              <a:rPr lang="it-IT" dirty="0"/>
            </a:br>
            <a:r>
              <a:rPr lang="en-US" sz="1200" dirty="0"/>
              <a:t>What is PeeringDB? Its a directory of information related to peering including sites, networks, internet exchanges and other useful information (unique voltage offerings, contact information and other data)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it-IT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777200bd77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3777200bd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28fae896a0_0_2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328fae896a0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" name="Google Shape;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On the good side, people are pretty happy with www.peeringdb.com. But on the bad side, we only used to refresh the data in beta.peeringdb.com once a month.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524000" y="167719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Blac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524000" y="415686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SANOG41, Mumbai, India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2024-04-29</a:t>
            </a:r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1269" y="1677194"/>
            <a:ext cx="2389462" cy="1346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Blac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A90"/>
              </a:buClr>
              <a:buSzPts val="2400"/>
              <a:buNone/>
              <a:defRPr sz="2400">
                <a:solidFill>
                  <a:srgbClr val="888A9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2000"/>
              <a:buNone/>
              <a:defRPr sz="2000">
                <a:solidFill>
                  <a:srgbClr val="888A9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800"/>
              <a:buNone/>
              <a:defRPr sz="1800">
                <a:solidFill>
                  <a:srgbClr val="888A9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SANOG41, Mumbai, India</a:t>
            </a:r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2024-04-29</a:t>
            </a:r>
            <a:endParaRPr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  <a:defRPr sz="4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928063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29" name="Google Shape;29;p21"/>
          <p:cNvCxnSpPr/>
          <p:nvPr/>
        </p:nvCxnSpPr>
        <p:spPr>
          <a:xfrm>
            <a:off x="0" y="6222019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878" y="6352443"/>
            <a:ext cx="1583094" cy="36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87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  <a:defRPr sz="4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2024-04-29</a:t>
            </a:r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SANOG41, Mumbai, India</a:t>
            </a: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928063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0" y="6222019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878" y="6352443"/>
            <a:ext cx="1583094" cy="36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93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9"/>
          <p:cNvSpPr txBox="1">
            <a:spLocks noGrp="1"/>
          </p:cNvSpPr>
          <p:nvPr>
            <p:ph type="body" idx="1"/>
          </p:nvPr>
        </p:nvSpPr>
        <p:spPr>
          <a:xfrm>
            <a:off x="162911" y="1319142"/>
            <a:ext cx="5722882" cy="476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9"/>
          <p:cNvSpPr txBox="1">
            <a:spLocks noGrp="1"/>
          </p:cNvSpPr>
          <p:nvPr>
            <p:ph type="body" idx="2"/>
          </p:nvPr>
        </p:nvSpPr>
        <p:spPr>
          <a:xfrm>
            <a:off x="6022429" y="1326961"/>
            <a:ext cx="6001406" cy="47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43;p59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  <a:defRPr sz="4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sldNum" idx="12"/>
          </p:nvPr>
        </p:nvSpPr>
        <p:spPr>
          <a:xfrm>
            <a:off x="928063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47" name="Google Shape;47;p59"/>
          <p:cNvCxnSpPr/>
          <p:nvPr/>
        </p:nvCxnSpPr>
        <p:spPr>
          <a:xfrm>
            <a:off x="0" y="6222019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" name="Google Shape;48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878" y="6352443"/>
            <a:ext cx="1583094" cy="36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62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de-DE"/>
              <a:t>2024-04-29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SANOG41, Mumbai, India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ivio@peeringdb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ource.org/licenses/BSD-2-Claus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peeringdb/peeringdb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eeringdb.com/howto/peeringdb-p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peeringdb.com/blog/containeriz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eeringdb.com/howto/share_contact_info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stewards@lists.peeringdb.com" TargetMode="External"/><Relationship Id="rId13" Type="http://schemas.openxmlformats.org/officeDocument/2006/relationships/hyperlink" Target="https://www.facebook.com/peeringdb/" TargetMode="External"/><Relationship Id="rId18" Type="http://schemas.openxmlformats.org/officeDocument/2006/relationships/image" Target="../media/image41.png"/><Relationship Id="rId3" Type="http://schemas.openxmlformats.org/officeDocument/2006/relationships/hyperlink" Target="http://lists.peeringdb.com/cgi-bin/mailman/listinfo/pdb-announce" TargetMode="External"/><Relationship Id="rId21" Type="http://schemas.openxmlformats.org/officeDocument/2006/relationships/image" Target="../media/image44.png"/><Relationship Id="rId7" Type="http://schemas.openxmlformats.org/officeDocument/2006/relationships/hyperlink" Target="http://docs.peeringdb.com/" TargetMode="External"/><Relationship Id="rId12" Type="http://schemas.openxmlformats.org/officeDocument/2006/relationships/hyperlink" Target="https://github.com/peeringdb/peeringdb/" TargetMode="External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www.youtube.com/channel/UCOrYWUg-dbL9UTFV_Lry6Wg" TargetMode="Externa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lists.peeringdb.com/cgi-bin/mailman/listinfo/user-discuss" TargetMode="External"/><Relationship Id="rId11" Type="http://schemas.openxmlformats.org/officeDocument/2006/relationships/hyperlink" Target="http://status.peeringdb.com/" TargetMode="External"/><Relationship Id="rId5" Type="http://schemas.openxmlformats.org/officeDocument/2006/relationships/hyperlink" Target="http://lists.peeringdb.com/cgi-bin/mailman/listinfo/pdb-tech" TargetMode="External"/><Relationship Id="rId15" Type="http://schemas.openxmlformats.org/officeDocument/2006/relationships/hyperlink" Target="https://twitter.com/PeeringDB" TargetMode="External"/><Relationship Id="rId10" Type="http://schemas.openxmlformats.org/officeDocument/2006/relationships/hyperlink" Target="mailto:outreachcom@lists.peeringdb.com" TargetMode="External"/><Relationship Id="rId19" Type="http://schemas.openxmlformats.org/officeDocument/2006/relationships/image" Target="../media/image42.png"/><Relationship Id="rId4" Type="http://schemas.openxmlformats.org/officeDocument/2006/relationships/hyperlink" Target="http://lists.peeringdb.com/cgi-bin/mailman/listinfo/pdb-gov" TargetMode="External"/><Relationship Id="rId9" Type="http://schemas.openxmlformats.org/officeDocument/2006/relationships/hyperlink" Target="mailto:support@peeringdb.com" TargetMode="External"/><Relationship Id="rId14" Type="http://schemas.openxmlformats.org/officeDocument/2006/relationships/hyperlink" Target="https://www.linkedin.com/company/peeringdb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mailto:sponsorship@peeringdb.com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facebook.com/peeringdb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hyperlink" Target="https://twitter.com/PeeringDB" TargetMode="External"/><Relationship Id="rId4" Type="http://schemas.openxmlformats.org/officeDocument/2006/relationships/hyperlink" Target="https://www.linkedin.com/company/peeringdb" TargetMode="Externa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eringdb.com/regist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eeringdb.com/registration/register.php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jpg"/><Relationship Id="rId26" Type="http://schemas.openxmlformats.org/officeDocument/2006/relationships/image" Target="../media/image76.png"/><Relationship Id="rId39" Type="http://schemas.openxmlformats.org/officeDocument/2006/relationships/image" Target="../media/image89.svg"/><Relationship Id="rId21" Type="http://schemas.openxmlformats.org/officeDocument/2006/relationships/image" Target="../media/image71.png"/><Relationship Id="rId34" Type="http://schemas.openxmlformats.org/officeDocument/2006/relationships/image" Target="../media/image84.jpeg"/><Relationship Id="rId42" Type="http://schemas.openxmlformats.org/officeDocument/2006/relationships/image" Target="../media/image92.png"/><Relationship Id="rId47" Type="http://schemas.openxmlformats.org/officeDocument/2006/relationships/image" Target="../media/image97.png"/><Relationship Id="rId50" Type="http://schemas.openxmlformats.org/officeDocument/2006/relationships/image" Target="../media/image100.svg"/><Relationship Id="rId55" Type="http://schemas.openxmlformats.org/officeDocument/2006/relationships/image" Target="../media/image105.svg"/><Relationship Id="rId63" Type="http://schemas.openxmlformats.org/officeDocument/2006/relationships/image" Target="../media/image47.png"/><Relationship Id="rId68" Type="http://schemas.openxmlformats.org/officeDocument/2006/relationships/image" Target="../media/image11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6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png"/><Relationship Id="rId53" Type="http://schemas.openxmlformats.org/officeDocument/2006/relationships/image" Target="../media/image103.png"/><Relationship Id="rId58" Type="http://schemas.openxmlformats.org/officeDocument/2006/relationships/image" Target="../media/image108.svg"/><Relationship Id="rId66" Type="http://schemas.openxmlformats.org/officeDocument/2006/relationships/image" Target="../media/image50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49" Type="http://schemas.openxmlformats.org/officeDocument/2006/relationships/image" Target="../media/image99.png"/><Relationship Id="rId57" Type="http://schemas.openxmlformats.org/officeDocument/2006/relationships/image" Target="../media/image107.png"/><Relationship Id="rId61" Type="http://schemas.openxmlformats.org/officeDocument/2006/relationships/image" Target="../media/image111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4" Type="http://schemas.openxmlformats.org/officeDocument/2006/relationships/image" Target="../media/image94.png"/><Relationship Id="rId52" Type="http://schemas.openxmlformats.org/officeDocument/2006/relationships/image" Target="../media/image102.jpg"/><Relationship Id="rId60" Type="http://schemas.openxmlformats.org/officeDocument/2006/relationships/image" Target="../media/image110.svg"/><Relationship Id="rId65" Type="http://schemas.openxmlformats.org/officeDocument/2006/relationships/image" Target="../media/image49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43" Type="http://schemas.openxmlformats.org/officeDocument/2006/relationships/image" Target="../media/image93.svg"/><Relationship Id="rId48" Type="http://schemas.openxmlformats.org/officeDocument/2006/relationships/image" Target="../media/image98.png"/><Relationship Id="rId56" Type="http://schemas.openxmlformats.org/officeDocument/2006/relationships/image" Target="../media/image106.png"/><Relationship Id="rId64" Type="http://schemas.openxmlformats.org/officeDocument/2006/relationships/image" Target="../media/image48.png"/><Relationship Id="rId69" Type="http://schemas.openxmlformats.org/officeDocument/2006/relationships/image" Target="../media/image115.svg"/><Relationship Id="rId8" Type="http://schemas.openxmlformats.org/officeDocument/2006/relationships/image" Target="../media/image58.png"/><Relationship Id="rId51" Type="http://schemas.openxmlformats.org/officeDocument/2006/relationships/image" Target="../media/image101.png"/><Relationship Id="rId3" Type="http://schemas.openxmlformats.org/officeDocument/2006/relationships/image" Target="../media/image53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sv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59" Type="http://schemas.openxmlformats.org/officeDocument/2006/relationships/image" Target="../media/image109.png"/><Relationship Id="rId67" Type="http://schemas.openxmlformats.org/officeDocument/2006/relationships/image" Target="../media/image113.png"/><Relationship Id="rId20" Type="http://schemas.openxmlformats.org/officeDocument/2006/relationships/image" Target="../media/image70.png"/><Relationship Id="rId41" Type="http://schemas.openxmlformats.org/officeDocument/2006/relationships/image" Target="../media/image91.jpg"/><Relationship Id="rId54" Type="http://schemas.openxmlformats.org/officeDocument/2006/relationships/image" Target="../media/image104.png"/><Relationship Id="rId62" Type="http://schemas.openxmlformats.org/officeDocument/2006/relationships/image" Target="../media/image1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ists.peeringdb.com/cgi-bin/mailman/listinfo/pdb-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gov.peeringdb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com@lists.peeringdb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productcom@lists.peeringdb.com" TargetMode="External"/><Relationship Id="rId5" Type="http://schemas.openxmlformats.org/officeDocument/2006/relationships/hyperlink" Target="mailto:outreachcom@lists.peeringdb.com" TargetMode="External"/><Relationship Id="rId4" Type="http://schemas.openxmlformats.org/officeDocument/2006/relationships/hyperlink" Target="mailto:pdb-ops@lists.peeringdb.c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openxmlformats.org/officeDocument/2006/relationships/image" Target="../media/image10.jp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c@peeringdb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ctrTitle" idx="4294967295"/>
          </p:nvPr>
        </p:nvSpPr>
        <p:spPr>
          <a:xfrm>
            <a:off x="1480775" y="2498383"/>
            <a:ext cx="9144001" cy="169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3E"/>
              </a:buClr>
              <a:buSzPts val="5400"/>
              <a:buFont typeface="Lato Black"/>
              <a:buNone/>
            </a:pPr>
            <a:r>
              <a:rPr lang="en-US" sz="5400" b="0" i="0" u="none" strike="noStrike" cap="none">
                <a:solidFill>
                  <a:srgbClr val="00203E"/>
                </a:solidFill>
                <a:latin typeface="Lato Black"/>
                <a:ea typeface="Lato Black"/>
                <a:cs typeface="Lato Black"/>
                <a:sym typeface="Lato Black"/>
              </a:rPr>
              <a:t>What’s new on PeeringDB?</a:t>
            </a:r>
            <a:endParaRPr sz="4400" b="0" i="0" u="none" strike="noStrike" cap="none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4" name="Google Shape;104;p1"/>
          <p:cNvSpPr txBox="1">
            <a:spLocks noGrp="1"/>
          </p:cNvSpPr>
          <p:nvPr>
            <p:ph type="subTitle" idx="4294967295"/>
          </p:nvPr>
        </p:nvSpPr>
        <p:spPr>
          <a:xfrm>
            <a:off x="1523999" y="4472998"/>
            <a:ext cx="9144001" cy="169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0" algn="ctr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203E"/>
              </a:buClr>
              <a:buSzPts val="2136"/>
              <a:buFont typeface="Arial"/>
              <a:buNone/>
            </a:pPr>
            <a:r>
              <a:rPr lang="it-IT" sz="2136" b="0" i="0" u="none" strike="noStrike" cap="none" dirty="0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  <a:t>Livio Morina – Vice </a:t>
            </a:r>
            <a:r>
              <a:rPr lang="it-IT" sz="2136" b="0" i="0" u="none" strike="noStrike" cap="none" dirty="0" err="1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  <a:t>President</a:t>
            </a:r>
            <a:r>
              <a:rPr lang="it-IT" sz="2136" b="0" i="0" u="none" strike="noStrike" cap="none" dirty="0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  <a:t> of </a:t>
            </a:r>
            <a:r>
              <a:rPr lang="it-IT" sz="2136" b="0" i="0" u="none" strike="noStrike" cap="none" dirty="0" err="1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  <a:t>PeeringDB</a:t>
            </a:r>
            <a:endParaRPr sz="2800" b="0" i="0" u="none" strike="noStrike" cap="none" dirty="0">
              <a:solidFill>
                <a:srgbClr val="00203E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72000"/>
              </a:lnSpc>
              <a:spcBef>
                <a:spcPts val="800"/>
              </a:spcBef>
              <a:spcAft>
                <a:spcPts val="0"/>
              </a:spcAft>
              <a:buClr>
                <a:srgbClr val="00203E"/>
              </a:buClr>
              <a:buSzPts val="2136"/>
              <a:buFont typeface="Arial"/>
              <a:buNone/>
            </a:pPr>
            <a:r>
              <a:rPr lang="en-US" sz="2136" b="0" i="0" u="none" strike="noStrike" cap="none" dirty="0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livio@peeringdb.com</a:t>
            </a:r>
            <a:br>
              <a:rPr lang="en-US" sz="2136" b="0" i="0" u="none" strike="noStrike" cap="none" dirty="0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</a:br>
            <a:endParaRPr lang="en-US" sz="2136" b="0" i="0" u="none" strike="noStrike" cap="none" dirty="0">
              <a:solidFill>
                <a:srgbClr val="00203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</a:t>
            </a:fld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PeeringDB is Open Source Software!</a:t>
            </a:r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Open source release announcement on 2018-11-10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Released under the 2-Clause BSD License:                              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https://opensource.org/licenses/BSD-2-Clause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Beneficial to the peering and interconnection community by promoting innovation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Allows volunteers to contribute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Makes it easier for third parties to bid on new features specified by the Product Committee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 process for accepting contributions will be announced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Source code is available on GitHub: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https://github.com/peeringdb/peeringdb</a:t>
            </a:r>
            <a:r>
              <a:rPr lang="en-US" dirty="0"/>
              <a:t>	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D358E0CA-8D88-A7E9-D06D-9B3F228A377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C9B9115D-39BB-B03D-7C96-8DDB394091E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F13B291D-13A7-7495-8926-5270EABCB31D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7BE4BC90-3909-F902-0B07-709DD7CC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9872C9-3E56-AF31-3D9E-70984205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GitHub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486024-F179-40D4-3182-5C59B89A6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A92B9F-A550-CE60-7777-D8FCC7653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64" y="1388743"/>
            <a:ext cx="10097251" cy="4764640"/>
          </a:xfrm>
          <a:prstGeom prst="rect">
            <a:avLst/>
          </a:prstGeom>
        </p:spPr>
      </p:pic>
      <p:sp>
        <p:nvSpPr>
          <p:cNvPr id="4" name="Google Shape;115;p3">
            <a:extLst>
              <a:ext uri="{FF2B5EF4-FFF2-40B4-BE49-F238E27FC236}">
                <a16:creationId xmlns:a16="http://schemas.microsoft.com/office/drawing/2014/main" id="{D1892EC3-C7E7-7C16-A7D7-8CF753B5D08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6" name="Google Shape;116;p3">
            <a:extLst>
              <a:ext uri="{FF2B5EF4-FFF2-40B4-BE49-F238E27FC236}">
                <a16:creationId xmlns:a16="http://schemas.microsoft.com/office/drawing/2014/main" id="{EDB59EBA-B414-5FC6-5EE6-AA2933B63FA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C365AE74-1B57-F2A7-0405-312F926605B1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2679F05D-6486-93A2-6A72-1D216E99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397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2024 Year in Review</a:t>
            </a:r>
            <a:endParaRPr/>
          </a:p>
        </p:txBody>
      </p:sp>
      <p:graphicFrame>
        <p:nvGraphicFramePr>
          <p:cNvPr id="141" name="Google Shape;141;p9"/>
          <p:cNvGraphicFramePr/>
          <p:nvPr/>
        </p:nvGraphicFramePr>
        <p:xfrm>
          <a:off x="606711" y="1430104"/>
          <a:ext cx="10582770" cy="41906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16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6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6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07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u="none" strike="noStrike" cap="none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2023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i="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2024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Difference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% Increase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Campuses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556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n/a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n/a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Carriers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8,164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n/a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n/a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Exchanges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1,152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1,239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87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7.6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Facilities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5,282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5,633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351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6.7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Networks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29,148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31,597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2,449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8.4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Organizations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27,714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30,008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2,834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10.2</a:t>
                      </a:r>
                      <a:endParaRPr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Users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41,975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46,657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4,682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11.2</a:t>
                      </a:r>
                      <a:endParaRPr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22A2E3EC-A304-7873-BB8E-C65F8404E83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A052D71A-5DCF-94AA-BFEB-A04DC5607CE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A9E7829C-6925-5EEE-A135-8DD2956BB53F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9D866D3E-FBB7-B94E-12A3-F857AE12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2025 Roadmap: Operations and Bug Fixes</a:t>
            </a:r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We’re working on making both the API and website more responsive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You can sync using peeringdb-py to keep queries local and integrate PeeringDB data with other sources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We’ll be developing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Additional support tools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Minor features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Bug fixes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0093FC94-9098-DCBB-3556-607FDC68A6A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A6E3796E-F8C4-DDF0-AB3D-243BF323514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B4CE6169-B699-CF80-F195-7A44E7CDB7D6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1C17571-D749-1B80-DA85-54AB7B45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777200bd77_0_2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2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Website</a:t>
            </a:r>
            <a:endParaRPr/>
          </a:p>
        </p:txBody>
      </p:sp>
      <p:sp>
        <p:nvSpPr>
          <p:cNvPr id="158" name="Google Shape;158;g3777200bd77_0_2"/>
          <p:cNvSpPr txBox="1">
            <a:spLocks noGrp="1"/>
          </p:cNvSpPr>
          <p:nvPr>
            <p:ph type="body" idx="1"/>
          </p:nvPr>
        </p:nvSpPr>
        <p:spPr>
          <a:xfrm>
            <a:off x="157652" y="1323050"/>
            <a:ext cx="593850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Better support for wide screens</a:t>
            </a: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Better support for mobile users</a:t>
            </a: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No radical change, no need to relearn</a:t>
            </a: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Deployed new design to PeeringDB volunteers and iterating based on feedback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1-in-5 users will be opted in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They can opt-out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Version control is next to dark mode control in profile</a:t>
            </a:r>
            <a:endParaRPr sz="2400"/>
          </a:p>
        </p:txBody>
      </p:sp>
      <p:pic>
        <p:nvPicPr>
          <p:cNvPr id="162" name="Google Shape;162;g3777200bd77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227" y="1671515"/>
            <a:ext cx="5791046" cy="32574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EF97A456-60CA-D404-D4CF-D860FE4B56DF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73351ED6-8746-7E51-479C-904B2B9A7D9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68CA7719-EB8C-74DE-0D23-C80567606E1D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AE6E9489-161E-8264-4283-85D8D1FC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2024 New Feature Highlights</a:t>
            </a:r>
            <a:endParaRPr/>
          </a:p>
        </p:txBody>
      </p:sp>
      <p:sp>
        <p:nvSpPr>
          <p:cNvPr id="98" name="Google Shape;98;p10"/>
          <p:cNvSpPr txBox="1">
            <a:spLocks noGrp="1"/>
          </p:cNvSpPr>
          <p:nvPr>
            <p:ph type="body" idx="1"/>
          </p:nvPr>
        </p:nvSpPr>
        <p:spPr>
          <a:xfrm>
            <a:off x="157652" y="1323050"/>
            <a:ext cx="11866178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en-US" dirty="0"/>
              <a:t>We automatically remove ASNs after they are reclaimed by an RIR or NIR</a:t>
            </a:r>
          </a:p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en-US" dirty="0" err="1"/>
              <a:t>peeringdb-py</a:t>
            </a:r>
            <a:r>
              <a:rPr lang="en-US" dirty="0"/>
              <a:t>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HOWTO</a:t>
            </a:r>
            <a:r>
              <a:rPr lang="en-US" dirty="0"/>
              <a:t>) enhancements</a:t>
            </a:r>
          </a:p>
          <a:p>
            <a:pPr marL="914400" lvl="1" indent="-352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Run queries locally on your infrastructure to avoid query limits and to get the best response time</a:t>
            </a:r>
          </a:p>
          <a:p>
            <a:pPr marL="914400" lvl="1" indent="-352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Reduces </a:t>
            </a:r>
            <a:r>
              <a:rPr lang="en-US" dirty="0" err="1"/>
              <a:t>PeeringDB</a:t>
            </a:r>
            <a:r>
              <a:rPr lang="en-US" dirty="0"/>
              <a:t> load (= cost)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We have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containerized</a:t>
            </a:r>
            <a:endParaRPr lang="en-US" dirty="0"/>
          </a:p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Keyhole Markup Language (KML) export of geographic data</a:t>
            </a:r>
          </a:p>
          <a:p>
            <a:pPr marL="914400" lvl="1" indent="-352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Import into GIS applications</a:t>
            </a:r>
          </a:p>
          <a:p>
            <a:pPr marL="914400" lvl="1" indent="-352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Export relevant searches as a .KMZ file</a:t>
            </a:r>
          </a:p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endParaRPr dirty="0"/>
          </a:p>
          <a:p>
            <a:pPr marL="105033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endParaRPr dirty="0"/>
          </a:p>
        </p:txBody>
      </p:sp>
      <p:sp>
        <p:nvSpPr>
          <p:cNvPr id="2" name="Google Shape;115;p3">
            <a:extLst>
              <a:ext uri="{FF2B5EF4-FFF2-40B4-BE49-F238E27FC236}">
                <a16:creationId xmlns:a16="http://schemas.microsoft.com/office/drawing/2014/main" id="{C4D59858-71DB-420E-11B3-1FB3B71DC98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494FB636-CB4C-F0F7-540F-9255ADFD7F4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2FF12D36-2A19-A5B5-258A-72ABD1CB4100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FE712D5-4122-E5D5-C788-14DF05CB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News in brief</a:t>
            </a: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157652" y="1323050"/>
            <a:ext cx="593850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MFA mandate went smoothly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Completing the move from VMs to containers to allow more elegant scaling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New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HOWTO</a:t>
            </a:r>
            <a:r>
              <a:rPr lang="en-US" sz="2400"/>
              <a:t> on contact data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Setting up </a:t>
            </a:r>
            <a:r>
              <a:rPr lang="en-US" sz="2400">
                <a:latin typeface="Courier New"/>
                <a:ea typeface="Courier New"/>
                <a:cs typeface="Courier New"/>
                <a:sym typeface="Courier New"/>
              </a:rPr>
              <a:t>peeringdb-py</a:t>
            </a:r>
            <a:r>
              <a:rPr lang="en-US" sz="2400"/>
              <a:t> is now just one command, ideal for a laptop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We now normalize data for:</a:t>
            </a:r>
            <a:endParaRPr sz="2400"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Country name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Province/state name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City name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Street address</a:t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2" y="1276775"/>
            <a:ext cx="5872225" cy="48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46212AD2-CADE-B697-D1D2-DA7D8C50EA6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A79B6DC3-955C-0E7B-F591-C86007525D4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273A02D9-9FB9-FADF-AF19-9E8F880C6AE6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B57CCBF7-BFEC-0F8E-2D7F-505963B7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162911" y="1319142"/>
            <a:ext cx="5722882" cy="476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Announce list: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http://lists.peeringdb.com/cgi-bin/mailman/listinfo/pdb-announce</a:t>
            </a:r>
            <a:endParaRPr sz="2000" u="sng">
              <a:solidFill>
                <a:schemeClr val="hlink"/>
              </a:solidFill>
              <a:hlinkClick r:id="rId3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Governance list: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http://lists.peeringdb.com/cgi-bin/mailman/listinfo/pdb-gov</a:t>
            </a:r>
            <a:endParaRPr sz="2000" u="sng">
              <a:solidFill>
                <a:schemeClr val="hlink"/>
              </a:solidFill>
              <a:hlinkClick r:id="rId4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Technical list: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http://lists.peeringdb.com/cgi-bin/mailman/listinfo/pdb-tech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User Discuss list: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http://lists.peeringdb.com/cgi-bin/mailman/listinfo/user-discuss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Docs, presentations, guides, tools: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http://docs.peeringdb.com/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2"/>
          </p:nvPr>
        </p:nvSpPr>
        <p:spPr>
          <a:xfrm>
            <a:off x="6022429" y="1326961"/>
            <a:ext cx="6074496" cy="47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Board and Officers: </a:t>
            </a:r>
            <a:r>
              <a:rPr lang="en-US" sz="2000" u="sng">
                <a:solidFill>
                  <a:schemeClr val="hlink"/>
                </a:solidFill>
                <a:hlinkClick r:id="rId8"/>
              </a:rPr>
              <a:t>stewards@lists.peeringdb.com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Admins: </a:t>
            </a:r>
            <a:r>
              <a:rPr lang="en-US" sz="2000" u="sng">
                <a:solidFill>
                  <a:schemeClr val="hlink"/>
                </a:solidFill>
                <a:hlinkClick r:id="rId9"/>
              </a:rPr>
              <a:t>support@peeringdb.com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Presentation requests: </a:t>
            </a:r>
            <a:r>
              <a:rPr lang="en-US" sz="2000" u="sng">
                <a:solidFill>
                  <a:schemeClr val="hlink"/>
                </a:solidFill>
                <a:hlinkClick r:id="rId10"/>
              </a:rPr>
              <a:t>outreachcom@lists.peeringdb.com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Uptime status: </a:t>
            </a:r>
            <a:r>
              <a:rPr lang="en-US" sz="2000" u="sng">
                <a:solidFill>
                  <a:schemeClr val="hlink"/>
                </a:solidFill>
                <a:hlinkClick r:id="rId11"/>
              </a:rPr>
              <a:t>http://status.peeringdb.com/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Bugs and feature requests: </a:t>
            </a:r>
            <a:r>
              <a:rPr lang="en-US" sz="2000" u="sng">
                <a:solidFill>
                  <a:schemeClr val="hlink"/>
                </a:solidFill>
                <a:hlinkClick r:id="rId12"/>
              </a:rPr>
              <a:t>https://github.com/peeringdb/peeringdb/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Social media: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13"/>
              </a:rPr>
              <a:t>https://www.facebook.com/peeringdb/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14"/>
              </a:rPr>
              <a:t>https://www.linkedin.com/company/peeringdb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15"/>
              </a:rPr>
              <a:t>@PeeringDB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16"/>
              </a:rPr>
              <a:t>https://www.youtube.com/channel/UCOrYWUg-dbL9UTFV_Lry6Wg</a:t>
            </a:r>
            <a:endParaRPr sz="2000"/>
          </a:p>
        </p:txBody>
      </p:sp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Information and Resources</a:t>
            </a:r>
            <a:endParaRPr/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896275" y="3233591"/>
            <a:ext cx="365760" cy="3657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896275" y="4722226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 descr="Icon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96275" y="4304231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 descr="A black and grey x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885793" y="5134787"/>
            <a:ext cx="357187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 descr="A white play button with a black background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896275" y="5552782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0E99209D-AF02-8888-452C-97633215B20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BB413591-74D5-9A96-FBAF-5BC414DC4E5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D79A6A86-6D43-2727-FCA5-B5957F57DC4B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263EA11-3D2F-E070-C83D-23FA5539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body" idx="2"/>
          </p:nvPr>
        </p:nvSpPr>
        <p:spPr>
          <a:xfrm>
            <a:off x="6022429" y="1326961"/>
            <a:ext cx="6001406" cy="47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br>
              <a:rPr lang="en-US" sz="1600"/>
            </a:br>
            <a:r>
              <a:rPr lang="en-US" sz="1600"/>
              <a:t>Contact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sponsorship@peeringdb.com</a:t>
            </a:r>
            <a:r>
              <a:rPr lang="en-US" sz="1600"/>
              <a:t> for sponsorship info!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098" y="4871302"/>
            <a:ext cx="4320067" cy="76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9937" y="1237283"/>
            <a:ext cx="5657542" cy="146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496190" y="1319142"/>
            <a:ext cx="5722882" cy="476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Diamond Sponsorship - $25,000 / year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Limited to ten sponsors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Very large logo on top line of Sponsors page with URL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Diamond Sponsor badge display on all records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Social media promotion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Platinum Sponsorship - $10,000 / year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Large logo on second line of Sponsors page with URL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Platinum Sponsor badge display on all records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Social media promotion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Gold Sponsorship - $5,000 / year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Medium logo on third line of Sponsors page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Gold Sponsor badge display on all records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Social media promotion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Silver Sponsorship - $2,500 / year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Small logo on fourth line of Sponsors page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Silver Sponsor badge display on all records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Social media promotion</a:t>
            </a:r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Become a PeeringDB Sponsor!</a:t>
            </a:r>
            <a:endParaRPr/>
          </a:p>
        </p:txBody>
      </p:sp>
      <p:sp>
        <p:nvSpPr>
          <p:cNvPr id="201" name="Google Shape;201;p31"/>
          <p:cNvSpPr/>
          <p:nvPr/>
        </p:nvSpPr>
        <p:spPr>
          <a:xfrm>
            <a:off x="7131662" y="2802313"/>
            <a:ext cx="4744952" cy="457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201" y="3012233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7201" y="5239718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201" y="1659715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7201" y="4125906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 title="Screenshot 2025-08-26 at 7.53.57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51975" y="2895981"/>
            <a:ext cx="5471850" cy="171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81E697E8-A32E-A749-17D3-18C6403C863B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D27DABB9-A76B-CD17-07CD-6B0792C5F8A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54F21937-0297-8BD5-A5D9-697992CB4A13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0DE087F1-CB80-1359-EFFF-15EF95B2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2024 New Feature Highlights</a:t>
            </a:r>
          </a:p>
        </p:txBody>
      </p:sp>
      <p:sp>
        <p:nvSpPr>
          <p:cNvPr id="116" name="Google Shape;116;p12"/>
          <p:cNvSpPr txBox="1">
            <a:spLocks noGrp="1"/>
          </p:cNvSpPr>
          <p:nvPr>
            <p:ph type="body" idx="1"/>
          </p:nvPr>
        </p:nvSpPr>
        <p:spPr>
          <a:xfrm>
            <a:off x="157650" y="1323050"/>
            <a:ext cx="807195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Our blog describes other improvements and changes </a:t>
            </a:r>
          </a:p>
          <a:p>
            <a:r>
              <a:rPr lang="en-US" dirty="0"/>
              <a:t>Or follow us on social media!</a:t>
            </a:r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https://www.facebook.com/peeringdb/</a:t>
            </a:r>
            <a:endParaRPr lang="en-US" dirty="0"/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https://www.linkedin.com/company/peeringdb</a:t>
            </a:r>
            <a:endParaRPr lang="en-US" dirty="0"/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@PeeringDB</a:t>
            </a:r>
            <a:endParaRPr lang="en-US" dirty="0"/>
          </a:p>
          <a:p>
            <a:endParaRPr lang="en-US" dirty="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US" dirty="0"/>
          </a:p>
        </p:txBody>
      </p:sp>
      <p:pic>
        <p:nvPicPr>
          <p:cNvPr id="119" name="Google Shape;119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89125" y="864305"/>
            <a:ext cx="2520165" cy="54559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517;p30">
            <a:extLst>
              <a:ext uri="{FF2B5EF4-FFF2-40B4-BE49-F238E27FC236}">
                <a16:creationId xmlns:a16="http://schemas.microsoft.com/office/drawing/2014/main" id="{03F148E7-9816-5BF2-380F-F34452AE17C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359" y="3335553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20;p30" descr="Icon&#10;&#10;Description automatically generated">
            <a:extLst>
              <a:ext uri="{FF2B5EF4-FFF2-40B4-BE49-F238E27FC236}">
                <a16:creationId xmlns:a16="http://schemas.microsoft.com/office/drawing/2014/main" id="{33CBD09A-E6C5-1A97-EA29-6E40E326211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3359" y="2917558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black and grey x&#10;&#10;Description automatically generated">
            <a:extLst>
              <a:ext uri="{FF2B5EF4-FFF2-40B4-BE49-F238E27FC236}">
                <a16:creationId xmlns:a16="http://schemas.microsoft.com/office/drawing/2014/main" id="{BBAD3819-7E7C-57E5-671B-1F4A3CDED1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877" y="3748114"/>
            <a:ext cx="357187" cy="365760"/>
          </a:xfrm>
          <a:prstGeom prst="rect">
            <a:avLst/>
          </a:prstGeom>
        </p:spPr>
      </p:pic>
      <p:sp>
        <p:nvSpPr>
          <p:cNvPr id="9" name="Google Shape;115;p3">
            <a:extLst>
              <a:ext uri="{FF2B5EF4-FFF2-40B4-BE49-F238E27FC236}">
                <a16:creationId xmlns:a16="http://schemas.microsoft.com/office/drawing/2014/main" id="{490DA207-4C0F-9AD9-1A0A-BBB5F1A94F4E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10" name="Google Shape;116;p3">
            <a:extLst>
              <a:ext uri="{FF2B5EF4-FFF2-40B4-BE49-F238E27FC236}">
                <a16:creationId xmlns:a16="http://schemas.microsoft.com/office/drawing/2014/main" id="{9B153A68-D4CC-E795-551C-4E3232720F4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11" name="Google Shape;116;p3">
            <a:extLst>
              <a:ext uri="{FF2B5EF4-FFF2-40B4-BE49-F238E27FC236}">
                <a16:creationId xmlns:a16="http://schemas.microsoft.com/office/drawing/2014/main" id="{2E639C50-7F74-BE82-B810-8FA84D70B08C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A66A4CA-7383-9BE1-4142-F8745211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What is PeeringDB?</a:t>
            </a:r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body" idx="1"/>
          </p:nvPr>
        </p:nvSpPr>
        <p:spPr>
          <a:xfrm>
            <a:off x="157655" y="3090732"/>
            <a:ext cx="8754911" cy="299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PeeringDB</a:t>
            </a:r>
            <a:r>
              <a:rPr lang="en-US" sz="2400" dirty="0"/>
              <a:t> record makes it easy for people to find you, and helps you establish peering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If you aren’t registered in </a:t>
            </a:r>
            <a:r>
              <a:rPr lang="en-US" sz="2400" dirty="0" err="1"/>
              <a:t>PeeringDB</a:t>
            </a:r>
            <a:r>
              <a:rPr lang="en-US" sz="2400" dirty="0"/>
              <a:t>, you can register at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https://www.peeringdb.com/register</a:t>
            </a:r>
            <a:endParaRPr sz="2400" u="sng" dirty="0">
              <a:solidFill>
                <a:schemeClr val="hlink"/>
              </a:solidFill>
              <a:hlinkClick r:id="rId4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We use basic verification for new accounts and require current </a:t>
            </a:r>
            <a:r>
              <a:rPr lang="en-US" sz="2400" dirty="0" err="1"/>
              <a:t>Whois</a:t>
            </a:r>
            <a:r>
              <a:rPr lang="en-US" sz="2400" dirty="0"/>
              <a:t> information, so please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Update and maintain your </a:t>
            </a:r>
            <a:r>
              <a:rPr lang="en-US" sz="2000" dirty="0" err="1"/>
              <a:t>Whois</a:t>
            </a:r>
            <a:r>
              <a:rPr lang="en-US" sz="2000" dirty="0"/>
              <a:t> information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Register from an email address associated with your ASN /company</a:t>
            </a:r>
            <a:endParaRPr dirty="0"/>
          </a:p>
        </p:txBody>
      </p:sp>
      <p:grpSp>
        <p:nvGrpSpPr>
          <p:cNvPr id="117" name="Google Shape;117;p3"/>
          <p:cNvGrpSpPr/>
          <p:nvPr/>
        </p:nvGrpSpPr>
        <p:grpSpPr>
          <a:xfrm>
            <a:off x="9078141" y="3337167"/>
            <a:ext cx="2765439" cy="2399783"/>
            <a:chOff x="3651684" y="2008413"/>
            <a:chExt cx="2765439" cy="2399783"/>
          </a:xfrm>
        </p:grpSpPr>
        <p:sp>
          <p:nvSpPr>
            <p:cNvPr id="118" name="Google Shape;118;p3"/>
            <p:cNvSpPr/>
            <p:nvPr/>
          </p:nvSpPr>
          <p:spPr>
            <a:xfrm flipH="1">
              <a:off x="3651684" y="3081320"/>
              <a:ext cx="1802059" cy="1326876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solidFill>
              <a:schemeClr val="lt1"/>
            </a:solidFill>
            <a:ln w="889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31851" y="2008413"/>
              <a:ext cx="1685272" cy="1735835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solidFill>
              <a:schemeClr val="lt1"/>
            </a:solidFill>
            <a:ln w="889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0"/>
                <a:buFont typeface="Arial"/>
                <a:buNone/>
              </a:pPr>
              <a:r>
                <a:rPr lang="en-US" sz="138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3913593" y="2758226"/>
              <a:ext cx="10287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en-US" sz="96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…</a:t>
              </a:r>
              <a:endParaRPr sz="9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21" name="Google Shape;121;p3"/>
          <p:cNvSpPr/>
          <p:nvPr/>
        </p:nvSpPr>
        <p:spPr>
          <a:xfrm>
            <a:off x="365760" y="1211232"/>
            <a:ext cx="1137036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Mission statement: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PeeringDB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 nonprofit member-based organization, facilitates the exchange of user maintained interconnection related information, primarily for Peering Coordinators and Internet Exchange, Facility, and Network Operators.”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5;p3">
            <a:extLst>
              <a:ext uri="{FF2B5EF4-FFF2-40B4-BE49-F238E27FC236}">
                <a16:creationId xmlns:a16="http://schemas.microsoft.com/office/drawing/2014/main" id="{2D95D32F-4D2B-9C77-B35D-ABF9CC1BCEC3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9" name="Google Shape;116;p3">
            <a:extLst>
              <a:ext uri="{FF2B5EF4-FFF2-40B4-BE49-F238E27FC236}">
                <a16:creationId xmlns:a16="http://schemas.microsoft.com/office/drawing/2014/main" id="{2CFEBEE9-422B-22EF-5E45-403A27B5201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10" name="Google Shape;116;p3">
            <a:extLst>
              <a:ext uri="{FF2B5EF4-FFF2-40B4-BE49-F238E27FC236}">
                <a16:creationId xmlns:a16="http://schemas.microsoft.com/office/drawing/2014/main" id="{54AA3B2F-3212-638B-3904-2D35D083190C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A5508363-447B-9453-1822-AF3F376E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B780-7E93-3926-9D3C-79DA91C0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PeeringDB in </a:t>
            </a:r>
            <a:r>
              <a:rPr lang="de-DE" dirty="0" err="1"/>
              <a:t>the</a:t>
            </a:r>
            <a:r>
              <a:rPr lang="de-DE" dirty="0"/>
              <a:t> Baltic States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7836E3-59CA-EB87-051A-BD24D4C65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64613"/>
              </p:ext>
            </p:extLst>
          </p:nvPr>
        </p:nvGraphicFramePr>
        <p:xfrm>
          <a:off x="162910" y="1269757"/>
          <a:ext cx="11866179" cy="2923304"/>
        </p:xfrm>
        <a:graphic>
          <a:graphicData uri="http://schemas.openxmlformats.org/drawingml/2006/table">
            <a:tbl>
              <a:tblPr firstRow="1" bandRow="1"/>
              <a:tblGrid>
                <a:gridCol w="709072">
                  <a:extLst>
                    <a:ext uri="{9D8B030D-6E8A-4147-A177-3AD203B41FA5}">
                      <a16:colId xmlns:a16="http://schemas.microsoft.com/office/drawing/2014/main" val="3806621248"/>
                    </a:ext>
                  </a:extLst>
                </a:gridCol>
                <a:gridCol w="1127489">
                  <a:extLst>
                    <a:ext uri="{9D8B030D-6E8A-4147-A177-3AD203B41FA5}">
                      <a16:colId xmlns:a16="http://schemas.microsoft.com/office/drawing/2014/main" val="2889890911"/>
                    </a:ext>
                  </a:extLst>
                </a:gridCol>
                <a:gridCol w="830193">
                  <a:extLst>
                    <a:ext uri="{9D8B030D-6E8A-4147-A177-3AD203B41FA5}">
                      <a16:colId xmlns:a16="http://schemas.microsoft.com/office/drawing/2014/main" val="4167747563"/>
                    </a:ext>
                  </a:extLst>
                </a:gridCol>
                <a:gridCol w="1020911">
                  <a:extLst>
                    <a:ext uri="{9D8B030D-6E8A-4147-A177-3AD203B41FA5}">
                      <a16:colId xmlns:a16="http://schemas.microsoft.com/office/drawing/2014/main" val="4085166094"/>
                    </a:ext>
                  </a:extLst>
                </a:gridCol>
                <a:gridCol w="1318210">
                  <a:extLst>
                    <a:ext uri="{9D8B030D-6E8A-4147-A177-3AD203B41FA5}">
                      <a16:colId xmlns:a16="http://schemas.microsoft.com/office/drawing/2014/main" val="3503277755"/>
                    </a:ext>
                  </a:extLst>
                </a:gridCol>
                <a:gridCol w="927214">
                  <a:extLst>
                    <a:ext uri="{9D8B030D-6E8A-4147-A177-3AD203B41FA5}">
                      <a16:colId xmlns:a16="http://schemas.microsoft.com/office/drawing/2014/main" val="2154150958"/>
                    </a:ext>
                  </a:extLst>
                </a:gridCol>
                <a:gridCol w="988848">
                  <a:extLst>
                    <a:ext uri="{9D8B030D-6E8A-4147-A177-3AD203B41FA5}">
                      <a16:colId xmlns:a16="http://schemas.microsoft.com/office/drawing/2014/main" val="182537674"/>
                    </a:ext>
                  </a:extLst>
                </a:gridCol>
                <a:gridCol w="988848">
                  <a:extLst>
                    <a:ext uri="{9D8B030D-6E8A-4147-A177-3AD203B41FA5}">
                      <a16:colId xmlns:a16="http://schemas.microsoft.com/office/drawing/2014/main" val="1771272861"/>
                    </a:ext>
                  </a:extLst>
                </a:gridCol>
                <a:gridCol w="1122643">
                  <a:extLst>
                    <a:ext uri="{9D8B030D-6E8A-4147-A177-3AD203B41FA5}">
                      <a16:colId xmlns:a16="http://schemas.microsoft.com/office/drawing/2014/main" val="1434758897"/>
                    </a:ext>
                  </a:extLst>
                </a:gridCol>
                <a:gridCol w="855053">
                  <a:extLst>
                    <a:ext uri="{9D8B030D-6E8A-4147-A177-3AD203B41FA5}">
                      <a16:colId xmlns:a16="http://schemas.microsoft.com/office/drawing/2014/main" val="1907637444"/>
                    </a:ext>
                  </a:extLst>
                </a:gridCol>
                <a:gridCol w="805331">
                  <a:extLst>
                    <a:ext uri="{9D8B030D-6E8A-4147-A177-3AD203B41FA5}">
                      <a16:colId xmlns:a16="http://schemas.microsoft.com/office/drawing/2014/main" val="3944166187"/>
                    </a:ext>
                  </a:extLst>
                </a:gridCol>
                <a:gridCol w="1172367">
                  <a:extLst>
                    <a:ext uri="{9D8B030D-6E8A-4147-A177-3AD203B41FA5}">
                      <a16:colId xmlns:a16="http://schemas.microsoft.com/office/drawing/2014/main" val="3359342314"/>
                    </a:ext>
                  </a:extLst>
                </a:gridCol>
              </a:tblGrid>
              <a:tr h="730826">
                <a:tc>
                  <a:txBody>
                    <a:bodyPr/>
                    <a:lstStyle/>
                    <a:p>
                      <a:pPr algn="l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IXP/OP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LASN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err="1">
                          <a:effectLst/>
                          <a:latin typeface="Liberation Sans" panose="020B0604020202020204" pitchFamily="34" charset="0"/>
                        </a:rPr>
                        <a:t>Colo</a:t>
                      </a:r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/OP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LASN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TASN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TLASN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PDB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RIR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Routed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418127"/>
                  </a:ext>
                </a:extLst>
              </a:tr>
              <a:tr h="730826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12/11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18/14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602215"/>
                  </a:ext>
                </a:extLst>
              </a:tr>
              <a:tr h="730826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4/4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12/9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512778"/>
                  </a:ext>
                </a:extLst>
              </a:tr>
              <a:tr h="730826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LV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6/6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11/6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305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5790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0C98497-DFCE-72F1-F458-AE2DC3EEFD3E}"/>
              </a:ext>
            </a:extLst>
          </p:cNvPr>
          <p:cNvSpPr txBox="1"/>
          <p:nvPr/>
        </p:nvSpPr>
        <p:spPr>
          <a:xfrm>
            <a:off x="0" y="4648190"/>
            <a:ext cx="72935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dirty="0"/>
              <a:t>CC: Country Code			IXP: Internet Exchange</a:t>
            </a:r>
          </a:p>
          <a:p>
            <a:r>
              <a:rPr lang="de-DE" sz="1500" b="1" dirty="0"/>
              <a:t>OP: Operator			ASN: </a:t>
            </a:r>
            <a:r>
              <a:rPr lang="de-DE" sz="1500" b="1" dirty="0" err="1"/>
              <a:t>Autonomous</a:t>
            </a:r>
            <a:r>
              <a:rPr lang="de-DE" sz="1500" b="1" dirty="0"/>
              <a:t> System</a:t>
            </a:r>
          </a:p>
          <a:p>
            <a:r>
              <a:rPr lang="de-DE" sz="1500" b="1" dirty="0"/>
              <a:t>LASN: </a:t>
            </a:r>
            <a:r>
              <a:rPr lang="de-DE" sz="1500" b="1" dirty="0" err="1"/>
              <a:t>Local</a:t>
            </a:r>
            <a:r>
              <a:rPr lang="de-DE" sz="1500" b="1" dirty="0"/>
              <a:t> ASN			</a:t>
            </a:r>
            <a:r>
              <a:rPr lang="de-DE" sz="1500" b="1" dirty="0" err="1"/>
              <a:t>Colo</a:t>
            </a:r>
            <a:r>
              <a:rPr lang="de-DE" sz="1500" b="1" dirty="0"/>
              <a:t>: </a:t>
            </a:r>
            <a:r>
              <a:rPr lang="de-DE" sz="1500" b="1" dirty="0" err="1"/>
              <a:t>Colocation</a:t>
            </a:r>
            <a:endParaRPr lang="de-DE" sz="1500" b="1" dirty="0"/>
          </a:p>
          <a:p>
            <a:r>
              <a:rPr lang="de-DE" sz="1500" b="1" dirty="0"/>
              <a:t>TASN: Total ASN (</a:t>
            </a:r>
            <a:r>
              <a:rPr lang="de-DE" sz="1500" b="1" dirty="0" err="1"/>
              <a:t>IXP+Colo</a:t>
            </a:r>
            <a:r>
              <a:rPr lang="de-DE" sz="1500" b="1" dirty="0"/>
              <a:t>)		TLASN: Total </a:t>
            </a:r>
            <a:r>
              <a:rPr lang="de-DE" sz="1500" b="1" dirty="0" err="1"/>
              <a:t>Local</a:t>
            </a:r>
            <a:r>
              <a:rPr lang="de-DE" sz="1500" b="1" dirty="0"/>
              <a:t> ASN</a:t>
            </a:r>
          </a:p>
          <a:p>
            <a:r>
              <a:rPr lang="de-DE" sz="1500" b="1" dirty="0"/>
              <a:t>PDB: PeeringDB			RIR: Regional Internet Registry</a:t>
            </a:r>
          </a:p>
          <a:p>
            <a:r>
              <a:rPr lang="de-DE" sz="1500" b="1" dirty="0" err="1"/>
              <a:t>Routed</a:t>
            </a:r>
            <a:r>
              <a:rPr lang="de-DE" sz="1500" b="1" dirty="0"/>
              <a:t>: in DMZ</a:t>
            </a:r>
          </a:p>
          <a:p>
            <a:endParaRPr lang="de-DE" sz="1500" dirty="0"/>
          </a:p>
        </p:txBody>
      </p:sp>
      <p:sp>
        <p:nvSpPr>
          <p:cNvPr id="3" name="Google Shape;115;p3">
            <a:extLst>
              <a:ext uri="{FF2B5EF4-FFF2-40B4-BE49-F238E27FC236}">
                <a16:creationId xmlns:a16="http://schemas.microsoft.com/office/drawing/2014/main" id="{C6AD48D7-EF02-3076-F42D-A265782B076F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7CDACD7B-65E9-DFAE-1D92-E2A80CC5F86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9" name="Google Shape;116;p3">
            <a:extLst>
              <a:ext uri="{FF2B5EF4-FFF2-40B4-BE49-F238E27FC236}">
                <a16:creationId xmlns:a16="http://schemas.microsoft.com/office/drawing/2014/main" id="{7881E45F-C4FB-7F38-6B96-7318F2AC9744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430B4232-0B0A-2E5A-A901-BA8175EE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85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/>
          <p:cNvGraphicFramePr>
            <a:graphicFrameLocks noGrp="1" noDrilldown="1" noChangeAspect="1" noMove="1" noResize="1"/>
          </p:cNvGraphicFramePr>
          <p:nvPr/>
        </p:nvGraphicFramePr>
        <p:xfrm>
          <a:off x="2820" y="1199016"/>
          <a:ext cx="12189179" cy="5050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1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7958"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1539"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1052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to our sponsors!</a:t>
            </a:r>
            <a:endParaRPr lang="en-US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DACC3C0-97A1-4FCF-9229-A0E18EA49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44" y="1296852"/>
            <a:ext cx="3422316" cy="73152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52328E9-55AF-4CBA-A6B3-AE1F29AB4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0" y="1296852"/>
            <a:ext cx="2424252" cy="731520"/>
          </a:xfrm>
          <a:prstGeom prst="rect">
            <a:avLst/>
          </a:prstGeom>
        </p:spPr>
      </p:pic>
      <p:pic>
        <p:nvPicPr>
          <p:cNvPr id="48" name="Picture 2" descr="https://www.peeringdb.com/media/logos/LACNIC.png">
            <a:extLst>
              <a:ext uri="{FF2B5EF4-FFF2-40B4-BE49-F238E27FC236}">
                <a16:creationId xmlns:a16="http://schemas.microsoft.com/office/drawing/2014/main" id="{783BF82A-C021-4AA9-BAAB-D8353184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36" y="5479727"/>
            <a:ext cx="510921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1DA0E9C-C4DD-4A7E-96FE-2A1127CD02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43" y="5479727"/>
            <a:ext cx="260032" cy="2743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6F890B7-3661-4E62-AC39-055D3126AD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79" y="4520885"/>
            <a:ext cx="947884" cy="365760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4B839CC-7853-4AE2-8E24-BF60E882B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45" y="5479727"/>
            <a:ext cx="1686064" cy="27432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AE8F16B1-8A9D-4F9B-8022-73C4868A39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24" y="5874769"/>
            <a:ext cx="1193800" cy="274320"/>
          </a:xfrm>
          <a:prstGeom prst="rect">
            <a:avLst/>
          </a:prstGeom>
        </p:spPr>
      </p:pic>
      <p:pic>
        <p:nvPicPr>
          <p:cNvPr id="31" name="Picture 30" descr="A green and white flag&#10;&#10;Description automatically generated with medium confidence">
            <a:extLst>
              <a:ext uri="{FF2B5EF4-FFF2-40B4-BE49-F238E27FC236}">
                <a16:creationId xmlns:a16="http://schemas.microsoft.com/office/drawing/2014/main" id="{0F7E5497-FA19-42EC-97FE-8F29E95959E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5874769"/>
            <a:ext cx="1117315" cy="27432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7727EF7-A8FA-4C1F-BC66-149ED250F20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06" y="5479727"/>
            <a:ext cx="1073767" cy="274320"/>
          </a:xfrm>
          <a:prstGeom prst="rect">
            <a:avLst/>
          </a:prstGeom>
        </p:spPr>
      </p:pic>
      <p:pic>
        <p:nvPicPr>
          <p:cNvPr id="32" name="Picture 5" descr="Amsterdam Internet Exchange BV">
            <a:extLst>
              <a:ext uri="{FF2B5EF4-FFF2-40B4-BE49-F238E27FC236}">
                <a16:creationId xmlns:a16="http://schemas.microsoft.com/office/drawing/2014/main" id="{C794EACA-AFF5-F486-B527-1218FD35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91" y="3613840"/>
            <a:ext cx="423463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52498EAA-2AA8-0E20-1C5E-03663532C6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13" y="3613840"/>
            <a:ext cx="991616" cy="365760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61B26254-CC81-165F-C947-2281015895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55" y="4084912"/>
            <a:ext cx="1506839" cy="365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38AF8FB-6D94-85E0-2F3A-1EC3027B6F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38" y="4084912"/>
            <a:ext cx="1097280" cy="36576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8C51F32D-5BBC-249B-1EFA-C3D0E26D39B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15" y="4084912"/>
            <a:ext cx="820120" cy="365760"/>
          </a:xfrm>
          <a:prstGeom prst="rect">
            <a:avLst/>
          </a:prstGeom>
        </p:spPr>
      </p:pic>
      <p:pic>
        <p:nvPicPr>
          <p:cNvPr id="16" name="Picture 15" descr="A picture containing font, graphics, screenshot, logo&#10;&#10;Description automatically generated">
            <a:extLst>
              <a:ext uri="{FF2B5EF4-FFF2-40B4-BE49-F238E27FC236}">
                <a16:creationId xmlns:a16="http://schemas.microsoft.com/office/drawing/2014/main" id="{E4EB5199-4BAC-C1CE-85CC-00DFEEF259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74" y="5479727"/>
            <a:ext cx="1378492" cy="274320"/>
          </a:xfrm>
          <a:prstGeom prst="rect">
            <a:avLst/>
          </a:prstGeom>
        </p:spPr>
      </p:pic>
      <p:pic>
        <p:nvPicPr>
          <p:cNvPr id="19" name="Picture 18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570D316D-AD26-E2B3-6A92-B60A4C6D05E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42" y="5874769"/>
            <a:ext cx="1038352" cy="274320"/>
          </a:xfrm>
          <a:prstGeom prst="rect">
            <a:avLst/>
          </a:prstGeom>
        </p:spPr>
      </p:pic>
      <p:pic>
        <p:nvPicPr>
          <p:cNvPr id="23" name="Picture 22" descr="A logo on a black background&#10;&#10;Description automatically generated">
            <a:extLst>
              <a:ext uri="{FF2B5EF4-FFF2-40B4-BE49-F238E27FC236}">
                <a16:creationId xmlns:a16="http://schemas.microsoft.com/office/drawing/2014/main" id="{F4E2827E-4A3A-B4CF-C7BF-49E1F4D363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72" y="2202808"/>
            <a:ext cx="1437083" cy="54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BAC883-B6D1-4E2D-4B52-9D29D0F5F63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4" y="2202808"/>
            <a:ext cx="1340760" cy="54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F3D7B7-5539-07A0-8C57-CB1D5F42B10B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79" y="2202808"/>
            <a:ext cx="598516" cy="548640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5964C2-D4FD-CF8A-BE55-4A49247D7FA3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42" y="2215635"/>
            <a:ext cx="2721401" cy="5486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59CD92-9D06-9400-D876-B92170D579E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95" y="2871714"/>
            <a:ext cx="2192254" cy="548640"/>
          </a:xfrm>
          <a:prstGeom prst="rect">
            <a:avLst/>
          </a:prstGeom>
        </p:spPr>
      </p:pic>
      <p:pic>
        <p:nvPicPr>
          <p:cNvPr id="49" name="Picture 48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D54E7B30-9387-9C44-0F03-E73A1AD2D0CE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28" y="1296852"/>
            <a:ext cx="731520" cy="731520"/>
          </a:xfrm>
          <a:prstGeom prst="rect">
            <a:avLst/>
          </a:prstGeom>
        </p:spPr>
      </p:pic>
      <p:pic>
        <p:nvPicPr>
          <p:cNvPr id="28" name="Picture 27" descr="A black and blue logo&#10;&#10;Description automatically generated">
            <a:extLst>
              <a:ext uri="{FF2B5EF4-FFF2-40B4-BE49-F238E27FC236}">
                <a16:creationId xmlns:a16="http://schemas.microsoft.com/office/drawing/2014/main" id="{BE4BF0FD-C361-6CDA-5544-9664B46AE1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4084912"/>
            <a:ext cx="1797191" cy="365760"/>
          </a:xfrm>
          <a:prstGeom prst="rect">
            <a:avLst/>
          </a:prstGeom>
        </p:spPr>
      </p:pic>
      <p:pic>
        <p:nvPicPr>
          <p:cNvPr id="30" name="Picture 29" descr="A blue and black text&#10;&#10;Description automatically generated">
            <a:extLst>
              <a:ext uri="{FF2B5EF4-FFF2-40B4-BE49-F238E27FC236}">
                <a16:creationId xmlns:a16="http://schemas.microsoft.com/office/drawing/2014/main" id="{E2A3752D-C3FE-CB1A-8A2B-00EC9D3A683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12" y="5874769"/>
            <a:ext cx="1540934" cy="27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FEA38E-6A8B-1842-27CF-EBC27D46C44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4520885"/>
            <a:ext cx="3810241" cy="365760"/>
          </a:xfrm>
          <a:prstGeom prst="rect">
            <a:avLst/>
          </a:prstGeom>
        </p:spPr>
      </p:pic>
      <p:pic>
        <p:nvPicPr>
          <p:cNvPr id="40" name="Picture 39" descr="A black background with blue and pink letters&#10;&#10;Description automatically generated">
            <a:extLst>
              <a:ext uri="{FF2B5EF4-FFF2-40B4-BE49-F238E27FC236}">
                <a16:creationId xmlns:a16="http://schemas.microsoft.com/office/drawing/2014/main" id="{86801B9D-A4AB-67C9-2BCD-B03EAA7D440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65" y="5479727"/>
            <a:ext cx="1179871" cy="274320"/>
          </a:xfrm>
          <a:prstGeom prst="rect">
            <a:avLst/>
          </a:prstGeom>
        </p:spPr>
      </p:pic>
      <p:pic>
        <p:nvPicPr>
          <p:cNvPr id="43" name="Picture 42" descr="A green letters and numbers&#10;&#10;Description automatically generated">
            <a:extLst>
              <a:ext uri="{FF2B5EF4-FFF2-40B4-BE49-F238E27FC236}">
                <a16:creationId xmlns:a16="http://schemas.microsoft.com/office/drawing/2014/main" id="{54BC6CD3-FFB2-5315-9AB8-A65C2B8473F8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64" y="5874769"/>
            <a:ext cx="1410788" cy="274320"/>
          </a:xfrm>
          <a:prstGeom prst="rect">
            <a:avLst/>
          </a:prstGeom>
        </p:spPr>
      </p:pic>
      <p:pic>
        <p:nvPicPr>
          <p:cNvPr id="44" name="Picture 43" descr="A black and white logo&#10;&#10;Description automatically generated">
            <a:extLst>
              <a:ext uri="{FF2B5EF4-FFF2-40B4-BE49-F238E27FC236}">
                <a16:creationId xmlns:a16="http://schemas.microsoft.com/office/drawing/2014/main" id="{3E7622BE-ED0B-4933-F112-4E128882E71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62" y="4084912"/>
            <a:ext cx="1026396" cy="365760"/>
          </a:xfrm>
          <a:prstGeom prst="rect">
            <a:avLst/>
          </a:prstGeom>
        </p:spPr>
      </p:pic>
      <p:pic>
        <p:nvPicPr>
          <p:cNvPr id="41" name="Picture 40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EC9C4A9E-ED38-2182-514A-1D992483127D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70" y="5479727"/>
            <a:ext cx="892034" cy="27432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FA2C0AC-81D4-4283-A888-7DCA11D488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637989" y="3613840"/>
            <a:ext cx="1211334" cy="36576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BD653E8-F473-4EFC-AC94-2DE59101AF8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21" y="5073908"/>
            <a:ext cx="857438" cy="274320"/>
          </a:xfrm>
          <a:prstGeom prst="rect">
            <a:avLst/>
          </a:prstGeom>
        </p:spPr>
      </p:pic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B8FBD7E8-6692-4DD5-9E0E-58D100BBF5C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5073908"/>
            <a:ext cx="1336291" cy="274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3D4104-1C4E-8A1D-1D97-E5EB92E977B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14" y="5073908"/>
            <a:ext cx="1920240" cy="274320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346625B-0755-A9B1-4394-18299258F54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36" y="5073908"/>
            <a:ext cx="1733706" cy="27432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BA41D77-4273-85A8-BCA7-2DDBFF8E981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424796" y="5073908"/>
            <a:ext cx="1171823" cy="274320"/>
          </a:xfrm>
          <a:prstGeom prst="rect">
            <a:avLst/>
          </a:prstGeom>
        </p:spPr>
      </p:pic>
      <p:pic>
        <p:nvPicPr>
          <p:cNvPr id="11" name="Picture 10" descr="A black and orange logo&#10;&#10;Description automatically generated">
            <a:extLst>
              <a:ext uri="{FF2B5EF4-FFF2-40B4-BE49-F238E27FC236}">
                <a16:creationId xmlns:a16="http://schemas.microsoft.com/office/drawing/2014/main" id="{353CADAD-2FE0-9392-C727-7B428E0C4CE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26" y="5073908"/>
            <a:ext cx="690403" cy="274320"/>
          </a:xfrm>
          <a:prstGeom prst="rect">
            <a:avLst/>
          </a:prstGeom>
        </p:spPr>
      </p:pic>
      <p:pic>
        <p:nvPicPr>
          <p:cNvPr id="34" name="Picture 33" descr="A blue and black logo&#10;&#10;Description automatically generated">
            <a:extLst>
              <a:ext uri="{FF2B5EF4-FFF2-40B4-BE49-F238E27FC236}">
                <a16:creationId xmlns:a16="http://schemas.microsoft.com/office/drawing/2014/main" id="{0DA3CF3D-EF0C-AD45-FB24-E3C42738E552}"/>
              </a:ext>
            </a:extLst>
          </p:cNvPr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1" y="4084912"/>
            <a:ext cx="803750" cy="36576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D2B3096-6F52-749C-A82F-32834998C00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989179" y="4084912"/>
            <a:ext cx="1306286" cy="365760"/>
          </a:xfrm>
          <a:prstGeom prst="rect">
            <a:avLst/>
          </a:prstGeom>
        </p:spPr>
      </p:pic>
      <p:pic>
        <p:nvPicPr>
          <p:cNvPr id="53" name="Picture 5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7596B0-0FE3-B28D-ADCD-E789AA51257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27" y="5479727"/>
            <a:ext cx="1157468" cy="274320"/>
          </a:xfrm>
          <a:prstGeom prst="rect">
            <a:avLst/>
          </a:prstGeom>
        </p:spPr>
      </p:pic>
      <p:pic>
        <p:nvPicPr>
          <p:cNvPr id="54" name="Picture 5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3975BC8E-530C-1D74-EAC2-A9B436A5EBB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54" y="4520885"/>
            <a:ext cx="1785289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5E2669-2CB2-8C08-EF52-BB1166DA5CDA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4449" y="5073908"/>
            <a:ext cx="810798" cy="274320"/>
          </a:xfrm>
          <a:prstGeom prst="rect">
            <a:avLst/>
          </a:prstGeom>
        </p:spPr>
      </p:pic>
      <p:pic>
        <p:nvPicPr>
          <p:cNvPr id="39" name="Picture 38" descr="A colorful circle logo on a black background&#10;&#10;Description automatically generated">
            <a:extLst>
              <a:ext uri="{FF2B5EF4-FFF2-40B4-BE49-F238E27FC236}">
                <a16:creationId xmlns:a16="http://schemas.microsoft.com/office/drawing/2014/main" id="{F30C630E-E5EE-42B9-5FFB-D4B5DD27A2A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15" y="2202808"/>
            <a:ext cx="1652807" cy="548640"/>
          </a:xfrm>
          <a:prstGeom prst="rect">
            <a:avLst/>
          </a:prstGeom>
        </p:spPr>
      </p:pic>
      <p:pic>
        <p:nvPicPr>
          <p:cNvPr id="55" name="Picture 54" descr="A logo for a foundation&#10;&#10;Description automatically generated">
            <a:extLst>
              <a:ext uri="{FF2B5EF4-FFF2-40B4-BE49-F238E27FC236}">
                <a16:creationId xmlns:a16="http://schemas.microsoft.com/office/drawing/2014/main" id="{90CE6FE0-1CAD-58C7-97D7-F758AC9EBBAB}"/>
              </a:ext>
            </a:extLst>
          </p:cNvPr>
          <p:cNvPicPr>
            <a:picLocks noChangeAspect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8" y="2202808"/>
            <a:ext cx="1019170" cy="5486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1947B6F-705E-1EBE-82A2-E927A52E185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3114763" y="2871714"/>
            <a:ext cx="1654675" cy="548640"/>
          </a:xfrm>
          <a:prstGeom prst="rect">
            <a:avLst/>
          </a:prstGeom>
        </p:spPr>
      </p:pic>
      <p:pic>
        <p:nvPicPr>
          <p:cNvPr id="15" name="Picture 14" descr="A red and white symbol&#10;&#10;AI-generated content may be incorrect.">
            <a:extLst>
              <a:ext uri="{FF2B5EF4-FFF2-40B4-BE49-F238E27FC236}">
                <a16:creationId xmlns:a16="http://schemas.microsoft.com/office/drawing/2014/main" id="{3CF90DE9-B136-1492-39E9-E3BC5092BB8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10" y="4520885"/>
            <a:ext cx="770266" cy="365760"/>
          </a:xfrm>
          <a:prstGeom prst="rect">
            <a:avLst/>
          </a:prstGeom>
        </p:spPr>
      </p:pic>
      <p:pic>
        <p:nvPicPr>
          <p:cNvPr id="33" name="Picture 32" descr="A green and black logo&#10;&#10;AI-generated content may be incorrect.">
            <a:extLst>
              <a:ext uri="{FF2B5EF4-FFF2-40B4-BE49-F238E27FC236}">
                <a16:creationId xmlns:a16="http://schemas.microsoft.com/office/drawing/2014/main" id="{503027E1-8F48-C305-48FA-B2E99542E6C0}"/>
              </a:ext>
            </a:extLst>
          </p:cNvPr>
          <p:cNvPicPr>
            <a:picLocks noChangeAspect="1"/>
          </p:cNvPicPr>
          <p:nvPr/>
        </p:nvPicPr>
        <p:blipFill>
          <a:blip r:embed="rId5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6" y="2871714"/>
            <a:ext cx="1959430" cy="548640"/>
          </a:xfrm>
          <a:prstGeom prst="rect">
            <a:avLst/>
          </a:prstGeom>
        </p:spPr>
      </p:pic>
      <p:pic>
        <p:nvPicPr>
          <p:cNvPr id="56" name="Picture 55" descr="A group of blue squares&#10;&#10;AI-generated content may be incorrect.">
            <a:extLst>
              <a:ext uri="{FF2B5EF4-FFF2-40B4-BE49-F238E27FC236}">
                <a16:creationId xmlns:a16="http://schemas.microsoft.com/office/drawing/2014/main" id="{BC9569B0-FD09-D7D9-EE03-3528FE419C94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6" y="5479727"/>
            <a:ext cx="462104" cy="2743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DBE3B1F-651A-6017-730C-33528B28B92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020880" y="3613840"/>
            <a:ext cx="1239520" cy="365760"/>
          </a:xfrm>
          <a:prstGeom prst="rect">
            <a:avLst/>
          </a:prstGeom>
        </p:spPr>
      </p:pic>
      <p:pic>
        <p:nvPicPr>
          <p:cNvPr id="63" name="Picture 62" descr="A red arrow in the middle of a black background&#10;&#10;AI-generated content may be incorrect.">
            <a:extLst>
              <a:ext uri="{FF2B5EF4-FFF2-40B4-BE49-F238E27FC236}">
                <a16:creationId xmlns:a16="http://schemas.microsoft.com/office/drawing/2014/main" id="{B2D47043-8B04-DAB4-21AC-0ABB424582D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986" y="5073908"/>
            <a:ext cx="773083" cy="2743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BFCB3AB-5004-87C3-54E6-D53F0F0D3901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2790988" y="3613840"/>
            <a:ext cx="3675442" cy="36576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CB8B5A12-1AB1-D7A0-F16B-83425221A37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781148" y="4520885"/>
            <a:ext cx="365760" cy="36576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9637FEF-A410-4B81-C569-12A200FE830D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7140323" y="4520885"/>
            <a:ext cx="2447778" cy="365760"/>
          </a:xfrm>
          <a:prstGeom prst="rect">
            <a:avLst/>
          </a:prstGeom>
        </p:spPr>
      </p:pic>
      <p:pic>
        <p:nvPicPr>
          <p:cNvPr id="59" name="Google Shape;535;p31">
            <a:extLst>
              <a:ext uri="{FF2B5EF4-FFF2-40B4-BE49-F238E27FC236}">
                <a16:creationId xmlns:a16="http://schemas.microsoft.com/office/drawing/2014/main" id="{9206F54C-A87B-E6EF-B254-B08132380ADF}"/>
              </a:ext>
            </a:extLst>
          </p:cNvPr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100965" y="2434452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536;p31">
            <a:extLst>
              <a:ext uri="{FF2B5EF4-FFF2-40B4-BE49-F238E27FC236}">
                <a16:creationId xmlns:a16="http://schemas.microsoft.com/office/drawing/2014/main" id="{287561F3-72BA-5C00-6AD0-46578747780C}"/>
              </a:ext>
            </a:extLst>
          </p:cNvPr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100965" y="5211068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537;p31">
            <a:extLst>
              <a:ext uri="{FF2B5EF4-FFF2-40B4-BE49-F238E27FC236}">
                <a16:creationId xmlns:a16="http://schemas.microsoft.com/office/drawing/2014/main" id="{DA603805-5018-842A-3E44-F6D9F42AE1B0}"/>
              </a:ext>
            </a:extLst>
          </p:cNvPr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100965" y="1286373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538;p31">
            <a:extLst>
              <a:ext uri="{FF2B5EF4-FFF2-40B4-BE49-F238E27FC236}">
                <a16:creationId xmlns:a16="http://schemas.microsoft.com/office/drawing/2014/main" id="{FC0FA5BC-BBAD-A29D-C688-82C04652681D}"/>
              </a:ext>
            </a:extLst>
          </p:cNvPr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100965" y="3855623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1EAFFAB1-EBE0-CBA6-38DC-CD70928E3C3A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70" y="5874769"/>
            <a:ext cx="1241160" cy="2743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D7F3113-89AF-C22D-17D0-3F6E5883B66E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541846" y="5874769"/>
            <a:ext cx="1251585" cy="274320"/>
          </a:xfrm>
          <a:prstGeom prst="rect">
            <a:avLst/>
          </a:prstGeom>
        </p:spPr>
      </p:pic>
      <p:sp>
        <p:nvSpPr>
          <p:cNvPr id="4" name="Google Shape;115;p3">
            <a:extLst>
              <a:ext uri="{FF2B5EF4-FFF2-40B4-BE49-F238E27FC236}">
                <a16:creationId xmlns:a16="http://schemas.microsoft.com/office/drawing/2014/main" id="{93E11605-49CF-0041-47DB-84C3BA0217A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5" name="Google Shape;116;p3">
            <a:extLst>
              <a:ext uri="{FF2B5EF4-FFF2-40B4-BE49-F238E27FC236}">
                <a16:creationId xmlns:a16="http://schemas.microsoft.com/office/drawing/2014/main" id="{53667E88-30B5-0605-4022-7FBDED8E27A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6" name="Google Shape;116;p3">
            <a:extLst>
              <a:ext uri="{FF2B5EF4-FFF2-40B4-BE49-F238E27FC236}">
                <a16:creationId xmlns:a16="http://schemas.microsoft.com/office/drawing/2014/main" id="{414E8E20-2505-086E-4F73-C6FFF38F4CA2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FEEF8751-9F75-F0FD-A5DC-BE0BD9C6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4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8fae896a0_0_266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2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 dirty="0"/>
              <a:t>Governance and Membership</a:t>
            </a:r>
          </a:p>
        </p:txBody>
      </p:sp>
      <p:sp>
        <p:nvSpPr>
          <p:cNvPr id="143" name="Google Shape;143;g328fae896a0_0_266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20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PeeringDB is a United States 501(c)(6) volunteer organization that is 100% funded by sponsorships</a:t>
            </a:r>
            <a:endParaRPr lang="en-US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Healthy organization, building financial reserves and executing the long term strategic plan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Membership rules</a:t>
            </a:r>
            <a:endParaRPr lang="en-US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 corporation, limited liability company, partnership or other legal business entity may be a Member of the Corporation</a:t>
            </a:r>
            <a:endParaRPr lang="en-US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Membership is determined by having both an active PeeringDB.com account and an individual representative or role subscription to the PeeringDB Governance mailing list</a:t>
            </a:r>
            <a:endParaRPr lang="en-US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344 addresses subscribed to the Governance mailing list (as of April 16, 2019)</a:t>
            </a:r>
            <a:endParaRPr lang="en-US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Governance list is at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http://lists.peeringdb.com/cgi-bin/mailman/listinfo/pdb-gov </a:t>
            </a:r>
            <a:endParaRPr lang="en-US"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More information available at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http://gov.peeringdb.com/</a:t>
            </a:r>
            <a:endParaRPr lang="en-US" sz="2000"/>
          </a:p>
        </p:txBody>
      </p:sp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0638DFA9-D58B-B779-0303-CBEDF70D04D8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1A439058-F963-89C3-211D-AF02F98770A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9B1FAC4B-1E16-80CA-E412-AF43201CB1DF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5FFA105-5DB1-28AB-B8B2-0C935FF0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Board of Directors and Officers</a:t>
            </a:r>
            <a:endParaRPr/>
          </a:p>
        </p:txBody>
      </p:sp>
      <p:graphicFrame>
        <p:nvGraphicFramePr>
          <p:cNvPr id="71" name="Google Shape;71;p8"/>
          <p:cNvGraphicFramePr/>
          <p:nvPr/>
        </p:nvGraphicFramePr>
        <p:xfrm>
          <a:off x="609600" y="1417111"/>
          <a:ext cx="10972800" cy="4572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Shawna Bong – Secretary </a:t>
                      </a:r>
                      <a:endParaRPr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and Treasurer </a:t>
                      </a:r>
                      <a:endParaRPr sz="1400" u="none" strike="noStrike" cap="none"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Alexandre Corso – Director</a:t>
                      </a:r>
                      <a:endParaRPr sz="14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2027)</a:t>
                      </a:r>
                      <a:endParaRPr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Aaron Hughes –President</a:t>
                      </a:r>
                      <a:endParaRPr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2026)</a:t>
                      </a:r>
                      <a:endParaRPr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 Livio Morina – Vice President</a:t>
                      </a:r>
                      <a:endParaRPr sz="14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2027)</a:t>
                      </a:r>
                      <a:endParaRPr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Isabel Odida – Director</a:t>
                      </a:r>
                      <a:endParaRPr sz="14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2027)</a:t>
                      </a:r>
                      <a:endParaRPr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Job Snijders – Director</a:t>
                      </a:r>
                      <a:endParaRPr sz="14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2026)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2" name="Google Shape;72;p8" descr="\\MISFITS\dudes\ghankins\IMG_06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7674" y="1463040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907885" y="3754251"/>
            <a:ext cx="1691218" cy="1691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74" name="Google Shape;74;p8" descr="A person smiling for a selfi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0230" y="1463040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0200" y="3748935"/>
            <a:ext cx="1691700" cy="170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 descr="A person with sunglasses on his head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53952" y="1463040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 descr="A person with long black braids and pink lipstick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53952" y="3754251"/>
            <a:ext cx="1691640" cy="1691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C181B326-2F35-456B-02A1-DE4A1A33F249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7AF5F755-B832-E195-0994-6412092463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ED602EB1-8546-BB38-2D98-99B5360F0EDE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225ED4E-1979-8516-7653-AF6A9E12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Google Shape;114;p7"/>
          <p:cNvGraphicFramePr/>
          <p:nvPr/>
        </p:nvGraphicFramePr>
        <p:xfrm>
          <a:off x="60960" y="1436373"/>
          <a:ext cx="12070075" cy="4276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1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8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lt1"/>
                          </a:solidFill>
                        </a:rPr>
                        <a:t>Admin Committee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i="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Operations Committee</a:t>
                      </a:r>
                      <a:endParaRPr sz="2000" b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lt1"/>
                          </a:solidFill>
                        </a:rPr>
                        <a:t>Outreach Committee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Lato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lt1"/>
                          </a:solidFill>
                        </a:rPr>
                        <a:t>Product Committee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400"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Manage administration of user accounts and PeeringDB records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Answer support tickets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Cleansing and completion of PeeringDB records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Leads: Chriztoffer Hansen (Chair) and Peter Helmenstine (Vice Chair)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Contact: </a:t>
                      </a: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admincom@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lists.peeringdb.com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Manage PeeringDB infrastructure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Leads: Job Snijders (Chair) and Aaron Hughes (Vice Chair)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Contact: </a:t>
                      </a: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pdb-ops@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lists.peeringdb.com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Manage marketing and social media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Develop and maintain presentations, workshops and webinars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Coordinate presentations and attendance at events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</a:b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Leads: Ben Ryall (Chair)</a:t>
                      </a:r>
                      <a:b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</a:b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Contact: </a:t>
                      </a: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outreachcom@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lists.peeringdb.com</a:t>
                      </a: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Manage roadmap and development priorities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Ask for input from the community on desired features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Write SoWs to solicit bids to complete requested features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Leads: Jack Carrozzo (Chair) and Matt Griswold (Vice Chair)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Product Manager: Leo Vegoda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Contact: </a:t>
                      </a: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productcom@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lists.peeringdb.com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Committees</a:t>
            </a:r>
            <a:endParaRPr/>
          </a:p>
        </p:txBody>
      </p:sp>
      <p:sp>
        <p:nvSpPr>
          <p:cNvPr id="2" name="Google Shape;115;p3">
            <a:extLst>
              <a:ext uri="{FF2B5EF4-FFF2-40B4-BE49-F238E27FC236}">
                <a16:creationId xmlns:a16="http://schemas.microsoft.com/office/drawing/2014/main" id="{9935D96A-F77B-CE0B-D221-6041DE1E98DB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3" name="Google Shape;116;p3">
            <a:extLst>
              <a:ext uri="{FF2B5EF4-FFF2-40B4-BE49-F238E27FC236}">
                <a16:creationId xmlns:a16="http://schemas.microsoft.com/office/drawing/2014/main" id="{A15ADD18-75C3-7DDB-5696-8C1BE010318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3F8EA3FC-F164-EDB7-F2DD-E5F5CDED342C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A6F7040-8FA9-95A2-9B2B-908DE134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Google Shape;82;p10"/>
          <p:cNvGraphicFramePr/>
          <p:nvPr/>
        </p:nvGraphicFramePr>
        <p:xfrm>
          <a:off x="60960" y="1669415"/>
          <a:ext cx="12070000" cy="4114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0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Ankesh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Anand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Austin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Brower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John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Brown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Budiwijaya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Shaun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Coffey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Ron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Grant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Chriztoffer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Hansen – Chair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Peter Helmenstine – Vice Chair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Gaël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Hernandez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Adam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Korab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Chris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Malayter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Aquinas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Masakha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Crisóstomo Mbundu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Julimar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Mendes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Laura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Yepes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Admin Committee</a:t>
            </a:r>
            <a:endParaRPr/>
          </a:p>
        </p:txBody>
      </p:sp>
      <p:pic>
        <p:nvPicPr>
          <p:cNvPr id="87" name="Google Shape;87;p10" descr="\\192.168.102.12\dudes\ghankins\stuff\peeringdb\Pete_profile_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992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0908" y="381698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 descr="Profile photo for Chriztoffer Hans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80330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 descr="A person smiling for the camera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408" y="3816985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"/>
          <p:cNvSpPr/>
          <p:nvPr/>
        </p:nvSpPr>
        <p:spPr>
          <a:xfrm>
            <a:off x="4654296" y="1756471"/>
            <a:ext cx="1371600" cy="137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0"/>
          <p:cNvSpPr/>
          <p:nvPr/>
        </p:nvSpPr>
        <p:spPr>
          <a:xfrm>
            <a:off x="6163008" y="3816985"/>
            <a:ext cx="1371600" cy="137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0"/>
          <p:cNvSpPr/>
          <p:nvPr/>
        </p:nvSpPr>
        <p:spPr>
          <a:xfrm>
            <a:off x="9178808" y="3816985"/>
            <a:ext cx="1371600" cy="137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" name="Google Shape;94;p10" descr="A person wearing glasses and a black shirt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0144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0" descr="A person wearing glasses and a blue shir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9308" y="381698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47208" y="381698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0" descr="A person with a bear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59958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0" descr="A person in a sui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45536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 descr="A person with a mustach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1408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0" descr="A person wearing glasses and a white shirt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36776" y="175564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0" descr="A person sitting at a desk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54296" y="3813048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0A8D96EE-C2DA-03AC-B346-F77CB2097FF8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245F9092-4966-3322-5648-6FA54324FD2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8ADA1428-36AB-B0DE-8B0A-39D1671289F2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BEF2937-F765-F040-79A4-05579CDA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" name="Google Shape;106;p12"/>
          <p:cNvGraphicFramePr/>
          <p:nvPr/>
        </p:nvGraphicFramePr>
        <p:xfrm>
          <a:off x="1524000" y="1417320"/>
          <a:ext cx="9144000" cy="4572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/>
                        <a:t>Obinna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/>
                        <a:t>Adumike</a:t>
                      </a:r>
                      <a:endParaRPr sz="16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/>
                        <a:t>Lynsey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/>
                        <a:t>Buckingham</a:t>
                      </a:r>
                      <a:endParaRPr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Greg</a:t>
                      </a:r>
                      <a:endParaRPr sz="16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Hankins</a:t>
                      </a:r>
                      <a:endParaRPr/>
                    </a:p>
                  </a:txBody>
                  <a:tcPr marL="45725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Aaron Hughes </a:t>
                      </a: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– 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Board Liaison</a:t>
                      </a:r>
                      <a:endParaRPr sz="1600" u="none" strike="noStrike" cap="none"/>
                    </a:p>
                  </a:txBody>
                  <a:tcPr marL="45725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Tarryn</a:t>
                      </a:r>
                      <a:endParaRPr sz="16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Kidd</a:t>
                      </a:r>
                      <a:endParaRPr sz="1600" u="none" strike="noStrike" cap="none"/>
                    </a:p>
                  </a:txBody>
                  <a:tcPr marL="45725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Livio</a:t>
                      </a:r>
                      <a:endParaRPr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Morina</a:t>
                      </a:r>
                      <a:endParaRPr sz="16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Arnold</a:t>
                      </a:r>
                      <a:endParaRPr sz="16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Nipper</a:t>
                      </a:r>
                      <a:endParaRPr sz="16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Ben Ryall </a:t>
                      </a: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– </a:t>
                      </a:r>
                      <a:endParaRPr sz="16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Chair</a:t>
                      </a:r>
                      <a:endParaRPr/>
                    </a:p>
                  </a:txBody>
                  <a:tcPr marL="45725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600" u="none" strike="noStrike" cap="none"/>
                        <a:t>Leo Vegoda – Product Manager</a:t>
                      </a:r>
                      <a:endParaRPr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endParaRPr sz="16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Outreach Committee</a:t>
            </a:r>
            <a:endParaRPr/>
          </a:p>
        </p:txBody>
      </p:sp>
      <p:pic>
        <p:nvPicPr>
          <p:cNvPr id="111" name="Google Shape;111;p12" descr="\\MISFITS\dudes\ghankins\IMG_06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6600" y="1461478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2" descr="C:\Users\Greg Hankins\Desktop\arnol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40" y="3750635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7800" y="3750635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7800" y="1461478"/>
            <a:ext cx="1691640" cy="169164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2"/>
          <p:cNvSpPr/>
          <p:nvPr/>
        </p:nvSpPr>
        <p:spPr>
          <a:xfrm>
            <a:off x="8915400" y="1461478"/>
            <a:ext cx="1691640" cy="169164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6" name="Google Shape;11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0080" y="3749040"/>
            <a:ext cx="1691700" cy="170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2" descr="A person with his arms crosse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-140"/>
          <a:stretch/>
        </p:blipFill>
        <p:spPr>
          <a:xfrm>
            <a:off x="1600140" y="1461478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2" descr="A person with long hair wearing glasses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29000" y="1463040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2" descr="A person smiling for the camera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86660" y="3749040"/>
            <a:ext cx="1691640" cy="1691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C061C30F-D453-6901-F9E5-63D274C2E9B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B6D91C6E-7D58-8C98-B377-78FBA454FD5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0D11C2C0-E836-3DFE-8BCD-B0D5625E161F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70882D2E-B700-EDAE-6F2F-8E82B6C3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Google Shape;124;p13"/>
          <p:cNvGraphicFramePr/>
          <p:nvPr/>
        </p:nvGraphicFramePr>
        <p:xfrm>
          <a:off x="815340" y="1669415"/>
          <a:ext cx="10561250" cy="4114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0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Jeff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Bartig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Yan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Berthier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Jack Carrozzo – Chair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Yolandi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Cloete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Matt Griswold </a:t>
                      </a: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–</a:t>
                      </a:r>
                      <a:r>
                        <a:rPr lang="en-US" sz="1400" u="none" strike="noStrike" cap="none"/>
                        <a:t> Vice Chair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Martin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Hannigan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Peter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Helmenstine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Paul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Hoogsteder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Aaron Hughes </a:t>
                      </a: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–</a:t>
                      </a:r>
                      <a:r>
                        <a:rPr lang="en-US" sz="1400" u="none" strike="noStrike" cap="none"/>
                        <a:t>Board Liaison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Laurent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Jarbinet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Stephen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McManus 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Arnold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Nipper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Terry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Sweetser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Leo Vegoda </a:t>
                      </a: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–</a:t>
                      </a:r>
                      <a:r>
                        <a:rPr lang="en-US" sz="1400" u="none" strike="noStrike" cap="none"/>
                        <a:t>Product Manager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5" name="Google Shape;125;p13" descr="\\192.168.102.12\dudes\ghankins\stuff\peeringdb\Pete_profile_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2578" y="178318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3" descr="\\MISFITS\dudes\ghankins\IMG_066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572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 descr="C:\Users\Greg Hankins\Desktop\arnol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373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 descr="\\MISFITS\dudes\ghankins\smcmanu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2392" y="384179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 descr="A person smiling for the camera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22392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 descr="A person smiling for the camera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4257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 descr="A person in a server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448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 descr="A person wearing a hard hat and sunglasses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 l="13159" t="275" r="-657" b="-275"/>
          <a:stretch/>
        </p:blipFill>
        <p:spPr>
          <a:xfrm>
            <a:off x="8433818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 descr="A person taking a selfi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04488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95728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3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Product Committee</a:t>
            </a:r>
            <a:endParaRPr/>
          </a:p>
        </p:txBody>
      </p:sp>
      <p:sp>
        <p:nvSpPr>
          <p:cNvPr id="139" name="Google Shape;139;p13"/>
          <p:cNvSpPr/>
          <p:nvPr/>
        </p:nvSpPr>
        <p:spPr>
          <a:xfrm>
            <a:off x="887601" y="1783185"/>
            <a:ext cx="1371600" cy="137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0" name="Google Shape;140;p13" descr="A person in a green shirt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696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3" descr="A person wearing glasses and a black shirt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3076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 descr="A person with a beard smiling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12864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C7A66D1F-3737-15EB-4177-52E5F4AC0D69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2C382145-6FFA-7ABB-DAB2-5592EDAA25F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8F0B2162-67BF-FDBC-69DD-7FA6A7B70782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B8C57D1-C2A6-4154-0D9E-45F76542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We (always) Need Beta Testers</a:t>
            </a:r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>
              <a:buNone/>
            </a:pPr>
            <a:r>
              <a:rPr lang="en-US" b="1" dirty="0"/>
              <a:t>Consider using the Beta environment as default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Just over half a percent of users visit beta.peeringdb.com each month</a:t>
            </a:r>
          </a:p>
          <a:p>
            <a:pPr lvl="1"/>
            <a:r>
              <a:rPr lang="en-US" dirty="0"/>
              <a:t>We recognize that there are good and bad reasons for this!</a:t>
            </a:r>
          </a:p>
          <a:p>
            <a:pPr lvl="0"/>
            <a:r>
              <a:rPr lang="en-US" dirty="0"/>
              <a:t>As of release 2.57.0, beta.peeringdb.com refreshes once an hour</a:t>
            </a:r>
          </a:p>
          <a:p>
            <a:pPr lvl="0"/>
            <a:r>
              <a:rPr lang="en-US" dirty="0"/>
              <a:t>Early access to improvements</a:t>
            </a:r>
          </a:p>
          <a:p>
            <a:pPr lvl="0"/>
            <a:r>
              <a:rPr lang="en-US" dirty="0"/>
              <a:t>Easy feedback mechanism</a:t>
            </a:r>
          </a:p>
          <a:p>
            <a:pPr lvl="0"/>
            <a:r>
              <a:rPr lang="en-US" dirty="0"/>
              <a:t>Try it at https://beta.peeringdb.com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Contact us at </a:t>
            </a:r>
            <a:r>
              <a:rPr lang="en-US" dirty="0">
                <a:hlinkClick r:id="rId3"/>
              </a:rPr>
              <a:t>pc@peeringdb.com</a:t>
            </a:r>
            <a:r>
              <a:rPr lang="en-US" dirty="0"/>
              <a:t> with any questions</a:t>
            </a:r>
          </a:p>
        </p:txBody>
      </p:sp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BA756BD1-AC7E-B14A-2597-D62201EB2F7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95FAEA67-E9F3-2F79-9431-91100E26067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452EC733-F981-80DE-4355-267566C67A73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C90B0DF-55E0-4AF1-F0F6-CD7DD41D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eringDB Colors">
      <a:dk1>
        <a:srgbClr val="00203E"/>
      </a:dk1>
      <a:lt1>
        <a:srgbClr val="F1F1F1"/>
      </a:lt1>
      <a:dk2>
        <a:srgbClr val="000000"/>
      </a:dk2>
      <a:lt2>
        <a:srgbClr val="FFFFFF"/>
      </a:lt2>
      <a:accent1>
        <a:srgbClr val="33744A"/>
      </a:accent1>
      <a:accent2>
        <a:srgbClr val="1C3F28"/>
      </a:accent2>
      <a:accent3>
        <a:srgbClr val="4B6063"/>
      </a:accent3>
      <a:accent4>
        <a:srgbClr val="B0DBD8"/>
      </a:accent4>
      <a:accent5>
        <a:srgbClr val="C7968D"/>
      </a:accent5>
      <a:accent6>
        <a:srgbClr val="961E1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1795</Words>
  <Application>Microsoft Office PowerPoint</Application>
  <PresentationFormat>Widescreen</PresentationFormat>
  <Paragraphs>435</Paragraphs>
  <Slides>21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Lato</vt:lpstr>
      <vt:lpstr>Courier New</vt:lpstr>
      <vt:lpstr>Lato Black</vt:lpstr>
      <vt:lpstr>Liberation Sans</vt:lpstr>
      <vt:lpstr>Arial</vt:lpstr>
      <vt:lpstr>Calibri</vt:lpstr>
      <vt:lpstr>Office Theme</vt:lpstr>
      <vt:lpstr>What’s new on PeeringDB?</vt:lpstr>
      <vt:lpstr>What is PeeringDB?</vt:lpstr>
      <vt:lpstr>Governance and Membership</vt:lpstr>
      <vt:lpstr>Board of Directors and Officers</vt:lpstr>
      <vt:lpstr>Committees</vt:lpstr>
      <vt:lpstr>Admin Committee</vt:lpstr>
      <vt:lpstr>Outreach Committee</vt:lpstr>
      <vt:lpstr>Product Committee</vt:lpstr>
      <vt:lpstr>We (always) Need Beta Testers</vt:lpstr>
      <vt:lpstr>PeeringDB is Open Source Software!</vt:lpstr>
      <vt:lpstr>GitHub</vt:lpstr>
      <vt:lpstr>2024 Year in Review</vt:lpstr>
      <vt:lpstr>2025 Roadmap: Operations and Bug Fixes</vt:lpstr>
      <vt:lpstr>Website</vt:lpstr>
      <vt:lpstr>2024 New Feature Highlights</vt:lpstr>
      <vt:lpstr>News in brief</vt:lpstr>
      <vt:lpstr>Information and Resources</vt:lpstr>
      <vt:lpstr>Become a PeeringDB Sponsor!</vt:lpstr>
      <vt:lpstr>2024 New Feature Highlights</vt:lpstr>
      <vt:lpstr>PeeringDB in the Baltic States</vt:lpstr>
      <vt:lpstr>Thank you to our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</dc:title>
  <dc:creator>Greg Hankins</dc:creator>
  <cp:lastModifiedBy>Livio Morina</cp:lastModifiedBy>
  <cp:revision>57</cp:revision>
  <dcterms:modified xsi:type="dcterms:W3CDTF">2025-09-12T14:56:21Z</dcterms:modified>
</cp:coreProperties>
</file>