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4" r:id="rId2"/>
    <p:sldId id="281" r:id="rId3"/>
    <p:sldId id="256" r:id="rId4"/>
    <p:sldId id="275" r:id="rId5"/>
    <p:sldId id="282" r:id="rId6"/>
    <p:sldId id="276" r:id="rId7"/>
    <p:sldId id="277" r:id="rId8"/>
    <p:sldId id="283" r:id="rId9"/>
    <p:sldId id="279" r:id="rId10"/>
    <p:sldId id="288" r:id="rId11"/>
    <p:sldId id="289" r:id="rId12"/>
    <p:sldId id="290" r:id="rId13"/>
    <p:sldId id="295" r:id="rId14"/>
    <p:sldId id="293" r:id="rId15"/>
    <p:sldId id="294" r:id="rId16"/>
    <p:sldId id="292" r:id="rId17"/>
    <p:sldId id="278" r:id="rId18"/>
    <p:sldId id="286" r:id="rId19"/>
    <p:sldId id="287" r:id="rId20"/>
    <p:sldId id="280" r:id="rId21"/>
    <p:sldId id="296" r:id="rId22"/>
    <p:sldId id="299" r:id="rId23"/>
    <p:sldId id="297" r:id="rId24"/>
    <p:sldId id="305" r:id="rId25"/>
    <p:sldId id="306" r:id="rId26"/>
    <p:sldId id="304" r:id="rId27"/>
    <p:sldId id="303" r:id="rId28"/>
    <p:sldId id="302" r:id="rId29"/>
    <p:sldId id="300"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vio Morina" initials="LM" lastIdx="3" clrIdx="0">
    <p:extLst>
      <p:ext uri="{19B8F6BF-5375-455C-9EA6-DF929625EA0E}">
        <p15:presenceInfo xmlns:p15="http://schemas.microsoft.com/office/powerpoint/2012/main" userId="Livio Mo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008C"/>
    <a:srgbClr val="3FC946"/>
    <a:srgbClr val="006BA4"/>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5" autoAdjust="0"/>
    <p:restoredTop sz="80102" autoAdjust="0"/>
  </p:normalViewPr>
  <p:slideViewPr>
    <p:cSldViewPr snapToGrid="0">
      <p:cViewPr>
        <p:scale>
          <a:sx n="53" d="100"/>
          <a:sy n="53" d="100"/>
        </p:scale>
        <p:origin x="519" y="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51" d="100"/>
          <a:sy n="51" d="100"/>
        </p:scale>
        <p:origin x="269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3082069-B09D-4482-8869-4BB4A640E1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D77CA34-EB0A-4D85-8C7E-7770FBCCD9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148671-F9A4-48D0-A4F8-D9683AF14853}" type="datetimeFigureOut">
              <a:rPr lang="it-IT" smtClean="0"/>
              <a:t>20/09/2025</a:t>
            </a:fld>
            <a:endParaRPr lang="it-IT"/>
          </a:p>
        </p:txBody>
      </p:sp>
      <p:sp>
        <p:nvSpPr>
          <p:cNvPr id="4" name="Segnaposto piè di pagina 3">
            <a:extLst>
              <a:ext uri="{FF2B5EF4-FFF2-40B4-BE49-F238E27FC236}">
                <a16:creationId xmlns:a16="http://schemas.microsoft.com/office/drawing/2014/main" id="{111C60CE-0260-416D-99C3-4791743D1A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CAD70BA4-FCFB-4869-AACE-D648076BE6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B8D62C-D463-4650-A86F-8BADAC6ADA09}" type="slidenum">
              <a:rPr lang="it-IT" smtClean="0"/>
              <a:t>‹N›</a:t>
            </a:fld>
            <a:endParaRPr lang="it-IT"/>
          </a:p>
        </p:txBody>
      </p:sp>
    </p:spTree>
    <p:extLst>
      <p:ext uri="{BB962C8B-B14F-4D97-AF65-F5344CB8AC3E}">
        <p14:creationId xmlns:p14="http://schemas.microsoft.com/office/powerpoint/2010/main" val="1816845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D5F7D-29C6-4C00-A9F9-20089625EBA7}" type="datetimeFigureOut">
              <a:rPr lang="it-IT" smtClean="0"/>
              <a:t>20/09/2025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7EF11-B265-43C1-8A32-19B868623592}" type="slidenum">
              <a:rPr lang="it-IT" smtClean="0"/>
              <a:t>‹N›</a:t>
            </a:fld>
            <a:endParaRPr lang="it-IT"/>
          </a:p>
        </p:txBody>
      </p:sp>
    </p:spTree>
    <p:extLst>
      <p:ext uri="{BB962C8B-B14F-4D97-AF65-F5344CB8AC3E}">
        <p14:creationId xmlns:p14="http://schemas.microsoft.com/office/powerpoint/2010/main" val="321273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This</a:t>
            </a:r>
            <a:r>
              <a:rPr lang="it-IT" dirty="0"/>
              <a:t> </a:t>
            </a:r>
            <a:r>
              <a:rPr lang="it-IT" dirty="0" err="1"/>
              <a:t>is</a:t>
            </a:r>
            <a:r>
              <a:rPr lang="it-IT" dirty="0"/>
              <a:t> the </a:t>
            </a:r>
            <a:r>
              <a:rPr lang="it-IT" dirty="0" err="1"/>
              <a:t>only</a:t>
            </a:r>
            <a:r>
              <a:rPr lang="it-IT" dirty="0"/>
              <a:t> slide </a:t>
            </a:r>
            <a:r>
              <a:rPr lang="it-IT" dirty="0" err="1"/>
              <a:t>where</a:t>
            </a:r>
            <a:r>
              <a:rPr lang="it-IT" dirty="0"/>
              <a:t> I use Comic Sans</a:t>
            </a:r>
          </a:p>
          <a:p>
            <a:r>
              <a:rPr lang="it-IT" dirty="0"/>
              <a:t>Who </a:t>
            </a:r>
            <a:r>
              <a:rPr lang="it-IT" dirty="0" err="1"/>
              <a:t>am</a:t>
            </a:r>
            <a:r>
              <a:rPr lang="it-IT" dirty="0"/>
              <a:t> I?</a:t>
            </a:r>
          </a:p>
          <a:p>
            <a:r>
              <a:rPr lang="en-US" dirty="0"/>
              <a:t>and a board member of the Italian Association of ISP.  </a:t>
            </a:r>
          </a:p>
          <a:p>
            <a:r>
              <a:rPr lang="en-US" dirty="0"/>
              <a:t>Therefore, I'm not here to discuss web chats as an outside observer; instead, we will take an in-depth look from within the industry.</a:t>
            </a:r>
            <a:endParaRPr lang="it-IT" dirty="0"/>
          </a:p>
        </p:txBody>
      </p:sp>
      <p:sp>
        <p:nvSpPr>
          <p:cNvPr id="4" name="Segnaposto numero diapositiva 3"/>
          <p:cNvSpPr>
            <a:spLocks noGrp="1"/>
          </p:cNvSpPr>
          <p:nvPr>
            <p:ph type="sldNum" sz="quarter" idx="5"/>
          </p:nvPr>
        </p:nvSpPr>
        <p:spPr/>
        <p:txBody>
          <a:bodyPr/>
          <a:lstStyle/>
          <a:p>
            <a:fld id="{8117EF11-B265-43C1-8A32-19B868623592}" type="slidenum">
              <a:rPr lang="it-IT" smtClean="0"/>
              <a:t>1</a:t>
            </a:fld>
            <a:endParaRPr lang="it-IT"/>
          </a:p>
        </p:txBody>
      </p:sp>
    </p:spTree>
    <p:extLst>
      <p:ext uri="{BB962C8B-B14F-4D97-AF65-F5344CB8AC3E}">
        <p14:creationId xmlns:p14="http://schemas.microsoft.com/office/powerpoint/2010/main" val="193158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C73BC-4BF7-BBF8-440E-453BA9D2A08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628A9D6-D4BA-904A-3F77-C0D67068AA1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3047EA2-EDC5-AE34-85E9-EFF4499107C4}"/>
              </a:ext>
            </a:extLst>
          </p:cNvPr>
          <p:cNvSpPr>
            <a:spLocks noGrp="1"/>
          </p:cNvSpPr>
          <p:nvPr>
            <p:ph type="body" idx="1"/>
          </p:nvPr>
        </p:nvSpPr>
        <p:spPr/>
        <p:txBody>
          <a:bodyPr/>
          <a:lstStyle/>
          <a:p>
            <a:r>
              <a:rPr lang="it-IT" dirty="0"/>
              <a:t>Last 12 </a:t>
            </a:r>
            <a:r>
              <a:rPr lang="it-IT" dirty="0" err="1"/>
              <a:t>months</a:t>
            </a:r>
            <a:endParaRPr lang="it-IT" dirty="0"/>
          </a:p>
        </p:txBody>
      </p:sp>
      <p:sp>
        <p:nvSpPr>
          <p:cNvPr id="4" name="Segnaposto numero diapositiva 3">
            <a:extLst>
              <a:ext uri="{FF2B5EF4-FFF2-40B4-BE49-F238E27FC236}">
                <a16:creationId xmlns:a16="http://schemas.microsoft.com/office/drawing/2014/main" id="{438F8B0A-E23E-7E2B-97E6-E21EAC2A557F}"/>
              </a:ext>
            </a:extLst>
          </p:cNvPr>
          <p:cNvSpPr>
            <a:spLocks noGrp="1"/>
          </p:cNvSpPr>
          <p:nvPr>
            <p:ph type="sldNum" sz="quarter" idx="5"/>
          </p:nvPr>
        </p:nvSpPr>
        <p:spPr/>
        <p:txBody>
          <a:bodyPr/>
          <a:lstStyle/>
          <a:p>
            <a:fld id="{8117EF11-B265-43C1-8A32-19B868623592}" type="slidenum">
              <a:rPr lang="it-IT" smtClean="0"/>
              <a:t>10</a:t>
            </a:fld>
            <a:endParaRPr lang="it-IT"/>
          </a:p>
        </p:txBody>
      </p:sp>
    </p:spTree>
    <p:extLst>
      <p:ext uri="{BB962C8B-B14F-4D97-AF65-F5344CB8AC3E}">
        <p14:creationId xmlns:p14="http://schemas.microsoft.com/office/powerpoint/2010/main" val="260407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39B86-A980-4E2E-275F-ECD6D3F3CC9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B2E15DE-7A68-5C96-3646-6B51478C930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2FD5B3-9B0E-F090-2E03-646E0BD29EDD}"/>
              </a:ext>
            </a:extLst>
          </p:cNvPr>
          <p:cNvSpPr>
            <a:spLocks noGrp="1"/>
          </p:cNvSpPr>
          <p:nvPr>
            <p:ph type="body" idx="1"/>
          </p:nvPr>
        </p:nvSpPr>
        <p:spPr/>
        <p:txBody>
          <a:bodyPr/>
          <a:lstStyle/>
          <a:p>
            <a:r>
              <a:rPr lang="it-IT" dirty="0"/>
              <a:t>Last 12 </a:t>
            </a:r>
            <a:r>
              <a:rPr lang="it-IT" dirty="0" err="1"/>
              <a:t>months</a:t>
            </a:r>
            <a:endParaRPr lang="it-IT" dirty="0"/>
          </a:p>
        </p:txBody>
      </p:sp>
      <p:sp>
        <p:nvSpPr>
          <p:cNvPr id="4" name="Segnaposto numero diapositiva 3">
            <a:extLst>
              <a:ext uri="{FF2B5EF4-FFF2-40B4-BE49-F238E27FC236}">
                <a16:creationId xmlns:a16="http://schemas.microsoft.com/office/drawing/2014/main" id="{8139044F-9EC5-5338-FD3D-BE9EE4CA304B}"/>
              </a:ext>
            </a:extLst>
          </p:cNvPr>
          <p:cNvSpPr>
            <a:spLocks noGrp="1"/>
          </p:cNvSpPr>
          <p:nvPr>
            <p:ph type="sldNum" sz="quarter" idx="5"/>
          </p:nvPr>
        </p:nvSpPr>
        <p:spPr/>
        <p:txBody>
          <a:bodyPr/>
          <a:lstStyle/>
          <a:p>
            <a:fld id="{8117EF11-B265-43C1-8A32-19B868623592}" type="slidenum">
              <a:rPr lang="it-IT" smtClean="0"/>
              <a:t>11</a:t>
            </a:fld>
            <a:endParaRPr lang="it-IT"/>
          </a:p>
        </p:txBody>
      </p:sp>
    </p:spTree>
    <p:extLst>
      <p:ext uri="{BB962C8B-B14F-4D97-AF65-F5344CB8AC3E}">
        <p14:creationId xmlns:p14="http://schemas.microsoft.com/office/powerpoint/2010/main" val="150931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52819-140B-8ED2-17FF-5FC195005FB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9F212B-19E5-235B-9A6B-E73EEBD0FDD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B088EB4-4A1F-D726-D8AF-1C3D077F3F4D}"/>
              </a:ext>
            </a:extLst>
          </p:cNvPr>
          <p:cNvSpPr>
            <a:spLocks noGrp="1"/>
          </p:cNvSpPr>
          <p:nvPr>
            <p:ph type="body" idx="1"/>
          </p:nvPr>
        </p:nvSpPr>
        <p:spPr/>
        <p:txBody>
          <a:bodyPr/>
          <a:lstStyle/>
          <a:p>
            <a:r>
              <a:rPr lang="it-IT" dirty="0"/>
              <a:t>March 23° 2025</a:t>
            </a:r>
          </a:p>
        </p:txBody>
      </p:sp>
      <p:sp>
        <p:nvSpPr>
          <p:cNvPr id="4" name="Segnaposto numero diapositiva 3">
            <a:extLst>
              <a:ext uri="{FF2B5EF4-FFF2-40B4-BE49-F238E27FC236}">
                <a16:creationId xmlns:a16="http://schemas.microsoft.com/office/drawing/2014/main" id="{D4481CB8-0B4E-C59F-D662-98B2439E3F9A}"/>
              </a:ext>
            </a:extLst>
          </p:cNvPr>
          <p:cNvSpPr>
            <a:spLocks noGrp="1"/>
          </p:cNvSpPr>
          <p:nvPr>
            <p:ph type="sldNum" sz="quarter" idx="5"/>
          </p:nvPr>
        </p:nvSpPr>
        <p:spPr/>
        <p:txBody>
          <a:bodyPr/>
          <a:lstStyle/>
          <a:p>
            <a:fld id="{8117EF11-B265-43C1-8A32-19B868623592}" type="slidenum">
              <a:rPr lang="it-IT" smtClean="0"/>
              <a:t>12</a:t>
            </a:fld>
            <a:endParaRPr lang="it-IT"/>
          </a:p>
        </p:txBody>
      </p:sp>
    </p:spTree>
    <p:extLst>
      <p:ext uri="{BB962C8B-B14F-4D97-AF65-F5344CB8AC3E}">
        <p14:creationId xmlns:p14="http://schemas.microsoft.com/office/powerpoint/2010/main" val="1685801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BAF72-9170-C4F3-B261-1501D12EFDC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CFB896C-48A6-1DA2-0789-3CAD5DB2603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15E1110-17FE-94CF-F5FA-3B67112EBA85}"/>
              </a:ext>
            </a:extLst>
          </p:cNvPr>
          <p:cNvSpPr>
            <a:spLocks noGrp="1"/>
          </p:cNvSpPr>
          <p:nvPr>
            <p:ph type="body" idx="1"/>
          </p:nvPr>
        </p:nvSpPr>
        <p:spPr/>
        <p:txBody>
          <a:bodyPr/>
          <a:lstStyle/>
          <a:p>
            <a:r>
              <a:rPr lang="it-IT" dirty="0"/>
              <a:t>March 23° 2025</a:t>
            </a:r>
          </a:p>
        </p:txBody>
      </p:sp>
      <p:sp>
        <p:nvSpPr>
          <p:cNvPr id="4" name="Segnaposto numero diapositiva 3">
            <a:extLst>
              <a:ext uri="{FF2B5EF4-FFF2-40B4-BE49-F238E27FC236}">
                <a16:creationId xmlns:a16="http://schemas.microsoft.com/office/drawing/2014/main" id="{273B50A0-F809-7649-592C-50B68FE919E8}"/>
              </a:ext>
            </a:extLst>
          </p:cNvPr>
          <p:cNvSpPr>
            <a:spLocks noGrp="1"/>
          </p:cNvSpPr>
          <p:nvPr>
            <p:ph type="sldNum" sz="quarter" idx="5"/>
          </p:nvPr>
        </p:nvSpPr>
        <p:spPr/>
        <p:txBody>
          <a:bodyPr/>
          <a:lstStyle/>
          <a:p>
            <a:fld id="{8117EF11-B265-43C1-8A32-19B868623592}" type="slidenum">
              <a:rPr lang="it-IT" smtClean="0"/>
              <a:t>13</a:t>
            </a:fld>
            <a:endParaRPr lang="it-IT"/>
          </a:p>
        </p:txBody>
      </p:sp>
    </p:spTree>
    <p:extLst>
      <p:ext uri="{BB962C8B-B14F-4D97-AF65-F5344CB8AC3E}">
        <p14:creationId xmlns:p14="http://schemas.microsoft.com/office/powerpoint/2010/main" val="308359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80B7D-CF10-0829-B528-908184BA804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0A2298A-AA62-107D-AE28-BFC1B1FEB47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708FFE-3887-C261-94AA-FCAD1422326B}"/>
              </a:ext>
            </a:extLst>
          </p:cNvPr>
          <p:cNvSpPr>
            <a:spLocks noGrp="1"/>
          </p:cNvSpPr>
          <p:nvPr>
            <p:ph type="body" idx="1"/>
          </p:nvPr>
        </p:nvSpPr>
        <p:spPr/>
        <p:txBody>
          <a:bodyPr/>
          <a:lstStyle/>
          <a:p>
            <a:r>
              <a:rPr lang="it-IT" dirty="0"/>
              <a:t>March 23° 2025</a:t>
            </a:r>
          </a:p>
        </p:txBody>
      </p:sp>
      <p:sp>
        <p:nvSpPr>
          <p:cNvPr id="4" name="Segnaposto numero diapositiva 3">
            <a:extLst>
              <a:ext uri="{FF2B5EF4-FFF2-40B4-BE49-F238E27FC236}">
                <a16:creationId xmlns:a16="http://schemas.microsoft.com/office/drawing/2014/main" id="{13EF892E-038C-E190-E47D-AE31A0DF004C}"/>
              </a:ext>
            </a:extLst>
          </p:cNvPr>
          <p:cNvSpPr>
            <a:spLocks noGrp="1"/>
          </p:cNvSpPr>
          <p:nvPr>
            <p:ph type="sldNum" sz="quarter" idx="5"/>
          </p:nvPr>
        </p:nvSpPr>
        <p:spPr/>
        <p:txBody>
          <a:bodyPr/>
          <a:lstStyle/>
          <a:p>
            <a:fld id="{8117EF11-B265-43C1-8A32-19B868623592}" type="slidenum">
              <a:rPr lang="it-IT" smtClean="0"/>
              <a:t>14</a:t>
            </a:fld>
            <a:endParaRPr lang="it-IT"/>
          </a:p>
        </p:txBody>
      </p:sp>
    </p:spTree>
    <p:extLst>
      <p:ext uri="{BB962C8B-B14F-4D97-AF65-F5344CB8AC3E}">
        <p14:creationId xmlns:p14="http://schemas.microsoft.com/office/powerpoint/2010/main" val="296066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5D58D-2E0B-BA8A-3ABB-08C3969D749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1B36F39-F972-719A-905F-63BC50D7D8F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30D0520-F869-E91D-EE4C-C04E5A9C2F02}"/>
              </a:ext>
            </a:extLst>
          </p:cNvPr>
          <p:cNvSpPr>
            <a:spLocks noGrp="1"/>
          </p:cNvSpPr>
          <p:nvPr>
            <p:ph type="body" idx="1"/>
          </p:nvPr>
        </p:nvSpPr>
        <p:spPr/>
        <p:txBody>
          <a:bodyPr/>
          <a:lstStyle/>
          <a:p>
            <a:r>
              <a:rPr lang="it-IT" dirty="0"/>
              <a:t>March 23° 2025</a:t>
            </a:r>
          </a:p>
        </p:txBody>
      </p:sp>
      <p:sp>
        <p:nvSpPr>
          <p:cNvPr id="4" name="Segnaposto numero diapositiva 3">
            <a:extLst>
              <a:ext uri="{FF2B5EF4-FFF2-40B4-BE49-F238E27FC236}">
                <a16:creationId xmlns:a16="http://schemas.microsoft.com/office/drawing/2014/main" id="{069AD39B-6225-D23C-8FDD-06755CC65C2E}"/>
              </a:ext>
            </a:extLst>
          </p:cNvPr>
          <p:cNvSpPr>
            <a:spLocks noGrp="1"/>
          </p:cNvSpPr>
          <p:nvPr>
            <p:ph type="sldNum" sz="quarter" idx="5"/>
          </p:nvPr>
        </p:nvSpPr>
        <p:spPr/>
        <p:txBody>
          <a:bodyPr/>
          <a:lstStyle/>
          <a:p>
            <a:fld id="{8117EF11-B265-43C1-8A32-19B868623592}" type="slidenum">
              <a:rPr lang="it-IT" smtClean="0"/>
              <a:t>15</a:t>
            </a:fld>
            <a:endParaRPr lang="it-IT"/>
          </a:p>
        </p:txBody>
      </p:sp>
    </p:spTree>
    <p:extLst>
      <p:ext uri="{BB962C8B-B14F-4D97-AF65-F5344CB8AC3E}">
        <p14:creationId xmlns:p14="http://schemas.microsoft.com/office/powerpoint/2010/main" val="2626588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68151-7878-E183-1698-9643BB273E0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B4F377-6175-C6EA-E0D3-E15B6D2D196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154061A-8926-F2B2-D4DD-FF890587364D}"/>
              </a:ext>
            </a:extLst>
          </p:cNvPr>
          <p:cNvSpPr>
            <a:spLocks noGrp="1"/>
          </p:cNvSpPr>
          <p:nvPr>
            <p:ph type="body" idx="1"/>
          </p:nvPr>
        </p:nvSpPr>
        <p:spPr/>
        <p:txBody>
          <a:bodyPr/>
          <a:lstStyle/>
          <a:p>
            <a:r>
              <a:rPr lang="it-IT" dirty="0" err="1"/>
              <a:t>Errors</a:t>
            </a:r>
            <a:r>
              <a:rPr lang="it-IT" dirty="0"/>
              <a:t>, </a:t>
            </a:r>
            <a:r>
              <a:rPr lang="it-IT" dirty="0" err="1"/>
              <a:t>alarms</a:t>
            </a:r>
            <a:r>
              <a:rPr lang="it-IT" dirty="0"/>
              <a:t>…</a:t>
            </a:r>
          </a:p>
          <a:p>
            <a:r>
              <a:rPr lang="it-IT" dirty="0" err="1"/>
              <a:t>Stats</a:t>
            </a:r>
            <a:endParaRPr lang="it-IT" dirty="0"/>
          </a:p>
        </p:txBody>
      </p:sp>
      <p:sp>
        <p:nvSpPr>
          <p:cNvPr id="4" name="Segnaposto numero diapositiva 3">
            <a:extLst>
              <a:ext uri="{FF2B5EF4-FFF2-40B4-BE49-F238E27FC236}">
                <a16:creationId xmlns:a16="http://schemas.microsoft.com/office/drawing/2014/main" id="{76F1C186-618E-3014-22A7-9542F67D5C2E}"/>
              </a:ext>
            </a:extLst>
          </p:cNvPr>
          <p:cNvSpPr>
            <a:spLocks noGrp="1"/>
          </p:cNvSpPr>
          <p:nvPr>
            <p:ph type="sldNum" sz="quarter" idx="5"/>
          </p:nvPr>
        </p:nvSpPr>
        <p:spPr/>
        <p:txBody>
          <a:bodyPr/>
          <a:lstStyle/>
          <a:p>
            <a:fld id="{8117EF11-B265-43C1-8A32-19B868623592}" type="slidenum">
              <a:rPr lang="it-IT" smtClean="0"/>
              <a:t>16</a:t>
            </a:fld>
            <a:endParaRPr lang="it-IT"/>
          </a:p>
        </p:txBody>
      </p:sp>
    </p:spTree>
    <p:extLst>
      <p:ext uri="{BB962C8B-B14F-4D97-AF65-F5344CB8AC3E}">
        <p14:creationId xmlns:p14="http://schemas.microsoft.com/office/powerpoint/2010/main" val="84711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the code </a:t>
            </a:r>
            <a:r>
              <a:rPr lang="it-IT" dirty="0" err="1"/>
              <a:t>there</a:t>
            </a:r>
            <a:r>
              <a:rPr lang="it-IT" dirty="0"/>
              <a:t> </a:t>
            </a:r>
            <a:r>
              <a:rPr lang="it-IT" dirty="0" err="1"/>
              <a:t>was</a:t>
            </a:r>
            <a:r>
              <a:rPr lang="it-IT" dirty="0"/>
              <a:t> a </a:t>
            </a:r>
            <a:r>
              <a:rPr lang="it-IT" dirty="0" err="1"/>
              <a:t>statement</a:t>
            </a:r>
            <a:r>
              <a:rPr lang="it-IT" dirty="0"/>
              <a:t>:</a:t>
            </a:r>
          </a:p>
          <a:p>
            <a:r>
              <a:rPr lang="it-IT" dirty="0" err="1"/>
              <a:t>If</a:t>
            </a:r>
            <a:r>
              <a:rPr lang="it-IT" dirty="0"/>
              <a:t> the </a:t>
            </a:r>
            <a:r>
              <a:rPr lang="it-IT" dirty="0" err="1"/>
              <a:t>pushed</a:t>
            </a:r>
            <a:r>
              <a:rPr lang="it-IT" dirty="0"/>
              <a:t> </a:t>
            </a:r>
            <a:r>
              <a:rPr lang="it-IT" dirty="0" err="1"/>
              <a:t>records</a:t>
            </a:r>
            <a:r>
              <a:rPr lang="it-IT" dirty="0"/>
              <a:t> </a:t>
            </a:r>
            <a:r>
              <a:rPr lang="it-IT" dirty="0" err="1"/>
              <a:t>contains</a:t>
            </a:r>
            <a:r>
              <a:rPr lang="it-IT" dirty="0"/>
              <a:t> </a:t>
            </a:r>
            <a:r>
              <a:rPr lang="it-IT" dirty="0" err="1"/>
              <a:t>amazon</a:t>
            </a:r>
            <a:r>
              <a:rPr lang="it-IT" dirty="0"/>
              <a:t> or </a:t>
            </a:r>
            <a:r>
              <a:rPr lang="it-IT" dirty="0" err="1"/>
              <a:t>aws</a:t>
            </a:r>
            <a:r>
              <a:rPr lang="it-IT" dirty="0"/>
              <a:t> or </a:t>
            </a:r>
            <a:r>
              <a:rPr lang="it-IT" dirty="0" err="1"/>
              <a:t>google</a:t>
            </a:r>
            <a:r>
              <a:rPr lang="it-IT" dirty="0"/>
              <a:t> or… </a:t>
            </a:r>
            <a:r>
              <a:rPr lang="it-IT" dirty="0" err="1"/>
              <a:t>discard</a:t>
            </a:r>
            <a:endParaRPr lang="it-IT" dirty="0"/>
          </a:p>
          <a:p>
            <a:r>
              <a:rPr lang="it-IT" dirty="0"/>
              <a:t>But after the disclosure of the code, </a:t>
            </a:r>
            <a:r>
              <a:rPr lang="it-IT" dirty="0" err="1"/>
              <a:t>they</a:t>
            </a:r>
            <a:r>
              <a:rPr lang="it-IT" dirty="0"/>
              <a:t> </a:t>
            </a:r>
            <a:r>
              <a:rPr lang="it-IT" dirty="0" err="1"/>
              <a:t>removed</a:t>
            </a:r>
            <a:r>
              <a:rPr lang="it-IT" dirty="0"/>
              <a:t> </a:t>
            </a:r>
            <a:r>
              <a:rPr lang="it-IT" dirty="0" err="1"/>
              <a:t>that</a:t>
            </a:r>
            <a:r>
              <a:rPr lang="it-IT" dirty="0"/>
              <a:t> part</a:t>
            </a:r>
          </a:p>
        </p:txBody>
      </p:sp>
      <p:sp>
        <p:nvSpPr>
          <p:cNvPr id="4" name="Segnaposto numero diapositiva 3"/>
          <p:cNvSpPr>
            <a:spLocks noGrp="1"/>
          </p:cNvSpPr>
          <p:nvPr>
            <p:ph type="sldNum" sz="quarter" idx="5"/>
          </p:nvPr>
        </p:nvSpPr>
        <p:spPr/>
        <p:txBody>
          <a:bodyPr/>
          <a:lstStyle/>
          <a:p>
            <a:fld id="{8117EF11-B265-43C1-8A32-19B868623592}" type="slidenum">
              <a:rPr lang="it-IT" smtClean="0"/>
              <a:t>17</a:t>
            </a:fld>
            <a:endParaRPr lang="it-IT"/>
          </a:p>
        </p:txBody>
      </p:sp>
    </p:spTree>
    <p:extLst>
      <p:ext uri="{BB962C8B-B14F-4D97-AF65-F5344CB8AC3E}">
        <p14:creationId xmlns:p14="http://schemas.microsoft.com/office/powerpoint/2010/main" val="3101007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126C1-FBE4-C082-0B30-486B8BA866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D4CB694-BE61-EC3B-16AD-5B40951AD09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7384283-9751-901E-E9A7-CAA36B590570}"/>
              </a:ext>
            </a:extLst>
          </p:cNvPr>
          <p:cNvSpPr>
            <a:spLocks noGrp="1"/>
          </p:cNvSpPr>
          <p:nvPr>
            <p:ph type="body" idx="1"/>
          </p:nvPr>
        </p:nvSpPr>
        <p:spPr/>
        <p:txBody>
          <a:bodyPr/>
          <a:lstStyle/>
          <a:p>
            <a:r>
              <a:rPr lang="it-IT" dirty="0"/>
              <a:t>1° big </a:t>
            </a:r>
            <a:r>
              <a:rPr lang="it-IT" dirty="0" err="1"/>
              <a:t>demonstration</a:t>
            </a:r>
            <a:r>
              <a:rPr lang="it-IT" dirty="0"/>
              <a:t> of the ISSUES </a:t>
            </a:r>
            <a:r>
              <a:rPr lang="it-IT" dirty="0" err="1"/>
              <a:t>was</a:t>
            </a:r>
            <a:r>
              <a:rPr lang="it-IT" dirty="0"/>
              <a:t> the </a:t>
            </a:r>
            <a:r>
              <a:rPr lang="it-IT" dirty="0" err="1"/>
              <a:t>blacklisting</a:t>
            </a:r>
            <a:r>
              <a:rPr lang="it-IT" dirty="0"/>
              <a:t> of a CLOUDFLARE IP – </a:t>
            </a:r>
            <a:r>
              <a:rPr lang="it-IT" dirty="0" err="1"/>
              <a:t>estimated</a:t>
            </a:r>
            <a:r>
              <a:rPr lang="it-IT" dirty="0"/>
              <a:t> 100k websites </a:t>
            </a:r>
            <a:r>
              <a:rPr lang="it-IT" dirty="0" err="1"/>
              <a:t>disappeared</a:t>
            </a:r>
            <a:r>
              <a:rPr lang="it-IT" dirty="0"/>
              <a:t> for </a:t>
            </a:r>
            <a:r>
              <a:rPr lang="it-IT" dirty="0" err="1"/>
              <a:t>about</a:t>
            </a:r>
            <a:r>
              <a:rPr lang="it-IT" dirty="0"/>
              <a:t> 2 days</a:t>
            </a:r>
          </a:p>
        </p:txBody>
      </p:sp>
      <p:sp>
        <p:nvSpPr>
          <p:cNvPr id="4" name="Segnaposto numero diapositiva 3">
            <a:extLst>
              <a:ext uri="{FF2B5EF4-FFF2-40B4-BE49-F238E27FC236}">
                <a16:creationId xmlns:a16="http://schemas.microsoft.com/office/drawing/2014/main" id="{E56BD9EE-EB6A-1D73-F4BB-6892518177A8}"/>
              </a:ext>
            </a:extLst>
          </p:cNvPr>
          <p:cNvSpPr>
            <a:spLocks noGrp="1"/>
          </p:cNvSpPr>
          <p:nvPr>
            <p:ph type="sldNum" sz="quarter" idx="5"/>
          </p:nvPr>
        </p:nvSpPr>
        <p:spPr/>
        <p:txBody>
          <a:bodyPr/>
          <a:lstStyle/>
          <a:p>
            <a:fld id="{8117EF11-B265-43C1-8A32-19B868623592}" type="slidenum">
              <a:rPr lang="it-IT" smtClean="0"/>
              <a:t>18</a:t>
            </a:fld>
            <a:endParaRPr lang="it-IT"/>
          </a:p>
        </p:txBody>
      </p:sp>
    </p:spTree>
    <p:extLst>
      <p:ext uri="{BB962C8B-B14F-4D97-AF65-F5344CB8AC3E}">
        <p14:creationId xmlns:p14="http://schemas.microsoft.com/office/powerpoint/2010/main" val="4122566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4FED1-3E8E-6750-C6CF-BE5CD9A1184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2EF593C-760C-0ACF-1CCA-85402D74F9F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7888B1-B9BE-618A-3B7A-2607BF468A48}"/>
              </a:ext>
            </a:extLst>
          </p:cNvPr>
          <p:cNvSpPr>
            <a:spLocks noGrp="1"/>
          </p:cNvSpPr>
          <p:nvPr>
            <p:ph type="body" idx="1"/>
          </p:nvPr>
        </p:nvSpPr>
        <p:spPr/>
        <p:txBody>
          <a:bodyPr/>
          <a:lstStyle/>
          <a:p>
            <a:r>
              <a:rPr lang="it-IT" dirty="0"/>
              <a:t>2nd Google drive (5 to 6 hours)</a:t>
            </a:r>
          </a:p>
          <a:p>
            <a:pPr algn="l">
              <a:buNone/>
            </a:pPr>
            <a:r>
              <a:rPr lang="it-IT" dirty="0"/>
              <a:t>Miami - </a:t>
            </a:r>
            <a:r>
              <a:rPr lang="it-IT" b="0" i="0" dirty="0">
                <a:solidFill>
                  <a:srgbClr val="1F1F1F"/>
                </a:solidFill>
                <a:effectLst/>
                <a:latin typeface="Arial" panose="020B0604020202020204" pitchFamily="34" charset="0"/>
              </a:rPr>
              <a:t>cocaine </a:t>
            </a:r>
            <a:r>
              <a:rPr lang="it-IT" b="0" i="0" dirty="0" err="1">
                <a:solidFill>
                  <a:srgbClr val="1F1F1F"/>
                </a:solidFill>
                <a:effectLst/>
                <a:latin typeface="Arial" panose="020B0604020202020204" pitchFamily="34" charset="0"/>
              </a:rPr>
              <a:t>traffickers</a:t>
            </a:r>
            <a:endParaRPr lang="it-IT" dirty="0"/>
          </a:p>
          <a:p>
            <a:r>
              <a:rPr lang="it-IT" dirty="0" err="1"/>
              <a:t>Severity</a:t>
            </a:r>
            <a:r>
              <a:rPr lang="it-IT" dirty="0"/>
              <a:t> Level : WAR - How can </a:t>
            </a:r>
            <a:r>
              <a:rPr lang="it-IT" dirty="0" err="1"/>
              <a:t>you</a:t>
            </a:r>
            <a:r>
              <a:rPr lang="it-IT" dirty="0"/>
              <a:t> </a:t>
            </a:r>
            <a:r>
              <a:rPr lang="it-IT" dirty="0" err="1"/>
              <a:t>try</a:t>
            </a:r>
            <a:r>
              <a:rPr lang="it-IT" dirty="0"/>
              <a:t> to </a:t>
            </a:r>
            <a:r>
              <a:rPr lang="it-IT" dirty="0" err="1"/>
              <a:t>interact</a:t>
            </a:r>
            <a:r>
              <a:rPr lang="it-IT" dirty="0"/>
              <a:t> with </a:t>
            </a:r>
            <a:r>
              <a:rPr lang="it-IT" dirty="0" err="1"/>
              <a:t>such</a:t>
            </a:r>
            <a:r>
              <a:rPr lang="it-IT" dirty="0"/>
              <a:t> </a:t>
            </a:r>
            <a:r>
              <a:rPr lang="it-IT" dirty="0" err="1"/>
              <a:t>mindset</a:t>
            </a:r>
            <a:r>
              <a:rPr lang="it-IT" dirty="0"/>
              <a:t>?</a:t>
            </a:r>
          </a:p>
          <a:p>
            <a:r>
              <a:rPr lang="it-IT" dirty="0"/>
              <a:t>NOTE: </a:t>
            </a:r>
          </a:p>
        </p:txBody>
      </p:sp>
      <p:sp>
        <p:nvSpPr>
          <p:cNvPr id="4" name="Segnaposto numero diapositiva 3">
            <a:extLst>
              <a:ext uri="{FF2B5EF4-FFF2-40B4-BE49-F238E27FC236}">
                <a16:creationId xmlns:a16="http://schemas.microsoft.com/office/drawing/2014/main" id="{2367A8EA-FFCB-85B4-2F9E-42D288A344F0}"/>
              </a:ext>
            </a:extLst>
          </p:cNvPr>
          <p:cNvSpPr>
            <a:spLocks noGrp="1"/>
          </p:cNvSpPr>
          <p:nvPr>
            <p:ph type="sldNum" sz="quarter" idx="5"/>
          </p:nvPr>
        </p:nvSpPr>
        <p:spPr/>
        <p:txBody>
          <a:bodyPr/>
          <a:lstStyle/>
          <a:p>
            <a:fld id="{8117EF11-B265-43C1-8A32-19B868623592}" type="slidenum">
              <a:rPr lang="it-IT" smtClean="0"/>
              <a:t>19</a:t>
            </a:fld>
            <a:endParaRPr lang="it-IT"/>
          </a:p>
        </p:txBody>
      </p:sp>
    </p:spTree>
    <p:extLst>
      <p:ext uri="{BB962C8B-B14F-4D97-AF65-F5344CB8AC3E}">
        <p14:creationId xmlns:p14="http://schemas.microsoft.com/office/powerpoint/2010/main" val="234086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82A22-391D-E193-AB5F-436D7ABEB3D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7DFEA2-E28F-CB56-F567-20C84B35B9A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D2E711C-E20C-D157-7359-A69C53C4DDC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74C5E41-A4F7-0788-727F-EF9C6C080E76}"/>
              </a:ext>
            </a:extLst>
          </p:cNvPr>
          <p:cNvSpPr>
            <a:spLocks noGrp="1"/>
          </p:cNvSpPr>
          <p:nvPr>
            <p:ph type="sldNum" sz="quarter" idx="5"/>
          </p:nvPr>
        </p:nvSpPr>
        <p:spPr/>
        <p:txBody>
          <a:bodyPr/>
          <a:lstStyle/>
          <a:p>
            <a:fld id="{8117EF11-B265-43C1-8A32-19B868623592}" type="slidenum">
              <a:rPr lang="it-IT" smtClean="0"/>
              <a:t>2</a:t>
            </a:fld>
            <a:endParaRPr lang="it-IT"/>
          </a:p>
        </p:txBody>
      </p:sp>
    </p:spTree>
    <p:extLst>
      <p:ext uri="{BB962C8B-B14F-4D97-AF65-F5344CB8AC3E}">
        <p14:creationId xmlns:p14="http://schemas.microsoft.com/office/powerpoint/2010/main" val="2917206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Agcom </a:t>
            </a:r>
            <a:r>
              <a:rPr lang="it-IT" dirty="0" err="1"/>
              <a:t>tried</a:t>
            </a:r>
            <a:r>
              <a:rPr lang="it-IT" dirty="0"/>
              <a:t> to </a:t>
            </a:r>
            <a:r>
              <a:rPr lang="it-IT" dirty="0" err="1"/>
              <a:t>oblige</a:t>
            </a:r>
            <a:r>
              <a:rPr lang="it-IT" dirty="0"/>
              <a:t> CF with PS</a:t>
            </a:r>
          </a:p>
          <a:p>
            <a:r>
              <a:rPr lang="it-IT" dirty="0" err="1"/>
              <a:t>Imprisonment</a:t>
            </a:r>
            <a:r>
              <a:rPr lang="it-IT" dirty="0"/>
              <a:t> for the </a:t>
            </a:r>
            <a:r>
              <a:rPr lang="it-IT" dirty="0" err="1"/>
              <a:t>ISPs</a:t>
            </a:r>
            <a:r>
              <a:rPr lang="it-IT" dirty="0"/>
              <a:t> </a:t>
            </a:r>
            <a:r>
              <a:rPr lang="it-IT" err="1"/>
              <a:t>that</a:t>
            </a:r>
            <a:r>
              <a:rPr lang="it-IT"/>
              <a:t> don’t report subsects</a:t>
            </a:r>
            <a:endParaRPr lang="it-IT" dirty="0"/>
          </a:p>
        </p:txBody>
      </p:sp>
      <p:sp>
        <p:nvSpPr>
          <p:cNvPr id="4" name="Segnaposto numero diapositiva 3"/>
          <p:cNvSpPr>
            <a:spLocks noGrp="1"/>
          </p:cNvSpPr>
          <p:nvPr>
            <p:ph type="sldNum" sz="quarter" idx="5"/>
          </p:nvPr>
        </p:nvSpPr>
        <p:spPr/>
        <p:txBody>
          <a:bodyPr/>
          <a:lstStyle/>
          <a:p>
            <a:fld id="{8117EF11-B265-43C1-8A32-19B868623592}" type="slidenum">
              <a:rPr lang="it-IT" smtClean="0"/>
              <a:t>20</a:t>
            </a:fld>
            <a:endParaRPr lang="it-IT"/>
          </a:p>
        </p:txBody>
      </p:sp>
    </p:spTree>
    <p:extLst>
      <p:ext uri="{BB962C8B-B14F-4D97-AF65-F5344CB8AC3E}">
        <p14:creationId xmlns:p14="http://schemas.microsoft.com/office/powerpoint/2010/main" val="147820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5C82-42EE-DFBD-ACB5-7059321938A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345A87-C8C7-8868-F4A2-60184D14865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D801AD8-06ED-471E-5AFC-64624F52733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9DF8375-750A-B35A-9448-0D233F94EAA3}"/>
              </a:ext>
            </a:extLst>
          </p:cNvPr>
          <p:cNvSpPr>
            <a:spLocks noGrp="1"/>
          </p:cNvSpPr>
          <p:nvPr>
            <p:ph type="sldNum" sz="quarter" idx="5"/>
          </p:nvPr>
        </p:nvSpPr>
        <p:spPr/>
        <p:txBody>
          <a:bodyPr/>
          <a:lstStyle/>
          <a:p>
            <a:fld id="{8117EF11-B265-43C1-8A32-19B868623592}" type="slidenum">
              <a:rPr lang="it-IT" smtClean="0"/>
              <a:t>21</a:t>
            </a:fld>
            <a:endParaRPr lang="it-IT"/>
          </a:p>
        </p:txBody>
      </p:sp>
    </p:spTree>
    <p:extLst>
      <p:ext uri="{BB962C8B-B14F-4D97-AF65-F5344CB8AC3E}">
        <p14:creationId xmlns:p14="http://schemas.microsoft.com/office/powerpoint/2010/main" val="2595418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1B733-C2A6-CBC1-368A-7E0D6D02CDF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62CD490-26DC-2AAD-D9CB-4F7EB6661F2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2E8FDFE-BB84-4EB2-AFB5-61929DF724A9}"/>
              </a:ext>
            </a:extLst>
          </p:cNvPr>
          <p:cNvSpPr>
            <a:spLocks noGrp="1"/>
          </p:cNvSpPr>
          <p:nvPr>
            <p:ph type="body" idx="1"/>
          </p:nvPr>
        </p:nvSpPr>
        <p:spPr/>
        <p:txBody>
          <a:bodyPr/>
          <a:lstStyle/>
          <a:p>
            <a:r>
              <a:rPr lang="it-IT" dirty="0"/>
              <a:t>Agcom </a:t>
            </a:r>
            <a:r>
              <a:rPr lang="it-IT" dirty="0" err="1"/>
              <a:t>tried</a:t>
            </a:r>
            <a:r>
              <a:rPr lang="it-IT" dirty="0"/>
              <a:t> to </a:t>
            </a:r>
            <a:r>
              <a:rPr lang="it-IT" dirty="0" err="1"/>
              <a:t>oblige</a:t>
            </a:r>
            <a:r>
              <a:rPr lang="it-IT" dirty="0"/>
              <a:t> CF with PS</a:t>
            </a:r>
          </a:p>
          <a:p>
            <a:r>
              <a:rPr lang="it-IT" dirty="0" err="1"/>
              <a:t>Imprisonment</a:t>
            </a:r>
            <a:r>
              <a:rPr lang="it-IT" dirty="0"/>
              <a:t> for the </a:t>
            </a:r>
            <a:r>
              <a:rPr lang="it-IT" dirty="0" err="1"/>
              <a:t>ISPs</a:t>
            </a:r>
            <a:r>
              <a:rPr lang="it-IT" dirty="0"/>
              <a:t> </a:t>
            </a:r>
            <a:r>
              <a:rPr lang="it-IT" dirty="0" err="1"/>
              <a:t>that</a:t>
            </a:r>
            <a:r>
              <a:rPr lang="it-IT" dirty="0"/>
              <a:t> </a:t>
            </a:r>
            <a:r>
              <a:rPr lang="it-IT" dirty="0" err="1"/>
              <a:t>don’t</a:t>
            </a:r>
            <a:r>
              <a:rPr lang="it-IT" dirty="0"/>
              <a:t> report </a:t>
            </a:r>
            <a:r>
              <a:rPr lang="it-IT" dirty="0" err="1"/>
              <a:t>subsects</a:t>
            </a:r>
            <a:endParaRPr lang="it-IT" dirty="0"/>
          </a:p>
          <a:p>
            <a:r>
              <a:rPr lang="it-IT" dirty="0"/>
              <a:t>Studio Previti </a:t>
            </a:r>
            <a:r>
              <a:rPr lang="it-IT" dirty="0" err="1"/>
              <a:t>Owns</a:t>
            </a:r>
            <a:r>
              <a:rPr lang="it-IT" dirty="0"/>
              <a:t> SPTECH</a:t>
            </a:r>
          </a:p>
        </p:txBody>
      </p:sp>
      <p:sp>
        <p:nvSpPr>
          <p:cNvPr id="4" name="Segnaposto numero diapositiva 3">
            <a:extLst>
              <a:ext uri="{FF2B5EF4-FFF2-40B4-BE49-F238E27FC236}">
                <a16:creationId xmlns:a16="http://schemas.microsoft.com/office/drawing/2014/main" id="{09A14BA8-8F55-60C1-8B96-5D360078586F}"/>
              </a:ext>
            </a:extLst>
          </p:cNvPr>
          <p:cNvSpPr>
            <a:spLocks noGrp="1"/>
          </p:cNvSpPr>
          <p:nvPr>
            <p:ph type="sldNum" sz="quarter" idx="5"/>
          </p:nvPr>
        </p:nvSpPr>
        <p:spPr/>
        <p:txBody>
          <a:bodyPr/>
          <a:lstStyle/>
          <a:p>
            <a:fld id="{8117EF11-B265-43C1-8A32-19B868623592}" type="slidenum">
              <a:rPr lang="it-IT" smtClean="0"/>
              <a:t>22</a:t>
            </a:fld>
            <a:endParaRPr lang="it-IT"/>
          </a:p>
        </p:txBody>
      </p:sp>
    </p:spTree>
    <p:extLst>
      <p:ext uri="{BB962C8B-B14F-4D97-AF65-F5344CB8AC3E}">
        <p14:creationId xmlns:p14="http://schemas.microsoft.com/office/powerpoint/2010/main" val="2325627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D9E9-8AA3-1BF9-1765-BB114CC0A5D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66D94D-CFE5-3F00-395B-AA8E4D855C3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128ED3D-688E-4745-0807-AACBE5546063}"/>
              </a:ext>
            </a:extLst>
          </p:cNvPr>
          <p:cNvSpPr>
            <a:spLocks noGrp="1"/>
          </p:cNvSpPr>
          <p:nvPr>
            <p:ph type="body" idx="1"/>
          </p:nvPr>
        </p:nvSpPr>
        <p:spPr/>
        <p:txBody>
          <a:bodyPr/>
          <a:lstStyle/>
          <a:p>
            <a:r>
              <a:rPr lang="en-US" dirty="0"/>
              <a:t>From day zero, the Authority stated that PS is perfect, including a live interview on SKY-TV during prime time.</a:t>
            </a:r>
          </a:p>
          <a:p>
            <a:r>
              <a:rPr lang="en-US" dirty="0"/>
              <a:t>It’s time to extend the Piracy Shield to other contents</a:t>
            </a:r>
          </a:p>
          <a:p>
            <a:r>
              <a:rPr lang="en-US" dirty="0"/>
              <a:t>But wait…</a:t>
            </a:r>
          </a:p>
          <a:p>
            <a:r>
              <a:rPr lang="en-US" dirty="0"/>
              <a:t>“I had a USB stick sent to me from China to watch pirated DAZN” (delivered directly to the Authority HQ)</a:t>
            </a:r>
          </a:p>
          <a:p>
            <a:r>
              <a:rPr lang="en-US" dirty="0"/>
              <a:t>So?</a:t>
            </a:r>
          </a:p>
          <a:p>
            <a:endParaRPr lang="it-IT" dirty="0"/>
          </a:p>
        </p:txBody>
      </p:sp>
      <p:sp>
        <p:nvSpPr>
          <p:cNvPr id="4" name="Segnaposto numero diapositiva 3">
            <a:extLst>
              <a:ext uri="{FF2B5EF4-FFF2-40B4-BE49-F238E27FC236}">
                <a16:creationId xmlns:a16="http://schemas.microsoft.com/office/drawing/2014/main" id="{86BBB82F-67CB-0C20-B153-7DFD6527DEC1}"/>
              </a:ext>
            </a:extLst>
          </p:cNvPr>
          <p:cNvSpPr>
            <a:spLocks noGrp="1"/>
          </p:cNvSpPr>
          <p:nvPr>
            <p:ph type="sldNum" sz="quarter" idx="5"/>
          </p:nvPr>
        </p:nvSpPr>
        <p:spPr/>
        <p:txBody>
          <a:bodyPr/>
          <a:lstStyle/>
          <a:p>
            <a:fld id="{8117EF11-B265-43C1-8A32-19B868623592}" type="slidenum">
              <a:rPr lang="it-IT" smtClean="0"/>
              <a:t>23</a:t>
            </a:fld>
            <a:endParaRPr lang="it-IT"/>
          </a:p>
        </p:txBody>
      </p:sp>
    </p:spTree>
    <p:extLst>
      <p:ext uri="{BB962C8B-B14F-4D97-AF65-F5344CB8AC3E}">
        <p14:creationId xmlns:p14="http://schemas.microsoft.com/office/powerpoint/2010/main" val="3080873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2A98F-A0D4-1B35-F351-13E2B94AB39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DF229EF-4A8B-87CD-3C80-CDFBBC7CFC1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0E1B08C-7DC9-3013-3CE2-6C6098917EF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E979A7C-8448-C108-792A-1D4A42C338DE}"/>
              </a:ext>
            </a:extLst>
          </p:cNvPr>
          <p:cNvSpPr>
            <a:spLocks noGrp="1"/>
          </p:cNvSpPr>
          <p:nvPr>
            <p:ph type="sldNum" sz="quarter" idx="5"/>
          </p:nvPr>
        </p:nvSpPr>
        <p:spPr/>
        <p:txBody>
          <a:bodyPr/>
          <a:lstStyle/>
          <a:p>
            <a:fld id="{8117EF11-B265-43C1-8A32-19B868623592}" type="slidenum">
              <a:rPr lang="it-IT" smtClean="0"/>
              <a:t>24</a:t>
            </a:fld>
            <a:endParaRPr lang="it-IT"/>
          </a:p>
        </p:txBody>
      </p:sp>
    </p:spTree>
    <p:extLst>
      <p:ext uri="{BB962C8B-B14F-4D97-AF65-F5344CB8AC3E}">
        <p14:creationId xmlns:p14="http://schemas.microsoft.com/office/powerpoint/2010/main" val="2803347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AFD4A-8C47-6C7D-A38D-3F7359934EC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89A1193-6E2D-99E5-3FA9-63C16B364E2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E120E8A-97E7-D5BB-6D25-6244DDE74EA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7996D35-4CF2-FD92-FF15-7243E986527F}"/>
              </a:ext>
            </a:extLst>
          </p:cNvPr>
          <p:cNvSpPr>
            <a:spLocks noGrp="1"/>
          </p:cNvSpPr>
          <p:nvPr>
            <p:ph type="sldNum" sz="quarter" idx="5"/>
          </p:nvPr>
        </p:nvSpPr>
        <p:spPr/>
        <p:txBody>
          <a:bodyPr/>
          <a:lstStyle/>
          <a:p>
            <a:fld id="{8117EF11-B265-43C1-8A32-19B868623592}" type="slidenum">
              <a:rPr lang="it-IT" smtClean="0"/>
              <a:t>25</a:t>
            </a:fld>
            <a:endParaRPr lang="it-IT"/>
          </a:p>
        </p:txBody>
      </p:sp>
    </p:spTree>
    <p:extLst>
      <p:ext uri="{BB962C8B-B14F-4D97-AF65-F5344CB8AC3E}">
        <p14:creationId xmlns:p14="http://schemas.microsoft.com/office/powerpoint/2010/main" val="3031684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1EF0C-0686-0028-373E-375A4C580B7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FAA818F-D962-0AB4-6329-E20BAD3C5AD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BD95F04-66C5-E931-FF28-D70CF926461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23740EB-8629-9320-693E-39D15581BA27}"/>
              </a:ext>
            </a:extLst>
          </p:cNvPr>
          <p:cNvSpPr>
            <a:spLocks noGrp="1"/>
          </p:cNvSpPr>
          <p:nvPr>
            <p:ph type="sldNum" sz="quarter" idx="5"/>
          </p:nvPr>
        </p:nvSpPr>
        <p:spPr/>
        <p:txBody>
          <a:bodyPr/>
          <a:lstStyle/>
          <a:p>
            <a:fld id="{8117EF11-B265-43C1-8A32-19B868623592}" type="slidenum">
              <a:rPr lang="it-IT" smtClean="0"/>
              <a:t>26</a:t>
            </a:fld>
            <a:endParaRPr lang="it-IT"/>
          </a:p>
        </p:txBody>
      </p:sp>
    </p:spTree>
    <p:extLst>
      <p:ext uri="{BB962C8B-B14F-4D97-AF65-F5344CB8AC3E}">
        <p14:creationId xmlns:p14="http://schemas.microsoft.com/office/powerpoint/2010/main" val="540920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0F263-63F4-DE3F-C09C-A27247F3F96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24FC18E-3EC6-B443-69A1-1028BFFA84A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D10234E-7A93-1628-9D1E-FED63E4F01F4}"/>
              </a:ext>
            </a:extLst>
          </p:cNvPr>
          <p:cNvSpPr>
            <a:spLocks noGrp="1"/>
          </p:cNvSpPr>
          <p:nvPr>
            <p:ph type="body" idx="1"/>
          </p:nvPr>
        </p:nvSpPr>
        <p:spPr/>
        <p:txBody>
          <a:bodyPr/>
          <a:lstStyle/>
          <a:p>
            <a:r>
              <a:rPr lang="en-US" sz="1200" dirty="0"/>
              <a:t>This change is far from merely formal. </a:t>
            </a:r>
            <a:endParaRPr lang="it-IT" dirty="0"/>
          </a:p>
        </p:txBody>
      </p:sp>
      <p:sp>
        <p:nvSpPr>
          <p:cNvPr id="4" name="Segnaposto numero diapositiva 3">
            <a:extLst>
              <a:ext uri="{FF2B5EF4-FFF2-40B4-BE49-F238E27FC236}">
                <a16:creationId xmlns:a16="http://schemas.microsoft.com/office/drawing/2014/main" id="{F68DC830-9360-15B3-3CF9-F29EE0ED0017}"/>
              </a:ext>
            </a:extLst>
          </p:cNvPr>
          <p:cNvSpPr>
            <a:spLocks noGrp="1"/>
          </p:cNvSpPr>
          <p:nvPr>
            <p:ph type="sldNum" sz="quarter" idx="5"/>
          </p:nvPr>
        </p:nvSpPr>
        <p:spPr/>
        <p:txBody>
          <a:bodyPr/>
          <a:lstStyle/>
          <a:p>
            <a:fld id="{8117EF11-B265-43C1-8A32-19B868623592}" type="slidenum">
              <a:rPr lang="it-IT" smtClean="0"/>
              <a:t>27</a:t>
            </a:fld>
            <a:endParaRPr lang="it-IT"/>
          </a:p>
        </p:txBody>
      </p:sp>
    </p:spTree>
    <p:extLst>
      <p:ext uri="{BB962C8B-B14F-4D97-AF65-F5344CB8AC3E}">
        <p14:creationId xmlns:p14="http://schemas.microsoft.com/office/powerpoint/2010/main" val="889012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C0044-0AF1-C1A7-77F2-B2F30E39B0E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AE3677-A93B-1DE8-71A6-B35D4547378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169031E-9A82-44BC-7FC3-B55E4676C905}"/>
              </a:ext>
            </a:extLst>
          </p:cNvPr>
          <p:cNvSpPr>
            <a:spLocks noGrp="1"/>
          </p:cNvSpPr>
          <p:nvPr>
            <p:ph type="body" idx="1"/>
          </p:nvPr>
        </p:nvSpPr>
        <p:spPr/>
        <p:txBody>
          <a:bodyPr/>
          <a:lstStyle/>
          <a:p>
            <a:r>
              <a:rPr lang="en-US" dirty="0"/>
              <a:t>TV right holders: </a:t>
            </a:r>
            <a:r>
              <a:rPr lang="en-US" sz="1200" dirty="0">
                <a:latin typeface="Segoe UI Historic" panose="020B0502040204020203" pitchFamily="34" charset="0"/>
              </a:rPr>
              <a:t>(which in the meantime have increased in cost)</a:t>
            </a:r>
            <a:endParaRPr lang="it-IT" dirty="0"/>
          </a:p>
        </p:txBody>
      </p:sp>
      <p:sp>
        <p:nvSpPr>
          <p:cNvPr id="4" name="Segnaposto numero diapositiva 3">
            <a:extLst>
              <a:ext uri="{FF2B5EF4-FFF2-40B4-BE49-F238E27FC236}">
                <a16:creationId xmlns:a16="http://schemas.microsoft.com/office/drawing/2014/main" id="{24FFEC85-4C2B-B5BF-7D4D-829992E8F73B}"/>
              </a:ext>
            </a:extLst>
          </p:cNvPr>
          <p:cNvSpPr>
            <a:spLocks noGrp="1"/>
          </p:cNvSpPr>
          <p:nvPr>
            <p:ph type="sldNum" sz="quarter" idx="5"/>
          </p:nvPr>
        </p:nvSpPr>
        <p:spPr/>
        <p:txBody>
          <a:bodyPr/>
          <a:lstStyle/>
          <a:p>
            <a:fld id="{8117EF11-B265-43C1-8A32-19B868623592}" type="slidenum">
              <a:rPr lang="it-IT" smtClean="0"/>
              <a:t>28</a:t>
            </a:fld>
            <a:endParaRPr lang="it-IT"/>
          </a:p>
        </p:txBody>
      </p:sp>
    </p:spTree>
    <p:extLst>
      <p:ext uri="{BB962C8B-B14F-4D97-AF65-F5344CB8AC3E}">
        <p14:creationId xmlns:p14="http://schemas.microsoft.com/office/powerpoint/2010/main" val="165389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F12C9-52B3-04D4-8BB1-6CCF6E7883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4C29382-5067-D21C-E8F4-3EA8A00CC67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CB37B18-091D-36C4-8B3D-74980836063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5CF5A48-58A2-F02B-ECD6-E1AACB2774A5}"/>
              </a:ext>
            </a:extLst>
          </p:cNvPr>
          <p:cNvSpPr>
            <a:spLocks noGrp="1"/>
          </p:cNvSpPr>
          <p:nvPr>
            <p:ph type="sldNum" sz="quarter" idx="5"/>
          </p:nvPr>
        </p:nvSpPr>
        <p:spPr/>
        <p:txBody>
          <a:bodyPr/>
          <a:lstStyle/>
          <a:p>
            <a:fld id="{8117EF11-B265-43C1-8A32-19B868623592}" type="slidenum">
              <a:rPr lang="it-IT" smtClean="0"/>
              <a:t>29</a:t>
            </a:fld>
            <a:endParaRPr lang="it-IT"/>
          </a:p>
        </p:txBody>
      </p:sp>
    </p:spTree>
    <p:extLst>
      <p:ext uri="{BB962C8B-B14F-4D97-AF65-F5344CB8AC3E}">
        <p14:creationId xmlns:p14="http://schemas.microsoft.com/office/powerpoint/2010/main" val="205772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Economic</a:t>
            </a:r>
            <a:r>
              <a:rPr lang="it-IT" dirty="0"/>
              <a:t> and </a:t>
            </a:r>
            <a:r>
              <a:rPr lang="it-IT" dirty="0" err="1"/>
              <a:t>employment</a:t>
            </a:r>
            <a:r>
              <a:rPr lang="it-IT" dirty="0"/>
              <a:t> </a:t>
            </a:r>
            <a:r>
              <a:rPr lang="it-IT" dirty="0" err="1"/>
              <a:t>issues</a:t>
            </a:r>
            <a:r>
              <a:rPr lang="it-IT" dirty="0"/>
              <a:t>, so the </a:t>
            </a:r>
            <a:r>
              <a:rPr lang="it-IT" dirty="0" err="1"/>
              <a:t>Goverment</a:t>
            </a:r>
            <a:r>
              <a:rPr lang="it-IT" dirty="0"/>
              <a:t> </a:t>
            </a:r>
            <a:r>
              <a:rPr lang="it-IT" dirty="0" err="1"/>
              <a:t>decided</a:t>
            </a:r>
            <a:r>
              <a:rPr lang="it-IT" dirty="0"/>
              <a:t> to ACT</a:t>
            </a:r>
          </a:p>
          <a:p>
            <a:r>
              <a:rPr lang="it-IT" dirty="0"/>
              <a:t>Strong Power: </a:t>
            </a:r>
            <a:r>
              <a:rPr lang="en-US" dirty="0"/>
              <a:t>Both chambers of the Italian Parliament voted unanimously</a:t>
            </a:r>
          </a:p>
          <a:p>
            <a:r>
              <a:rPr lang="en-US" dirty="0"/>
              <a:t>WE NEED TO STOP IT!</a:t>
            </a:r>
            <a:endParaRPr lang="it-IT" dirty="0"/>
          </a:p>
        </p:txBody>
      </p:sp>
      <p:sp>
        <p:nvSpPr>
          <p:cNvPr id="4" name="Segnaposto numero diapositiva 3"/>
          <p:cNvSpPr>
            <a:spLocks noGrp="1"/>
          </p:cNvSpPr>
          <p:nvPr>
            <p:ph type="sldNum" sz="quarter" idx="5"/>
          </p:nvPr>
        </p:nvSpPr>
        <p:spPr/>
        <p:txBody>
          <a:bodyPr/>
          <a:lstStyle/>
          <a:p>
            <a:fld id="{8117EF11-B265-43C1-8A32-19B868623592}" type="slidenum">
              <a:rPr lang="it-IT" smtClean="0"/>
              <a:t>3</a:t>
            </a:fld>
            <a:endParaRPr lang="it-IT"/>
          </a:p>
        </p:txBody>
      </p:sp>
    </p:spTree>
    <p:extLst>
      <p:ext uri="{BB962C8B-B14F-4D97-AF65-F5344CB8AC3E}">
        <p14:creationId xmlns:p14="http://schemas.microsoft.com/office/powerpoint/2010/main" val="357973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At this point the proposal from the LEGA SERIE A arrived</a:t>
            </a:r>
          </a:p>
          <a:p>
            <a:r>
              <a:rPr lang="it-IT" dirty="0" err="1"/>
              <a:t>Through</a:t>
            </a:r>
            <a:r>
              <a:rPr lang="it-IT" dirty="0"/>
              <a:t> a company </a:t>
            </a:r>
            <a:r>
              <a:rPr lang="it-IT" dirty="0" err="1"/>
              <a:t>named</a:t>
            </a:r>
            <a:r>
              <a:rPr lang="it-IT" dirty="0"/>
              <a:t> SPTECH</a:t>
            </a:r>
          </a:p>
        </p:txBody>
      </p:sp>
      <p:sp>
        <p:nvSpPr>
          <p:cNvPr id="4" name="Segnaposto numero diapositiva 3"/>
          <p:cNvSpPr>
            <a:spLocks noGrp="1"/>
          </p:cNvSpPr>
          <p:nvPr>
            <p:ph type="sldNum" sz="quarter" idx="5"/>
          </p:nvPr>
        </p:nvSpPr>
        <p:spPr/>
        <p:txBody>
          <a:bodyPr/>
          <a:lstStyle/>
          <a:p>
            <a:fld id="{8117EF11-B265-43C1-8A32-19B868623592}" type="slidenum">
              <a:rPr lang="it-IT" smtClean="0"/>
              <a:t>4</a:t>
            </a:fld>
            <a:endParaRPr lang="it-IT"/>
          </a:p>
        </p:txBody>
      </p:sp>
    </p:spTree>
    <p:extLst>
      <p:ext uri="{BB962C8B-B14F-4D97-AF65-F5344CB8AC3E}">
        <p14:creationId xmlns:p14="http://schemas.microsoft.com/office/powerpoint/2010/main" val="171909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DE692-B821-ED69-F902-9FB8B21C5FF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243D1D0-AC1B-64BB-6154-8147F721C9E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19A33E7-554E-FC5D-96B1-82CE5E50C8C3}"/>
              </a:ext>
            </a:extLst>
          </p:cNvPr>
          <p:cNvSpPr>
            <a:spLocks noGrp="1"/>
          </p:cNvSpPr>
          <p:nvPr>
            <p:ph type="body" idx="1"/>
          </p:nvPr>
        </p:nvSpPr>
        <p:spPr/>
        <p:txBody>
          <a:bodyPr/>
          <a:lstStyle/>
          <a:p>
            <a:r>
              <a:rPr lang="en-US" dirty="0"/>
              <a:t>1 month to write the tool, test it and go into production</a:t>
            </a:r>
            <a:endParaRPr lang="it-IT" dirty="0"/>
          </a:p>
        </p:txBody>
      </p:sp>
      <p:sp>
        <p:nvSpPr>
          <p:cNvPr id="4" name="Segnaposto numero diapositiva 3">
            <a:extLst>
              <a:ext uri="{FF2B5EF4-FFF2-40B4-BE49-F238E27FC236}">
                <a16:creationId xmlns:a16="http://schemas.microsoft.com/office/drawing/2014/main" id="{F49DE20A-4DA0-6398-3198-40A84047D09B}"/>
              </a:ext>
            </a:extLst>
          </p:cNvPr>
          <p:cNvSpPr>
            <a:spLocks noGrp="1"/>
          </p:cNvSpPr>
          <p:nvPr>
            <p:ph type="sldNum" sz="quarter" idx="5"/>
          </p:nvPr>
        </p:nvSpPr>
        <p:spPr/>
        <p:txBody>
          <a:bodyPr/>
          <a:lstStyle/>
          <a:p>
            <a:fld id="{8117EF11-B265-43C1-8A32-19B868623592}" type="slidenum">
              <a:rPr lang="it-IT" smtClean="0"/>
              <a:t>5</a:t>
            </a:fld>
            <a:endParaRPr lang="it-IT"/>
          </a:p>
        </p:txBody>
      </p:sp>
    </p:spTree>
    <p:extLst>
      <p:ext uri="{BB962C8B-B14F-4D97-AF65-F5344CB8AC3E}">
        <p14:creationId xmlns:p14="http://schemas.microsoft.com/office/powerpoint/2010/main" val="175922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For </a:t>
            </a:r>
            <a:r>
              <a:rPr lang="it-IT" dirty="0" err="1"/>
              <a:t>each</a:t>
            </a:r>
            <a:r>
              <a:rPr lang="it-IT" dirty="0"/>
              <a:t> GET, the </a:t>
            </a:r>
            <a:r>
              <a:rPr lang="it-IT" dirty="0" err="1"/>
              <a:t>answer</a:t>
            </a:r>
            <a:r>
              <a:rPr lang="it-IT" dirty="0"/>
              <a:t> </a:t>
            </a:r>
            <a:r>
              <a:rPr lang="it-IT" dirty="0" err="1"/>
              <a:t>was</a:t>
            </a:r>
            <a:r>
              <a:rPr lang="it-IT" dirty="0"/>
              <a:t> the </a:t>
            </a:r>
            <a:r>
              <a:rPr lang="it-IT" dirty="0" err="1"/>
              <a:t>entire</a:t>
            </a:r>
            <a:r>
              <a:rPr lang="it-IT" dirty="0"/>
              <a:t> list of tickets, </a:t>
            </a:r>
            <a:r>
              <a:rPr lang="it-IT" dirty="0" err="1"/>
              <a:t>not</a:t>
            </a:r>
            <a:r>
              <a:rPr lang="it-IT" dirty="0"/>
              <a:t> </a:t>
            </a:r>
            <a:r>
              <a:rPr lang="it-IT" dirty="0" err="1"/>
              <a:t>only</a:t>
            </a:r>
            <a:r>
              <a:rPr lang="it-IT" dirty="0"/>
              <a:t> the new </a:t>
            </a:r>
            <a:r>
              <a:rPr lang="it-IT" dirty="0" err="1"/>
              <a:t>ones</a:t>
            </a:r>
            <a:r>
              <a:rPr lang="it-IT" dirty="0"/>
              <a:t>.</a:t>
            </a:r>
          </a:p>
          <a:p>
            <a:r>
              <a:rPr lang="it-IT" dirty="0"/>
              <a:t>So hosting the Lombard cuisine Blog </a:t>
            </a:r>
            <a:r>
              <a:rPr lang="it-IT" dirty="0" err="1"/>
              <a:t>is</a:t>
            </a:r>
            <a:r>
              <a:rPr lang="it-IT" dirty="0"/>
              <a:t> </a:t>
            </a:r>
            <a:r>
              <a:rPr lang="it-IT" dirty="0" err="1"/>
              <a:t>enough</a:t>
            </a:r>
            <a:r>
              <a:rPr lang="it-IT" dirty="0"/>
              <a:t> to </a:t>
            </a:r>
          </a:p>
        </p:txBody>
      </p:sp>
      <p:sp>
        <p:nvSpPr>
          <p:cNvPr id="4" name="Segnaposto numero diapositiva 3"/>
          <p:cNvSpPr>
            <a:spLocks noGrp="1"/>
          </p:cNvSpPr>
          <p:nvPr>
            <p:ph type="sldNum" sz="quarter" idx="5"/>
          </p:nvPr>
        </p:nvSpPr>
        <p:spPr/>
        <p:txBody>
          <a:bodyPr/>
          <a:lstStyle/>
          <a:p>
            <a:fld id="{8117EF11-B265-43C1-8A32-19B868623592}" type="slidenum">
              <a:rPr lang="it-IT" smtClean="0"/>
              <a:t>6</a:t>
            </a:fld>
            <a:endParaRPr lang="it-IT"/>
          </a:p>
        </p:txBody>
      </p:sp>
    </p:spTree>
    <p:extLst>
      <p:ext uri="{BB962C8B-B14F-4D97-AF65-F5344CB8AC3E}">
        <p14:creationId xmlns:p14="http://schemas.microsoft.com/office/powerpoint/2010/main" val="277004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Describe</a:t>
            </a:r>
            <a:r>
              <a:rPr lang="it-IT" dirty="0"/>
              <a:t> the </a:t>
            </a:r>
            <a:r>
              <a:rPr lang="it-IT" dirty="0" err="1"/>
              <a:t>tecnical</a:t>
            </a:r>
            <a:r>
              <a:rPr lang="it-IT" dirty="0"/>
              <a:t> </a:t>
            </a:r>
            <a:r>
              <a:rPr lang="it-IT" dirty="0" err="1"/>
              <a:t>stuff</a:t>
            </a:r>
            <a:r>
              <a:rPr lang="it-IT" dirty="0"/>
              <a:t> - One Single VPN</a:t>
            </a:r>
            <a:br>
              <a:rPr lang="it-IT" dirty="0"/>
            </a:br>
            <a:r>
              <a:rPr lang="it-IT" dirty="0"/>
              <a:t>Alma </a:t>
            </a:r>
            <a:r>
              <a:rPr lang="it-IT" dirty="0" err="1"/>
              <a:t>creates</a:t>
            </a:r>
            <a:r>
              <a:rPr lang="it-IT" dirty="0"/>
              <a:t> 3 lists - Riflessioni: HA? Manutenzioni? </a:t>
            </a:r>
          </a:p>
          <a:p>
            <a:endParaRPr lang="it-IT" dirty="0"/>
          </a:p>
        </p:txBody>
      </p:sp>
      <p:sp>
        <p:nvSpPr>
          <p:cNvPr id="4" name="Segnaposto numero diapositiva 3"/>
          <p:cNvSpPr>
            <a:spLocks noGrp="1"/>
          </p:cNvSpPr>
          <p:nvPr>
            <p:ph type="sldNum" sz="quarter" idx="5"/>
          </p:nvPr>
        </p:nvSpPr>
        <p:spPr/>
        <p:txBody>
          <a:bodyPr/>
          <a:lstStyle/>
          <a:p>
            <a:fld id="{8117EF11-B265-43C1-8A32-19B868623592}" type="slidenum">
              <a:rPr lang="it-IT" smtClean="0"/>
              <a:t>7</a:t>
            </a:fld>
            <a:endParaRPr lang="it-IT"/>
          </a:p>
        </p:txBody>
      </p:sp>
    </p:spTree>
    <p:extLst>
      <p:ext uri="{BB962C8B-B14F-4D97-AF65-F5344CB8AC3E}">
        <p14:creationId xmlns:p14="http://schemas.microsoft.com/office/powerpoint/2010/main" val="372704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88AB-D04E-FEC1-8680-C06FF22FEFA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16DFCEB-155C-48DC-C059-82BA75D9188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D12A645-41FB-E384-1F8B-0B7CD4E9545C}"/>
              </a:ext>
            </a:extLst>
          </p:cNvPr>
          <p:cNvSpPr>
            <a:spLocks noGrp="1"/>
          </p:cNvSpPr>
          <p:nvPr>
            <p:ph type="body" idx="1"/>
          </p:nvPr>
        </p:nvSpPr>
        <p:spPr/>
        <p:txBody>
          <a:bodyPr/>
          <a:lstStyle/>
          <a:p>
            <a:r>
              <a:rPr lang="en-US" dirty="0"/>
              <a:t>At this point the proposal from the LEGA SERIE A arrived</a:t>
            </a:r>
            <a:endParaRPr lang="it-IT" dirty="0"/>
          </a:p>
        </p:txBody>
      </p:sp>
      <p:sp>
        <p:nvSpPr>
          <p:cNvPr id="4" name="Segnaposto numero diapositiva 3">
            <a:extLst>
              <a:ext uri="{FF2B5EF4-FFF2-40B4-BE49-F238E27FC236}">
                <a16:creationId xmlns:a16="http://schemas.microsoft.com/office/drawing/2014/main" id="{AF1A2261-F1E8-E7D9-B5C5-12FD8DFA47A9}"/>
              </a:ext>
            </a:extLst>
          </p:cNvPr>
          <p:cNvSpPr>
            <a:spLocks noGrp="1"/>
          </p:cNvSpPr>
          <p:nvPr>
            <p:ph type="sldNum" sz="quarter" idx="5"/>
          </p:nvPr>
        </p:nvSpPr>
        <p:spPr/>
        <p:txBody>
          <a:bodyPr/>
          <a:lstStyle/>
          <a:p>
            <a:fld id="{8117EF11-B265-43C1-8A32-19B868623592}" type="slidenum">
              <a:rPr lang="it-IT" smtClean="0"/>
              <a:t>8</a:t>
            </a:fld>
            <a:endParaRPr lang="it-IT"/>
          </a:p>
        </p:txBody>
      </p:sp>
    </p:spTree>
    <p:extLst>
      <p:ext uri="{BB962C8B-B14F-4D97-AF65-F5344CB8AC3E}">
        <p14:creationId xmlns:p14="http://schemas.microsoft.com/office/powerpoint/2010/main" val="387457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Errors</a:t>
            </a:r>
            <a:r>
              <a:rPr lang="it-IT" dirty="0"/>
              <a:t>, </a:t>
            </a:r>
            <a:r>
              <a:rPr lang="it-IT" dirty="0" err="1"/>
              <a:t>alarms</a:t>
            </a:r>
            <a:r>
              <a:rPr lang="it-IT" dirty="0"/>
              <a:t>…</a:t>
            </a:r>
          </a:p>
          <a:p>
            <a:r>
              <a:rPr lang="it-IT" dirty="0" err="1"/>
              <a:t>Stats</a:t>
            </a:r>
            <a:endParaRPr lang="it-IT" dirty="0"/>
          </a:p>
        </p:txBody>
      </p:sp>
      <p:sp>
        <p:nvSpPr>
          <p:cNvPr id="4" name="Segnaposto numero diapositiva 3"/>
          <p:cNvSpPr>
            <a:spLocks noGrp="1"/>
          </p:cNvSpPr>
          <p:nvPr>
            <p:ph type="sldNum" sz="quarter" idx="5"/>
          </p:nvPr>
        </p:nvSpPr>
        <p:spPr/>
        <p:txBody>
          <a:bodyPr/>
          <a:lstStyle/>
          <a:p>
            <a:fld id="{8117EF11-B265-43C1-8A32-19B868623592}" type="slidenum">
              <a:rPr lang="it-IT" smtClean="0"/>
              <a:t>9</a:t>
            </a:fld>
            <a:endParaRPr lang="it-IT"/>
          </a:p>
        </p:txBody>
      </p:sp>
    </p:spTree>
    <p:extLst>
      <p:ext uri="{BB962C8B-B14F-4D97-AF65-F5344CB8AC3E}">
        <p14:creationId xmlns:p14="http://schemas.microsoft.com/office/powerpoint/2010/main" val="381949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9977A0-D58D-4843-8F39-6958F205414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06A35AE-A641-4FC7-808E-3D64EED79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8245320-3AB7-4B0F-B537-96E8627D7762}"/>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5" name="Segnaposto piè di pagina 4">
            <a:extLst>
              <a:ext uri="{FF2B5EF4-FFF2-40B4-BE49-F238E27FC236}">
                <a16:creationId xmlns:a16="http://schemas.microsoft.com/office/drawing/2014/main" id="{D02EAB7B-10C2-476A-84B3-AFB00C178E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34319F-C14E-49BE-BFD4-2CEAE2B9DE96}"/>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44078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C64123-CD63-4DC9-BFC1-391EE0F3C76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CD17BB0-06BD-4A63-97FA-38757F13E54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9B40C9-C2E4-4F27-A44D-53C87DC7A3BB}"/>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5" name="Segnaposto piè di pagina 4">
            <a:extLst>
              <a:ext uri="{FF2B5EF4-FFF2-40B4-BE49-F238E27FC236}">
                <a16:creationId xmlns:a16="http://schemas.microsoft.com/office/drawing/2014/main" id="{30FC4701-AB1B-4B18-BD4C-BDF62C0A3B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B54EE4-B00E-458F-81CD-B618F780BF21}"/>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383000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DA12725-5CEF-481C-A130-0618DA89597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8938DD-7AF9-4668-9A94-B5F010B7E4D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BC590E-5B0A-4C56-B8FB-D0DE0FEB3B72}"/>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5" name="Segnaposto piè di pagina 4">
            <a:extLst>
              <a:ext uri="{FF2B5EF4-FFF2-40B4-BE49-F238E27FC236}">
                <a16:creationId xmlns:a16="http://schemas.microsoft.com/office/drawing/2014/main" id="{2280E941-CF2C-488E-9814-351416D821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51C2FDD-6E36-4994-9CEE-DDAA6E488D39}"/>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255883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4D259C-4CBF-41FF-BD74-85685F12AF6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7F7C9F-0A40-49A7-AD20-AA8A2BB8AE2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E93F4B-5897-4AFE-8DDA-B95D9EA65583}"/>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5" name="Segnaposto piè di pagina 4">
            <a:extLst>
              <a:ext uri="{FF2B5EF4-FFF2-40B4-BE49-F238E27FC236}">
                <a16:creationId xmlns:a16="http://schemas.microsoft.com/office/drawing/2014/main" id="{0B89E8BD-582E-4A64-B49B-F301E01988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865534-73F5-44CF-8EDA-DCFF0B3E614F}"/>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46348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ACB99C-8DA7-4E2B-8E5F-DA14940F904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741DD05-532D-4657-928D-9639B2D9A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ED930E-7098-4BC4-ABB8-BC6C5EA5BCB7}"/>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5" name="Segnaposto piè di pagina 4">
            <a:extLst>
              <a:ext uri="{FF2B5EF4-FFF2-40B4-BE49-F238E27FC236}">
                <a16:creationId xmlns:a16="http://schemas.microsoft.com/office/drawing/2014/main" id="{EF69D21C-AC1F-4DB9-A153-5F0FFE39C2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9A3E5C-847B-4CDF-90D5-D01B7F84AAC7}"/>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237870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53409-4B04-49AE-A5BF-9B471B5411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2511E6-79D4-4F4B-B679-BBC3D813921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55834BA-C5B8-47EC-B0F8-4A5582ECFD5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F36E644-0661-449A-8BE8-A0568A852D2A}"/>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6" name="Segnaposto piè di pagina 5">
            <a:extLst>
              <a:ext uri="{FF2B5EF4-FFF2-40B4-BE49-F238E27FC236}">
                <a16:creationId xmlns:a16="http://schemas.microsoft.com/office/drawing/2014/main" id="{CB4D3EC2-8FA1-4F36-BDC3-0C2CA38C66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E01B11-ABE4-4AAA-A06E-475839897D73}"/>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383144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F00705-EBF6-45B5-A654-0DA8288EDB3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7472510-8021-4A0B-BD18-CAED10F84F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6F9D9DE-4920-4130-A149-982067083B5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C7CAED3-6C62-496A-BACF-6E2EDDD79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C07BA39-C5EC-40B7-9EA5-34C9495856C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5025990-4836-4788-B763-265CE3D69F1B}"/>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8" name="Segnaposto piè di pagina 7">
            <a:extLst>
              <a:ext uri="{FF2B5EF4-FFF2-40B4-BE49-F238E27FC236}">
                <a16:creationId xmlns:a16="http://schemas.microsoft.com/office/drawing/2014/main" id="{C7E38D5D-4245-410F-837A-A8FBB653CC0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6FD764B-02DC-48B0-AB40-15FD5D7AB82F}"/>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310940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91D795-D933-4717-B472-697A72C52F0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535D04B-7E19-4542-A09B-7571DDC3AE65}"/>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4" name="Segnaposto piè di pagina 3">
            <a:extLst>
              <a:ext uri="{FF2B5EF4-FFF2-40B4-BE49-F238E27FC236}">
                <a16:creationId xmlns:a16="http://schemas.microsoft.com/office/drawing/2014/main" id="{E254B1C9-0C25-42C0-AE5E-48EAE9EFF60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5884AC3-9E9D-47B7-A1D3-C2FAA0792590}"/>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169946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E840600-A21E-4116-9726-09132EBD4C72}"/>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3" name="Segnaposto piè di pagina 2">
            <a:extLst>
              <a:ext uri="{FF2B5EF4-FFF2-40B4-BE49-F238E27FC236}">
                <a16:creationId xmlns:a16="http://schemas.microsoft.com/office/drawing/2014/main" id="{27F81B84-B388-4C19-BDD8-4F366DA0186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A8E0CE3-7334-4751-8E45-C4B80DFD25B0}"/>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369610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69EE69-B6F0-4225-A8BB-A45CDA1CB47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F41C31-E7E4-4C87-B773-AB5D93967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2EECEB9-AC89-49FB-8168-B2B103D88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E6F41C3-517E-4F17-9CBA-DA1D3E29D7B5}"/>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6" name="Segnaposto piè di pagina 5">
            <a:extLst>
              <a:ext uri="{FF2B5EF4-FFF2-40B4-BE49-F238E27FC236}">
                <a16:creationId xmlns:a16="http://schemas.microsoft.com/office/drawing/2014/main" id="{3BD41B39-4A8F-4FA0-91DD-0E8BBDA875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3C0CF50-6126-4FAE-B10A-662E2BDF4252}"/>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409824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875C4D-E24E-4B14-99DF-71344E9AC10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2F6D18C-D929-4524-919D-18F50C8DD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E9434BF-EDF4-497A-AF9C-83BC5D081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990C21A-D637-4248-8AD1-4D0EBB1B3564}"/>
              </a:ext>
            </a:extLst>
          </p:cNvPr>
          <p:cNvSpPr>
            <a:spLocks noGrp="1"/>
          </p:cNvSpPr>
          <p:nvPr>
            <p:ph type="dt" sz="half" idx="10"/>
          </p:nvPr>
        </p:nvSpPr>
        <p:spPr/>
        <p:txBody>
          <a:bodyPr/>
          <a:lstStyle/>
          <a:p>
            <a:fld id="{197906A4-7775-479C-9B02-DBA6F0F0E003}" type="datetimeFigureOut">
              <a:rPr lang="it-IT" smtClean="0"/>
              <a:t>20/09/2025</a:t>
            </a:fld>
            <a:endParaRPr lang="it-IT"/>
          </a:p>
        </p:txBody>
      </p:sp>
      <p:sp>
        <p:nvSpPr>
          <p:cNvPr id="6" name="Segnaposto piè di pagina 5">
            <a:extLst>
              <a:ext uri="{FF2B5EF4-FFF2-40B4-BE49-F238E27FC236}">
                <a16:creationId xmlns:a16="http://schemas.microsoft.com/office/drawing/2014/main" id="{5ADBC72A-0F81-43C0-B75F-FC2B052C8A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2887773-E801-4379-8260-EBC56D634B81}"/>
              </a:ext>
            </a:extLst>
          </p:cNvPr>
          <p:cNvSpPr>
            <a:spLocks noGrp="1"/>
          </p:cNvSpPr>
          <p:nvPr>
            <p:ph type="sldNum" sz="quarter" idx="12"/>
          </p:nvPr>
        </p:nvSpPr>
        <p:spPr/>
        <p:txBody>
          <a:bodyPr/>
          <a:lstStyle/>
          <a:p>
            <a:fld id="{A4B7C13B-90A7-4071-950B-4789F57515F9}" type="slidenum">
              <a:rPr lang="it-IT" smtClean="0"/>
              <a:t>‹N›</a:t>
            </a:fld>
            <a:endParaRPr lang="it-IT"/>
          </a:p>
        </p:txBody>
      </p:sp>
    </p:spTree>
    <p:extLst>
      <p:ext uri="{BB962C8B-B14F-4D97-AF65-F5344CB8AC3E}">
        <p14:creationId xmlns:p14="http://schemas.microsoft.com/office/powerpoint/2010/main" val="32146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F7DFC57-1F2E-400B-9246-CA2C1C5C8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5269FEB-28E3-4204-A6CD-6DFAF0E22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01972E-D398-4A86-A310-4059CEB93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906A4-7775-479C-9B02-DBA6F0F0E003}" type="datetimeFigureOut">
              <a:rPr lang="it-IT" smtClean="0"/>
              <a:t>20/09/2025</a:t>
            </a:fld>
            <a:endParaRPr lang="it-IT"/>
          </a:p>
        </p:txBody>
      </p:sp>
      <p:sp>
        <p:nvSpPr>
          <p:cNvPr id="5" name="Segnaposto piè di pagina 4">
            <a:extLst>
              <a:ext uri="{FF2B5EF4-FFF2-40B4-BE49-F238E27FC236}">
                <a16:creationId xmlns:a16="http://schemas.microsoft.com/office/drawing/2014/main" id="{424565DA-F812-4A99-8B55-E91B386F2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DD0AED2-16E2-4F9D-ABB4-9543DBD20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7C13B-90A7-4071-950B-4789F57515F9}" type="slidenum">
              <a:rPr lang="it-IT" smtClean="0"/>
              <a:t>‹N›</a:t>
            </a:fld>
            <a:endParaRPr lang="it-IT"/>
          </a:p>
        </p:txBody>
      </p:sp>
    </p:spTree>
    <p:extLst>
      <p:ext uri="{BB962C8B-B14F-4D97-AF65-F5344CB8AC3E}">
        <p14:creationId xmlns:p14="http://schemas.microsoft.com/office/powerpoint/2010/main" val="3509404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jp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7356AB6A-21F6-34EF-450C-AF748F6FB8B3}"/>
              </a:ext>
            </a:extLst>
          </p:cNvPr>
          <p:cNvSpPr txBox="1">
            <a:spLocks/>
          </p:cNvSpPr>
          <p:nvPr/>
        </p:nvSpPr>
        <p:spPr>
          <a:xfrm>
            <a:off x="25795" y="731520"/>
            <a:ext cx="12192000" cy="17602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Comic Sans MS" panose="030F0702030302020204" pitchFamily="66" charset="0"/>
                <a:ea typeface="Verdana" panose="020B0604030504040204" pitchFamily="34" charset="0"/>
              </a:rPr>
              <a:t>Automation to Fight Piracy: </a:t>
            </a:r>
            <a:br>
              <a:rPr lang="en-US" sz="4000" dirty="0">
                <a:latin typeface="Comic Sans MS" panose="030F0702030302020204" pitchFamily="66" charset="0"/>
                <a:ea typeface="Verdana" panose="020B0604030504040204" pitchFamily="34" charset="0"/>
              </a:rPr>
            </a:br>
            <a:r>
              <a:rPr lang="en-US" sz="4000" dirty="0">
                <a:latin typeface="Comic Sans MS" panose="030F0702030302020204" pitchFamily="66" charset="0"/>
                <a:ea typeface="Verdana" panose="020B0604030504040204" pitchFamily="34" charset="0"/>
              </a:rPr>
              <a:t>The Italian Experience</a:t>
            </a:r>
            <a:endParaRPr lang="it-IT" sz="4000" dirty="0">
              <a:latin typeface="Comic Sans MS" panose="030F0702030302020204" pitchFamily="66" charset="0"/>
              <a:ea typeface="Verdana" panose="020B0604030504040204" pitchFamily="34" charset="0"/>
            </a:endParaRPr>
          </a:p>
        </p:txBody>
      </p:sp>
      <p:sp>
        <p:nvSpPr>
          <p:cNvPr id="7" name="Sottotitolo 2">
            <a:extLst>
              <a:ext uri="{FF2B5EF4-FFF2-40B4-BE49-F238E27FC236}">
                <a16:creationId xmlns:a16="http://schemas.microsoft.com/office/drawing/2014/main" id="{54944D8A-2101-0BD1-B3F3-481A48489B0E}"/>
              </a:ext>
            </a:extLst>
          </p:cNvPr>
          <p:cNvSpPr txBox="1">
            <a:spLocks/>
          </p:cNvSpPr>
          <p:nvPr/>
        </p:nvSpPr>
        <p:spPr>
          <a:xfrm>
            <a:off x="-1" y="5137741"/>
            <a:ext cx="12191999" cy="518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2800" b="0" i="0" dirty="0">
                <a:solidFill>
                  <a:srgbClr val="777777"/>
                </a:solidFill>
                <a:effectLst/>
                <a:highlight>
                  <a:srgbClr val="FFFFFF"/>
                </a:highlight>
                <a:latin typeface="Roboto" panose="02000000000000000000" pitchFamily="2" charset="0"/>
              </a:rPr>
              <a:t>Livio Morina - </a:t>
            </a:r>
            <a:r>
              <a:rPr lang="it-IT" sz="2800" b="0" i="0" dirty="0" err="1">
                <a:solidFill>
                  <a:srgbClr val="777777"/>
                </a:solidFill>
                <a:effectLst/>
                <a:highlight>
                  <a:srgbClr val="FFFFFF"/>
                </a:highlight>
                <a:latin typeface="Roboto" panose="02000000000000000000" pitchFamily="2" charset="0"/>
              </a:rPr>
              <a:t>CEO@Airbeam</a:t>
            </a:r>
            <a:r>
              <a:rPr lang="it-IT" sz="2800" b="0" i="0" dirty="0">
                <a:solidFill>
                  <a:srgbClr val="777777"/>
                </a:solidFill>
                <a:effectLst/>
                <a:highlight>
                  <a:srgbClr val="FFFFFF"/>
                </a:highlight>
                <a:latin typeface="Roboto" panose="02000000000000000000" pitchFamily="2" charset="0"/>
              </a:rPr>
              <a:t> | </a:t>
            </a:r>
            <a:r>
              <a:rPr lang="it-IT" sz="2800" b="0" i="0" dirty="0" err="1">
                <a:solidFill>
                  <a:srgbClr val="777777"/>
                </a:solidFill>
                <a:effectLst/>
                <a:highlight>
                  <a:srgbClr val="FFFFFF"/>
                </a:highlight>
                <a:latin typeface="Roboto" panose="02000000000000000000" pitchFamily="2" charset="0"/>
              </a:rPr>
              <a:t>BM@PeeringDB</a:t>
            </a:r>
            <a:r>
              <a:rPr lang="it-IT" sz="2800" b="0" i="0" dirty="0">
                <a:solidFill>
                  <a:srgbClr val="777777"/>
                </a:solidFill>
                <a:effectLst/>
                <a:highlight>
                  <a:srgbClr val="FFFFFF"/>
                </a:highlight>
                <a:latin typeface="Roboto" panose="02000000000000000000" pitchFamily="2" charset="0"/>
              </a:rPr>
              <a:t> &amp; AIIP</a:t>
            </a:r>
            <a:endParaRPr lang="it-IT" dirty="0">
              <a:solidFill>
                <a:schemeClr val="bg2">
                  <a:lumMod val="75000"/>
                </a:schemeClr>
              </a:solidFill>
            </a:endParaRPr>
          </a:p>
        </p:txBody>
      </p:sp>
      <p:sp>
        <p:nvSpPr>
          <p:cNvPr id="8" name="Rettangolo 7">
            <a:extLst>
              <a:ext uri="{FF2B5EF4-FFF2-40B4-BE49-F238E27FC236}">
                <a16:creationId xmlns:a16="http://schemas.microsoft.com/office/drawing/2014/main" id="{FFDC308C-FF16-F98B-ED46-3790074DA06E}"/>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a16="http://schemas.microsoft.com/office/drawing/2014/main" id="{573C88F3-99A7-6560-CC46-5B2F6EA2C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832" y="2289983"/>
            <a:ext cx="8757402" cy="2393027"/>
          </a:xfrm>
          <a:prstGeom prst="rect">
            <a:avLst/>
          </a:prstGeom>
        </p:spPr>
      </p:pic>
      <p:sp>
        <p:nvSpPr>
          <p:cNvPr id="11" name="Rettangolo 10">
            <a:extLst>
              <a:ext uri="{FF2B5EF4-FFF2-40B4-BE49-F238E27FC236}">
                <a16:creationId xmlns:a16="http://schemas.microsoft.com/office/drawing/2014/main" id="{74972C78-98DB-6884-61D8-470D3F9E242D}"/>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i="0" cap="all" dirty="0">
                <a:effectLst/>
                <a:latin typeface="-apple-system"/>
              </a:rPr>
              <a:t>BALTING NOG 1 </a:t>
            </a:r>
            <a:r>
              <a:rPr lang="it-IT" sz="2800" b="1" cap="all" dirty="0">
                <a:latin typeface="-apple-system"/>
              </a:rPr>
              <a:t>-</a:t>
            </a:r>
            <a:r>
              <a:rPr lang="it-IT" sz="2800" b="1" i="0" cap="all" dirty="0">
                <a:effectLst/>
                <a:latin typeface="-apple-system"/>
              </a:rPr>
              <a:t> </a:t>
            </a:r>
            <a:r>
              <a:rPr lang="it-IT" sz="2800" b="1" i="0" cap="all" dirty="0" err="1">
                <a:effectLst/>
                <a:latin typeface="-apple-system"/>
              </a:rPr>
              <a:t>September</a:t>
            </a:r>
            <a:r>
              <a:rPr lang="it-IT" sz="2800" b="1" i="0" cap="all" dirty="0">
                <a:effectLst/>
                <a:latin typeface="-apple-system"/>
              </a:rPr>
              <a:t> 25, 2025 - VILNIUS, Lithuania</a:t>
            </a:r>
          </a:p>
        </p:txBody>
      </p:sp>
    </p:spTree>
    <p:extLst>
      <p:ext uri="{BB962C8B-B14F-4D97-AF65-F5344CB8AC3E}">
        <p14:creationId xmlns:p14="http://schemas.microsoft.com/office/powerpoint/2010/main" val="32100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2C45-A1E4-A85B-F17C-A2020C3E9F42}"/>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F616785E-8B2D-6854-A565-DDBE6F46277D}"/>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err="1">
                <a:solidFill>
                  <a:srgbClr val="FBFBFB"/>
                </a:solidFill>
                <a:latin typeface="Arial Rounded MT Bold" panose="020F0704030504030204" pitchFamily="34" charset="0"/>
              </a:rPr>
              <a:t>Detailed</a:t>
            </a:r>
            <a:r>
              <a:rPr lang="it-IT" sz="2800" b="0" i="0" u="none" strike="noStrike" baseline="0" dirty="0">
                <a:solidFill>
                  <a:srgbClr val="FBFBFB"/>
                </a:solidFill>
                <a:latin typeface="Arial Rounded MT Bold" panose="020F0704030504030204" pitchFamily="34" charset="0"/>
              </a:rPr>
              <a:t> </a:t>
            </a:r>
            <a:r>
              <a:rPr lang="it-IT" sz="2800" b="0" i="0" u="none" strike="noStrike" baseline="0" dirty="0" err="1">
                <a:solidFill>
                  <a:srgbClr val="FBFBFB"/>
                </a:solidFill>
                <a:latin typeface="Arial Rounded MT Bold" panose="020F0704030504030204" pitchFamily="34" charset="0"/>
              </a:rPr>
              <a:t>Statistics</a:t>
            </a:r>
            <a:r>
              <a:rPr lang="it-IT" sz="2800" b="0" i="0" u="none" strike="noStrike" baseline="0" dirty="0">
                <a:solidFill>
                  <a:srgbClr val="FBFBFB"/>
                </a:solidFill>
                <a:latin typeface="Arial Rounded MT Bold" panose="020F0704030504030204" pitchFamily="34" charset="0"/>
              </a:rPr>
              <a:t> (1)</a:t>
            </a:r>
            <a:endParaRPr lang="it-IT" sz="2800" dirty="0">
              <a:latin typeface="Arial Rounded MT Bold" panose="020F0704030504030204" pitchFamily="34" charset="0"/>
            </a:endParaRPr>
          </a:p>
        </p:txBody>
      </p:sp>
      <p:pic>
        <p:nvPicPr>
          <p:cNvPr id="16" name="Immagine 15">
            <a:extLst>
              <a:ext uri="{FF2B5EF4-FFF2-40B4-BE49-F238E27FC236}">
                <a16:creationId xmlns:a16="http://schemas.microsoft.com/office/drawing/2014/main" id="{37793C90-7392-4FFF-9088-B547249980FB}"/>
              </a:ext>
            </a:extLst>
          </p:cNvPr>
          <p:cNvPicPr>
            <a:picLocks noChangeAspect="1"/>
          </p:cNvPicPr>
          <p:nvPr/>
        </p:nvPicPr>
        <p:blipFill>
          <a:blip r:embed="rId3"/>
          <a:stretch>
            <a:fillRect/>
          </a:stretch>
        </p:blipFill>
        <p:spPr>
          <a:xfrm>
            <a:off x="206720" y="2352650"/>
            <a:ext cx="11778559" cy="2521348"/>
          </a:xfrm>
          <a:prstGeom prst="rect">
            <a:avLst/>
          </a:prstGeom>
        </p:spPr>
      </p:pic>
      <p:sp>
        <p:nvSpPr>
          <p:cNvPr id="17" name="CasellaDiTesto 16">
            <a:extLst>
              <a:ext uri="{FF2B5EF4-FFF2-40B4-BE49-F238E27FC236}">
                <a16:creationId xmlns:a16="http://schemas.microsoft.com/office/drawing/2014/main" id="{B5EB44AD-84D9-FAAC-B09A-4F7E6C32E29F}"/>
              </a:ext>
            </a:extLst>
          </p:cNvPr>
          <p:cNvSpPr txBox="1"/>
          <p:nvPr/>
        </p:nvSpPr>
        <p:spPr>
          <a:xfrm>
            <a:off x="-1" y="898672"/>
            <a:ext cx="12143153" cy="830997"/>
          </a:xfrm>
          <a:prstGeom prst="rect">
            <a:avLst/>
          </a:prstGeom>
          <a:noFill/>
        </p:spPr>
        <p:txBody>
          <a:bodyPr wrap="square" rtlCol="0">
            <a:spAutoFit/>
          </a:bodyPr>
          <a:lstStyle/>
          <a:p>
            <a:pPr algn="ctr"/>
            <a:r>
              <a:rPr lang="it-IT" sz="4800" dirty="0"/>
              <a:t>BANNED FQDN PROGRESSION</a:t>
            </a:r>
          </a:p>
        </p:txBody>
      </p:sp>
      <p:sp>
        <p:nvSpPr>
          <p:cNvPr id="7" name="Rettangolo 6">
            <a:extLst>
              <a:ext uri="{FF2B5EF4-FFF2-40B4-BE49-F238E27FC236}">
                <a16:creationId xmlns:a16="http://schemas.microsoft.com/office/drawing/2014/main" id="{11ECF266-97DA-713E-10EC-B86EA4901E85}"/>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a16="http://schemas.microsoft.com/office/drawing/2014/main" id="{964B3561-1446-BF66-3D4A-69443E5E0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2" name="CasellaDiTesto 11">
            <a:extLst>
              <a:ext uri="{FF2B5EF4-FFF2-40B4-BE49-F238E27FC236}">
                <a16:creationId xmlns:a16="http://schemas.microsoft.com/office/drawing/2014/main" id="{BFD87F18-036B-F85E-531E-F55CA07E4766}"/>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14" name="CasellaDiTesto 13">
            <a:extLst>
              <a:ext uri="{FF2B5EF4-FFF2-40B4-BE49-F238E27FC236}">
                <a16:creationId xmlns:a16="http://schemas.microsoft.com/office/drawing/2014/main" id="{6325969B-3F9C-6F6A-1275-7CB595649644}"/>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9330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451B7-69D5-FB78-45FF-9B87ABC3B26A}"/>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BBB8F63E-ADFA-58FA-F9B1-0A2D23852924}"/>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err="1">
                <a:solidFill>
                  <a:srgbClr val="FBFBFB"/>
                </a:solidFill>
                <a:latin typeface="Arial Rounded MT Bold" panose="020F0704030504030204" pitchFamily="34" charset="0"/>
              </a:rPr>
              <a:t>Detailed</a:t>
            </a:r>
            <a:r>
              <a:rPr lang="it-IT" sz="2800" b="0" i="0" u="none" strike="noStrike" baseline="0" dirty="0">
                <a:solidFill>
                  <a:srgbClr val="FBFBFB"/>
                </a:solidFill>
                <a:latin typeface="Arial Rounded MT Bold" panose="020F0704030504030204" pitchFamily="34" charset="0"/>
              </a:rPr>
              <a:t> </a:t>
            </a:r>
            <a:r>
              <a:rPr lang="it-IT" sz="2800" b="0" i="0" u="none" strike="noStrike" baseline="0" dirty="0" err="1">
                <a:solidFill>
                  <a:srgbClr val="FBFBFB"/>
                </a:solidFill>
                <a:latin typeface="Arial Rounded MT Bold" panose="020F0704030504030204" pitchFamily="34" charset="0"/>
              </a:rPr>
              <a:t>Statistics</a:t>
            </a:r>
            <a:r>
              <a:rPr lang="it-IT" sz="2800" b="0" i="0" u="none" strike="noStrike" baseline="0" dirty="0">
                <a:solidFill>
                  <a:srgbClr val="FBFBFB"/>
                </a:solidFill>
                <a:latin typeface="Arial Rounded MT Bold" panose="020F0704030504030204" pitchFamily="34" charset="0"/>
              </a:rPr>
              <a:t> (2)</a:t>
            </a:r>
            <a:endParaRPr lang="it-IT" sz="2800" dirty="0">
              <a:latin typeface="Arial Rounded MT Bold" panose="020F0704030504030204" pitchFamily="34" charset="0"/>
            </a:endParaRPr>
          </a:p>
        </p:txBody>
      </p:sp>
      <p:sp>
        <p:nvSpPr>
          <p:cNvPr id="17" name="CasellaDiTesto 16">
            <a:extLst>
              <a:ext uri="{FF2B5EF4-FFF2-40B4-BE49-F238E27FC236}">
                <a16:creationId xmlns:a16="http://schemas.microsoft.com/office/drawing/2014/main" id="{223855D7-B815-AB10-2A2C-A6BE5289EEDB}"/>
              </a:ext>
            </a:extLst>
          </p:cNvPr>
          <p:cNvSpPr txBox="1"/>
          <p:nvPr/>
        </p:nvSpPr>
        <p:spPr>
          <a:xfrm>
            <a:off x="-1" y="898672"/>
            <a:ext cx="12143153" cy="830997"/>
          </a:xfrm>
          <a:prstGeom prst="rect">
            <a:avLst/>
          </a:prstGeom>
          <a:noFill/>
        </p:spPr>
        <p:txBody>
          <a:bodyPr wrap="square" rtlCol="0">
            <a:spAutoFit/>
          </a:bodyPr>
          <a:lstStyle/>
          <a:p>
            <a:pPr algn="ctr"/>
            <a:r>
              <a:rPr lang="it-IT" sz="4800" dirty="0"/>
              <a:t>BANNED IPv4 PROGRESSION</a:t>
            </a:r>
          </a:p>
        </p:txBody>
      </p:sp>
      <p:pic>
        <p:nvPicPr>
          <p:cNvPr id="3" name="Immagine 2">
            <a:extLst>
              <a:ext uri="{FF2B5EF4-FFF2-40B4-BE49-F238E27FC236}">
                <a16:creationId xmlns:a16="http://schemas.microsoft.com/office/drawing/2014/main" id="{E7D23078-73E7-17AB-EA38-CB3B19C52FBE}"/>
              </a:ext>
            </a:extLst>
          </p:cNvPr>
          <p:cNvPicPr>
            <a:picLocks noChangeAspect="1"/>
          </p:cNvPicPr>
          <p:nvPr/>
        </p:nvPicPr>
        <p:blipFill>
          <a:blip r:embed="rId3"/>
          <a:stretch>
            <a:fillRect/>
          </a:stretch>
        </p:blipFill>
        <p:spPr>
          <a:xfrm>
            <a:off x="153909" y="2345649"/>
            <a:ext cx="11884182" cy="2553242"/>
          </a:xfrm>
          <a:prstGeom prst="rect">
            <a:avLst/>
          </a:prstGeom>
        </p:spPr>
      </p:pic>
      <p:sp>
        <p:nvSpPr>
          <p:cNvPr id="2" name="Rettangolo 1">
            <a:extLst>
              <a:ext uri="{FF2B5EF4-FFF2-40B4-BE49-F238E27FC236}">
                <a16:creationId xmlns:a16="http://schemas.microsoft.com/office/drawing/2014/main" id="{34661F3C-28AD-83A5-D35C-63B050BB64A0}"/>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525EA5F7-25AD-DF3A-4DE4-3BA035030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6" name="CasellaDiTesto 5">
            <a:extLst>
              <a:ext uri="{FF2B5EF4-FFF2-40B4-BE49-F238E27FC236}">
                <a16:creationId xmlns:a16="http://schemas.microsoft.com/office/drawing/2014/main" id="{CBB52A7B-C882-1DB4-1182-347A1352D1B8}"/>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7" name="CasellaDiTesto 6">
            <a:extLst>
              <a:ext uri="{FF2B5EF4-FFF2-40B4-BE49-F238E27FC236}">
                <a16:creationId xmlns:a16="http://schemas.microsoft.com/office/drawing/2014/main" id="{9CBA9589-F796-BFE1-1C8A-A260C980060C}"/>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289669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F6525-0BBC-F80D-CC45-28C54653E390}"/>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3ABE0291-3E03-7F00-D35F-7F2EB9F068C2}"/>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err="1">
                <a:solidFill>
                  <a:srgbClr val="FBFBFB"/>
                </a:solidFill>
                <a:latin typeface="Arial Rounded MT Bold" panose="020F0704030504030204" pitchFamily="34" charset="0"/>
              </a:rPr>
              <a:t>Detailed</a:t>
            </a:r>
            <a:r>
              <a:rPr lang="it-IT" sz="2800" b="0" i="0" u="none" strike="noStrike" baseline="0" dirty="0">
                <a:solidFill>
                  <a:srgbClr val="FBFBFB"/>
                </a:solidFill>
                <a:latin typeface="Arial Rounded MT Bold" panose="020F0704030504030204" pitchFamily="34" charset="0"/>
              </a:rPr>
              <a:t> </a:t>
            </a:r>
            <a:r>
              <a:rPr lang="it-IT" sz="2800" b="0" i="0" u="none" strike="noStrike" baseline="0" dirty="0" err="1">
                <a:solidFill>
                  <a:srgbClr val="FBFBFB"/>
                </a:solidFill>
                <a:latin typeface="Arial Rounded MT Bold" panose="020F0704030504030204" pitchFamily="34" charset="0"/>
              </a:rPr>
              <a:t>Statistics</a:t>
            </a:r>
            <a:r>
              <a:rPr lang="it-IT" sz="2800" b="0" i="0" u="none" strike="noStrike" baseline="0" dirty="0">
                <a:solidFill>
                  <a:srgbClr val="FBFBFB"/>
                </a:solidFill>
                <a:latin typeface="Arial Rounded MT Bold" panose="020F0704030504030204" pitchFamily="34" charset="0"/>
              </a:rPr>
              <a:t> (3)</a:t>
            </a:r>
            <a:endParaRPr lang="it-IT" sz="2800" dirty="0">
              <a:latin typeface="Arial Rounded MT Bold" panose="020F0704030504030204" pitchFamily="34" charset="0"/>
            </a:endParaRPr>
          </a:p>
        </p:txBody>
      </p:sp>
      <p:sp>
        <p:nvSpPr>
          <p:cNvPr id="17" name="CasellaDiTesto 16">
            <a:extLst>
              <a:ext uri="{FF2B5EF4-FFF2-40B4-BE49-F238E27FC236}">
                <a16:creationId xmlns:a16="http://schemas.microsoft.com/office/drawing/2014/main" id="{C01CFC5C-0420-5380-B89E-A8A0BCCF4F9E}"/>
              </a:ext>
            </a:extLst>
          </p:cNvPr>
          <p:cNvSpPr txBox="1"/>
          <p:nvPr/>
        </p:nvSpPr>
        <p:spPr>
          <a:xfrm>
            <a:off x="-1" y="898672"/>
            <a:ext cx="5957181" cy="1569660"/>
          </a:xfrm>
          <a:prstGeom prst="rect">
            <a:avLst/>
          </a:prstGeom>
          <a:noFill/>
        </p:spPr>
        <p:txBody>
          <a:bodyPr wrap="square" rtlCol="0">
            <a:spAutoFit/>
          </a:bodyPr>
          <a:lstStyle/>
          <a:p>
            <a:pPr algn="ctr"/>
            <a:r>
              <a:rPr lang="it-IT" sz="4800" dirty="0"/>
              <a:t>BANNED FQDN </a:t>
            </a:r>
            <a:br>
              <a:rPr lang="it-IT" sz="4800" dirty="0"/>
            </a:br>
            <a:r>
              <a:rPr lang="it-IT" sz="4800" dirty="0"/>
              <a:t>by domain</a:t>
            </a:r>
          </a:p>
        </p:txBody>
      </p:sp>
      <p:pic>
        <p:nvPicPr>
          <p:cNvPr id="4" name="Immagine 3">
            <a:extLst>
              <a:ext uri="{FF2B5EF4-FFF2-40B4-BE49-F238E27FC236}">
                <a16:creationId xmlns:a16="http://schemas.microsoft.com/office/drawing/2014/main" id="{A61F3846-345B-2E0C-43DF-83D800742FE9}"/>
              </a:ext>
            </a:extLst>
          </p:cNvPr>
          <p:cNvPicPr>
            <a:picLocks noChangeAspect="1"/>
          </p:cNvPicPr>
          <p:nvPr/>
        </p:nvPicPr>
        <p:blipFill>
          <a:blip r:embed="rId3"/>
          <a:stretch>
            <a:fillRect/>
          </a:stretch>
        </p:blipFill>
        <p:spPr>
          <a:xfrm>
            <a:off x="6061122" y="760127"/>
            <a:ext cx="2564825" cy="5694630"/>
          </a:xfrm>
          <a:prstGeom prst="rect">
            <a:avLst/>
          </a:prstGeom>
        </p:spPr>
      </p:pic>
      <p:sp>
        <p:nvSpPr>
          <p:cNvPr id="2" name="Rettangolo 1">
            <a:extLst>
              <a:ext uri="{FF2B5EF4-FFF2-40B4-BE49-F238E27FC236}">
                <a16:creationId xmlns:a16="http://schemas.microsoft.com/office/drawing/2014/main" id="{3F0EF921-8E6A-68B6-9947-EE29920462CD}"/>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8478D638-5FAF-F2BF-268B-CD281E891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6" name="CasellaDiTesto 5">
            <a:extLst>
              <a:ext uri="{FF2B5EF4-FFF2-40B4-BE49-F238E27FC236}">
                <a16:creationId xmlns:a16="http://schemas.microsoft.com/office/drawing/2014/main" id="{6E3D6EDC-E6A6-A800-C125-27646E46FA8C}"/>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7" name="CasellaDiTesto 6">
            <a:extLst>
              <a:ext uri="{FF2B5EF4-FFF2-40B4-BE49-F238E27FC236}">
                <a16:creationId xmlns:a16="http://schemas.microsoft.com/office/drawing/2014/main" id="{05736DFB-3BEA-1662-2B6F-7A72ACAFE4C8}"/>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22740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1E10E-89B7-1537-E302-78DB20562262}"/>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CA531EC3-D541-F9B8-AF03-D3E255DC3153}"/>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err="1">
                <a:solidFill>
                  <a:srgbClr val="FBFBFB"/>
                </a:solidFill>
                <a:latin typeface="Arial Rounded MT Bold" panose="020F0704030504030204" pitchFamily="34" charset="0"/>
              </a:rPr>
              <a:t>Detailed</a:t>
            </a:r>
            <a:r>
              <a:rPr lang="it-IT" sz="2800" b="0" i="0" u="none" strike="noStrike" baseline="0" dirty="0">
                <a:solidFill>
                  <a:srgbClr val="FBFBFB"/>
                </a:solidFill>
                <a:latin typeface="Arial Rounded MT Bold" panose="020F0704030504030204" pitchFamily="34" charset="0"/>
              </a:rPr>
              <a:t> </a:t>
            </a:r>
            <a:r>
              <a:rPr lang="it-IT" sz="2800" b="0" i="0" u="none" strike="noStrike" baseline="0" dirty="0" err="1">
                <a:solidFill>
                  <a:srgbClr val="FBFBFB"/>
                </a:solidFill>
                <a:latin typeface="Arial Rounded MT Bold" panose="020F0704030504030204" pitchFamily="34" charset="0"/>
              </a:rPr>
              <a:t>Statistics</a:t>
            </a:r>
            <a:r>
              <a:rPr lang="it-IT" sz="2800" b="0" i="0" u="none" strike="noStrike" baseline="0" dirty="0">
                <a:solidFill>
                  <a:srgbClr val="FBFBFB"/>
                </a:solidFill>
                <a:latin typeface="Arial Rounded MT Bold" panose="020F0704030504030204" pitchFamily="34" charset="0"/>
              </a:rPr>
              <a:t> (4)</a:t>
            </a:r>
            <a:endParaRPr lang="it-IT" sz="2800" dirty="0">
              <a:latin typeface="Arial Rounded MT Bold" panose="020F0704030504030204" pitchFamily="34" charset="0"/>
            </a:endParaRPr>
          </a:p>
        </p:txBody>
      </p:sp>
      <p:sp>
        <p:nvSpPr>
          <p:cNvPr id="17" name="CasellaDiTesto 16">
            <a:extLst>
              <a:ext uri="{FF2B5EF4-FFF2-40B4-BE49-F238E27FC236}">
                <a16:creationId xmlns:a16="http://schemas.microsoft.com/office/drawing/2014/main" id="{1783E14E-3B20-E2B4-8739-D44237F70C04}"/>
              </a:ext>
            </a:extLst>
          </p:cNvPr>
          <p:cNvSpPr txBox="1"/>
          <p:nvPr/>
        </p:nvSpPr>
        <p:spPr>
          <a:xfrm>
            <a:off x="-1" y="898672"/>
            <a:ext cx="12192000" cy="830997"/>
          </a:xfrm>
          <a:prstGeom prst="rect">
            <a:avLst/>
          </a:prstGeom>
          <a:noFill/>
        </p:spPr>
        <p:txBody>
          <a:bodyPr wrap="square" rtlCol="0">
            <a:spAutoFit/>
          </a:bodyPr>
          <a:lstStyle/>
          <a:p>
            <a:pPr algn="ctr"/>
            <a:r>
              <a:rPr lang="it-IT" sz="4800" dirty="0"/>
              <a:t>BANNED IPv4 by RIR</a:t>
            </a:r>
          </a:p>
        </p:txBody>
      </p:sp>
      <p:pic>
        <p:nvPicPr>
          <p:cNvPr id="3" name="Immagine 2">
            <a:extLst>
              <a:ext uri="{FF2B5EF4-FFF2-40B4-BE49-F238E27FC236}">
                <a16:creationId xmlns:a16="http://schemas.microsoft.com/office/drawing/2014/main" id="{5ECF0250-7B11-4400-4A86-61971148D8B2}"/>
              </a:ext>
            </a:extLst>
          </p:cNvPr>
          <p:cNvPicPr>
            <a:picLocks noChangeAspect="1"/>
          </p:cNvPicPr>
          <p:nvPr/>
        </p:nvPicPr>
        <p:blipFill>
          <a:blip r:embed="rId3"/>
          <a:stretch>
            <a:fillRect/>
          </a:stretch>
        </p:blipFill>
        <p:spPr>
          <a:xfrm>
            <a:off x="2559476" y="1878660"/>
            <a:ext cx="6887928" cy="4057543"/>
          </a:xfrm>
          <a:prstGeom prst="rect">
            <a:avLst/>
          </a:prstGeom>
        </p:spPr>
      </p:pic>
      <p:sp>
        <p:nvSpPr>
          <p:cNvPr id="8" name="Rettangolo 7">
            <a:extLst>
              <a:ext uri="{FF2B5EF4-FFF2-40B4-BE49-F238E27FC236}">
                <a16:creationId xmlns:a16="http://schemas.microsoft.com/office/drawing/2014/main" id="{B25B0B97-6A45-4315-CC85-D24282DE9CFC}"/>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3DD59A3D-E609-DEEF-59AD-EA09A2957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4" name="CasellaDiTesto 13">
            <a:extLst>
              <a:ext uri="{FF2B5EF4-FFF2-40B4-BE49-F238E27FC236}">
                <a16:creationId xmlns:a16="http://schemas.microsoft.com/office/drawing/2014/main" id="{8982BEFB-E92D-290D-8648-60BCECA071FF}"/>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15" name="CasellaDiTesto 14">
            <a:extLst>
              <a:ext uri="{FF2B5EF4-FFF2-40B4-BE49-F238E27FC236}">
                <a16:creationId xmlns:a16="http://schemas.microsoft.com/office/drawing/2014/main" id="{AD39C3E8-1276-3221-AA45-879C965E4F54}"/>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7987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BB78F-41AA-5FB3-1E3B-6C44CEE7DBB8}"/>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DEA7F2BE-EF04-12C9-D521-9E7590DC1B6B}"/>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err="1">
                <a:solidFill>
                  <a:srgbClr val="FBFBFB"/>
                </a:solidFill>
                <a:latin typeface="Arial Rounded MT Bold" panose="020F0704030504030204" pitchFamily="34" charset="0"/>
              </a:rPr>
              <a:t>Detailed</a:t>
            </a:r>
            <a:r>
              <a:rPr lang="it-IT" sz="2800" b="0" i="0" u="none" strike="noStrike" baseline="0" dirty="0">
                <a:solidFill>
                  <a:srgbClr val="FBFBFB"/>
                </a:solidFill>
                <a:latin typeface="Arial Rounded MT Bold" panose="020F0704030504030204" pitchFamily="34" charset="0"/>
              </a:rPr>
              <a:t> </a:t>
            </a:r>
            <a:r>
              <a:rPr lang="it-IT" sz="2800" b="0" i="0" u="none" strike="noStrike" baseline="0" dirty="0" err="1">
                <a:solidFill>
                  <a:srgbClr val="FBFBFB"/>
                </a:solidFill>
                <a:latin typeface="Arial Rounded MT Bold" panose="020F0704030504030204" pitchFamily="34" charset="0"/>
              </a:rPr>
              <a:t>Statistics</a:t>
            </a:r>
            <a:r>
              <a:rPr lang="it-IT" sz="2800" b="0" i="0" u="none" strike="noStrike" baseline="0" dirty="0">
                <a:solidFill>
                  <a:srgbClr val="FBFBFB"/>
                </a:solidFill>
                <a:latin typeface="Arial Rounded MT Bold" panose="020F0704030504030204" pitchFamily="34" charset="0"/>
              </a:rPr>
              <a:t> (</a:t>
            </a:r>
            <a:r>
              <a:rPr lang="it-IT" sz="2800" dirty="0">
                <a:solidFill>
                  <a:srgbClr val="FBFBFB"/>
                </a:solidFill>
                <a:latin typeface="Arial Rounded MT Bold" panose="020F0704030504030204" pitchFamily="34" charset="0"/>
              </a:rPr>
              <a:t>5</a:t>
            </a:r>
            <a:r>
              <a:rPr lang="it-IT" sz="2800" b="0" i="0" u="none" strike="noStrike" baseline="0" dirty="0">
                <a:solidFill>
                  <a:srgbClr val="FBFBFB"/>
                </a:solidFill>
                <a:latin typeface="Arial Rounded MT Bold" panose="020F0704030504030204" pitchFamily="34" charset="0"/>
              </a:rPr>
              <a:t>)</a:t>
            </a:r>
            <a:endParaRPr lang="it-IT" sz="2800" dirty="0">
              <a:latin typeface="Arial Rounded MT Bold" panose="020F0704030504030204" pitchFamily="34" charset="0"/>
            </a:endParaRPr>
          </a:p>
        </p:txBody>
      </p:sp>
      <p:sp>
        <p:nvSpPr>
          <p:cNvPr id="17" name="CasellaDiTesto 16">
            <a:extLst>
              <a:ext uri="{FF2B5EF4-FFF2-40B4-BE49-F238E27FC236}">
                <a16:creationId xmlns:a16="http://schemas.microsoft.com/office/drawing/2014/main" id="{54337678-CAA3-EAD0-4D38-E944F516CC2F}"/>
              </a:ext>
            </a:extLst>
          </p:cNvPr>
          <p:cNvSpPr txBox="1"/>
          <p:nvPr/>
        </p:nvSpPr>
        <p:spPr>
          <a:xfrm>
            <a:off x="-1" y="898672"/>
            <a:ext cx="5957181" cy="1569660"/>
          </a:xfrm>
          <a:prstGeom prst="rect">
            <a:avLst/>
          </a:prstGeom>
          <a:noFill/>
        </p:spPr>
        <p:txBody>
          <a:bodyPr wrap="square" rtlCol="0">
            <a:spAutoFit/>
          </a:bodyPr>
          <a:lstStyle/>
          <a:p>
            <a:pPr algn="ctr"/>
            <a:r>
              <a:rPr lang="it-IT" sz="4800" dirty="0"/>
              <a:t>BANNED IPv4 </a:t>
            </a:r>
            <a:br>
              <a:rPr lang="it-IT" sz="4800" dirty="0"/>
            </a:br>
            <a:r>
              <a:rPr lang="it-IT" sz="4800" dirty="0"/>
              <a:t>by Country</a:t>
            </a:r>
          </a:p>
        </p:txBody>
      </p:sp>
      <p:pic>
        <p:nvPicPr>
          <p:cNvPr id="3" name="Immagine 2">
            <a:extLst>
              <a:ext uri="{FF2B5EF4-FFF2-40B4-BE49-F238E27FC236}">
                <a16:creationId xmlns:a16="http://schemas.microsoft.com/office/drawing/2014/main" id="{BEE08108-0FD6-B3E6-6580-25CDB6115DC3}"/>
              </a:ext>
            </a:extLst>
          </p:cNvPr>
          <p:cNvPicPr>
            <a:picLocks noChangeAspect="1"/>
          </p:cNvPicPr>
          <p:nvPr/>
        </p:nvPicPr>
        <p:blipFill>
          <a:blip r:embed="rId3"/>
          <a:stretch>
            <a:fillRect/>
          </a:stretch>
        </p:blipFill>
        <p:spPr>
          <a:xfrm>
            <a:off x="5620688" y="818312"/>
            <a:ext cx="3003321" cy="5436606"/>
          </a:xfrm>
          <a:prstGeom prst="rect">
            <a:avLst/>
          </a:prstGeom>
        </p:spPr>
      </p:pic>
      <p:sp>
        <p:nvSpPr>
          <p:cNvPr id="2" name="Rettangolo 1">
            <a:extLst>
              <a:ext uri="{FF2B5EF4-FFF2-40B4-BE49-F238E27FC236}">
                <a16:creationId xmlns:a16="http://schemas.microsoft.com/office/drawing/2014/main" id="{98A9C748-3B96-C1FB-9A2B-262DD35C7DB7}"/>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F838F839-3781-A56D-192F-CC92C6316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6" name="CasellaDiTesto 5">
            <a:extLst>
              <a:ext uri="{FF2B5EF4-FFF2-40B4-BE49-F238E27FC236}">
                <a16:creationId xmlns:a16="http://schemas.microsoft.com/office/drawing/2014/main" id="{E75C98C4-0128-AB67-EE89-DB7A4655F166}"/>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7" name="CasellaDiTesto 6">
            <a:extLst>
              <a:ext uri="{FF2B5EF4-FFF2-40B4-BE49-F238E27FC236}">
                <a16:creationId xmlns:a16="http://schemas.microsoft.com/office/drawing/2014/main" id="{C3B573A2-4481-F512-2DE6-16FED38C220C}"/>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40893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DA15C-3BCA-3E4C-C299-DAD13DD0604B}"/>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21A52DF3-0795-70C9-D869-5414F06F96A4}"/>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err="1">
                <a:solidFill>
                  <a:srgbClr val="FBFBFB"/>
                </a:solidFill>
                <a:latin typeface="Arial Rounded MT Bold" panose="020F0704030504030204" pitchFamily="34" charset="0"/>
              </a:rPr>
              <a:t>Detailed</a:t>
            </a:r>
            <a:r>
              <a:rPr lang="it-IT" sz="2800" b="0" i="0" u="none" strike="noStrike" baseline="0" dirty="0">
                <a:solidFill>
                  <a:srgbClr val="FBFBFB"/>
                </a:solidFill>
                <a:latin typeface="Arial Rounded MT Bold" panose="020F0704030504030204" pitchFamily="34" charset="0"/>
              </a:rPr>
              <a:t> </a:t>
            </a:r>
            <a:r>
              <a:rPr lang="it-IT" sz="2800" b="0" i="0" u="none" strike="noStrike" baseline="0" dirty="0" err="1">
                <a:solidFill>
                  <a:srgbClr val="FBFBFB"/>
                </a:solidFill>
                <a:latin typeface="Arial Rounded MT Bold" panose="020F0704030504030204" pitchFamily="34" charset="0"/>
              </a:rPr>
              <a:t>Statistics</a:t>
            </a:r>
            <a:r>
              <a:rPr lang="it-IT" sz="2800" b="0" i="0" u="none" strike="noStrike" baseline="0" dirty="0">
                <a:solidFill>
                  <a:srgbClr val="FBFBFB"/>
                </a:solidFill>
                <a:latin typeface="Arial Rounded MT Bold" panose="020F0704030504030204" pitchFamily="34" charset="0"/>
              </a:rPr>
              <a:t> (</a:t>
            </a:r>
            <a:r>
              <a:rPr lang="it-IT" sz="2800" dirty="0">
                <a:solidFill>
                  <a:srgbClr val="FBFBFB"/>
                </a:solidFill>
                <a:latin typeface="Arial Rounded MT Bold" panose="020F0704030504030204" pitchFamily="34" charset="0"/>
              </a:rPr>
              <a:t>6</a:t>
            </a:r>
            <a:r>
              <a:rPr lang="it-IT" sz="2800" b="0" i="0" u="none" strike="noStrike" baseline="0" dirty="0">
                <a:solidFill>
                  <a:srgbClr val="FBFBFB"/>
                </a:solidFill>
                <a:latin typeface="Arial Rounded MT Bold" panose="020F0704030504030204" pitchFamily="34" charset="0"/>
              </a:rPr>
              <a:t>)</a:t>
            </a:r>
            <a:endParaRPr lang="it-IT" sz="2800" dirty="0">
              <a:latin typeface="Arial Rounded MT Bold" panose="020F0704030504030204" pitchFamily="34" charset="0"/>
            </a:endParaRPr>
          </a:p>
        </p:txBody>
      </p:sp>
      <p:sp>
        <p:nvSpPr>
          <p:cNvPr id="17" name="CasellaDiTesto 16">
            <a:extLst>
              <a:ext uri="{FF2B5EF4-FFF2-40B4-BE49-F238E27FC236}">
                <a16:creationId xmlns:a16="http://schemas.microsoft.com/office/drawing/2014/main" id="{C8DDF48D-A283-8436-0ED3-4F4165CFE069}"/>
              </a:ext>
            </a:extLst>
          </p:cNvPr>
          <p:cNvSpPr txBox="1"/>
          <p:nvPr/>
        </p:nvSpPr>
        <p:spPr>
          <a:xfrm>
            <a:off x="-1" y="898672"/>
            <a:ext cx="5957181" cy="1938992"/>
          </a:xfrm>
          <a:prstGeom prst="rect">
            <a:avLst/>
          </a:prstGeom>
          <a:noFill/>
        </p:spPr>
        <p:txBody>
          <a:bodyPr wrap="square" rtlCol="0">
            <a:spAutoFit/>
          </a:bodyPr>
          <a:lstStyle/>
          <a:p>
            <a:pPr algn="ctr"/>
            <a:r>
              <a:rPr lang="it-IT" sz="4800" dirty="0"/>
              <a:t>BANNED IPv4 </a:t>
            </a:r>
            <a:br>
              <a:rPr lang="it-IT" sz="4800" dirty="0"/>
            </a:br>
            <a:r>
              <a:rPr lang="it-IT" sz="4800" dirty="0"/>
              <a:t>by </a:t>
            </a:r>
            <a:r>
              <a:rPr lang="it-IT" sz="4800" dirty="0" err="1"/>
              <a:t>Linked</a:t>
            </a:r>
            <a:r>
              <a:rPr lang="it-IT" sz="4800" dirty="0"/>
              <a:t> Domains</a:t>
            </a:r>
            <a:br>
              <a:rPr lang="it-IT" sz="4800" dirty="0"/>
            </a:br>
            <a:r>
              <a:rPr lang="it-IT" sz="2400" dirty="0"/>
              <a:t>(</a:t>
            </a:r>
            <a:r>
              <a:rPr lang="it-IT" sz="2400" dirty="0" err="1"/>
              <a:t>using</a:t>
            </a:r>
            <a:r>
              <a:rPr lang="it-IT" sz="2400" dirty="0"/>
              <a:t> dnslytics.net)</a:t>
            </a:r>
          </a:p>
        </p:txBody>
      </p:sp>
      <p:pic>
        <p:nvPicPr>
          <p:cNvPr id="4" name="Immagine 3">
            <a:extLst>
              <a:ext uri="{FF2B5EF4-FFF2-40B4-BE49-F238E27FC236}">
                <a16:creationId xmlns:a16="http://schemas.microsoft.com/office/drawing/2014/main" id="{B212A90D-1366-0438-FE90-EAED8A94C1F2}"/>
              </a:ext>
            </a:extLst>
          </p:cNvPr>
          <p:cNvPicPr>
            <a:picLocks noChangeAspect="1"/>
          </p:cNvPicPr>
          <p:nvPr/>
        </p:nvPicPr>
        <p:blipFill>
          <a:blip r:embed="rId3"/>
          <a:stretch>
            <a:fillRect/>
          </a:stretch>
        </p:blipFill>
        <p:spPr>
          <a:xfrm>
            <a:off x="5825976" y="731520"/>
            <a:ext cx="2606216" cy="5461050"/>
          </a:xfrm>
          <a:prstGeom prst="rect">
            <a:avLst/>
          </a:prstGeom>
        </p:spPr>
      </p:pic>
      <p:sp>
        <p:nvSpPr>
          <p:cNvPr id="2" name="Rettangolo 1">
            <a:extLst>
              <a:ext uri="{FF2B5EF4-FFF2-40B4-BE49-F238E27FC236}">
                <a16:creationId xmlns:a16="http://schemas.microsoft.com/office/drawing/2014/main" id="{11E3EB5B-6652-91D6-1569-F7E58216778C}"/>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0F18ED78-698A-4E9F-3EB0-31179B1CA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6" name="CasellaDiTesto 5">
            <a:extLst>
              <a:ext uri="{FF2B5EF4-FFF2-40B4-BE49-F238E27FC236}">
                <a16:creationId xmlns:a16="http://schemas.microsoft.com/office/drawing/2014/main" id="{DDAB43FF-3A0A-999C-6823-59EE23F38EA1}"/>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7" name="CasellaDiTesto 6">
            <a:extLst>
              <a:ext uri="{FF2B5EF4-FFF2-40B4-BE49-F238E27FC236}">
                <a16:creationId xmlns:a16="http://schemas.microsoft.com/office/drawing/2014/main" id="{3F4FD139-52BA-338E-C249-B38872F18DC4}"/>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18071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417EE-D008-90AA-3845-2B7342209472}"/>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A7F132D3-3074-ADD7-BCEE-9C1AE56786AF}"/>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err="1">
                <a:solidFill>
                  <a:srgbClr val="FBFBFB"/>
                </a:solidFill>
                <a:latin typeface="Arial Rounded MT Bold" panose="020F0704030504030204" pitchFamily="34" charset="0"/>
              </a:rPr>
              <a:t>Detailed</a:t>
            </a:r>
            <a:r>
              <a:rPr lang="it-IT" sz="2800" b="0" i="0" u="none" strike="noStrike" baseline="0" dirty="0">
                <a:solidFill>
                  <a:srgbClr val="FBFBFB"/>
                </a:solidFill>
                <a:latin typeface="Arial Rounded MT Bold" panose="020F0704030504030204" pitchFamily="34" charset="0"/>
              </a:rPr>
              <a:t> </a:t>
            </a:r>
            <a:r>
              <a:rPr lang="it-IT" sz="2800" b="0" i="0" u="none" strike="noStrike" baseline="0" dirty="0" err="1">
                <a:solidFill>
                  <a:srgbClr val="FBFBFB"/>
                </a:solidFill>
                <a:latin typeface="Arial Rounded MT Bold" panose="020F0704030504030204" pitchFamily="34" charset="0"/>
              </a:rPr>
              <a:t>Stats</a:t>
            </a:r>
            <a:r>
              <a:rPr lang="it-IT" sz="2800" b="0" i="0" u="none" strike="noStrike" baseline="0" dirty="0">
                <a:solidFill>
                  <a:srgbClr val="FBFBFB"/>
                </a:solidFill>
                <a:latin typeface="Arial Rounded MT Bold" panose="020F0704030504030204" pitchFamily="34" charset="0"/>
              </a:rPr>
              <a:t> (7)</a:t>
            </a:r>
            <a:endParaRPr lang="it-IT" sz="2800" dirty="0">
              <a:latin typeface="Arial Rounded MT Bold" panose="020F0704030504030204" pitchFamily="34" charset="0"/>
            </a:endParaRPr>
          </a:p>
        </p:txBody>
      </p:sp>
      <p:sp>
        <p:nvSpPr>
          <p:cNvPr id="17" name="CasellaDiTesto 16">
            <a:extLst>
              <a:ext uri="{FF2B5EF4-FFF2-40B4-BE49-F238E27FC236}">
                <a16:creationId xmlns:a16="http://schemas.microsoft.com/office/drawing/2014/main" id="{807FC430-920C-43AE-40C6-84318F2752ED}"/>
              </a:ext>
            </a:extLst>
          </p:cNvPr>
          <p:cNvSpPr txBox="1"/>
          <p:nvPr/>
        </p:nvSpPr>
        <p:spPr>
          <a:xfrm>
            <a:off x="-325925" y="677294"/>
            <a:ext cx="12143153" cy="830997"/>
          </a:xfrm>
          <a:prstGeom prst="rect">
            <a:avLst/>
          </a:prstGeom>
          <a:noFill/>
        </p:spPr>
        <p:txBody>
          <a:bodyPr wrap="square" rtlCol="0">
            <a:spAutoFit/>
          </a:bodyPr>
          <a:lstStyle/>
          <a:p>
            <a:pPr algn="ctr"/>
            <a:r>
              <a:rPr lang="it-IT" sz="4800" dirty="0"/>
              <a:t>BANNED IPv4 by ASN</a:t>
            </a:r>
          </a:p>
        </p:txBody>
      </p:sp>
      <p:pic>
        <p:nvPicPr>
          <p:cNvPr id="4" name="Immagine 3">
            <a:extLst>
              <a:ext uri="{FF2B5EF4-FFF2-40B4-BE49-F238E27FC236}">
                <a16:creationId xmlns:a16="http://schemas.microsoft.com/office/drawing/2014/main" id="{84072711-9602-649E-D890-D591797B620D}"/>
              </a:ext>
            </a:extLst>
          </p:cNvPr>
          <p:cNvPicPr>
            <a:picLocks noChangeAspect="1"/>
          </p:cNvPicPr>
          <p:nvPr/>
        </p:nvPicPr>
        <p:blipFill>
          <a:blip r:embed="rId3"/>
          <a:stretch>
            <a:fillRect/>
          </a:stretch>
        </p:blipFill>
        <p:spPr>
          <a:xfrm>
            <a:off x="699981" y="731520"/>
            <a:ext cx="10792038" cy="5581783"/>
          </a:xfrm>
          <a:prstGeom prst="rect">
            <a:avLst/>
          </a:prstGeom>
        </p:spPr>
      </p:pic>
      <p:sp>
        <p:nvSpPr>
          <p:cNvPr id="6" name="CasellaDiTesto 5">
            <a:extLst>
              <a:ext uri="{FF2B5EF4-FFF2-40B4-BE49-F238E27FC236}">
                <a16:creationId xmlns:a16="http://schemas.microsoft.com/office/drawing/2014/main" id="{3F787733-A57C-8A91-E15B-073152D8EF52}"/>
              </a:ext>
            </a:extLst>
          </p:cNvPr>
          <p:cNvSpPr txBox="1"/>
          <p:nvPr/>
        </p:nvSpPr>
        <p:spPr>
          <a:xfrm>
            <a:off x="-48847" y="94086"/>
            <a:ext cx="12192000" cy="523220"/>
          </a:xfrm>
          <a:prstGeom prst="rect">
            <a:avLst/>
          </a:prstGeom>
          <a:noFill/>
        </p:spPr>
        <p:txBody>
          <a:bodyPr wrap="square" rtlCol="0">
            <a:spAutoFit/>
          </a:bodyPr>
          <a:lstStyle/>
          <a:p>
            <a:pPr algn="ctr"/>
            <a:r>
              <a:rPr lang="it-IT" sz="2800" dirty="0">
                <a:solidFill>
                  <a:schemeClr val="bg1"/>
                </a:solidFill>
                <a:latin typeface="Arial Rounded MT Bold" panose="020F0704030504030204" pitchFamily="34" charset="0"/>
              </a:rPr>
              <a:t>BANNED IPv4 by ASN</a:t>
            </a:r>
          </a:p>
        </p:txBody>
      </p:sp>
      <p:sp>
        <p:nvSpPr>
          <p:cNvPr id="2" name="Rettangolo 1">
            <a:extLst>
              <a:ext uri="{FF2B5EF4-FFF2-40B4-BE49-F238E27FC236}">
                <a16:creationId xmlns:a16="http://schemas.microsoft.com/office/drawing/2014/main" id="{B4B7340F-25A8-6E8E-5D10-C52819D80978}"/>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136520D1-0DD8-E03E-0143-4D06B31AC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7" name="CasellaDiTesto 6">
            <a:extLst>
              <a:ext uri="{FF2B5EF4-FFF2-40B4-BE49-F238E27FC236}">
                <a16:creationId xmlns:a16="http://schemas.microsoft.com/office/drawing/2014/main" id="{BE3F44AC-050F-3829-6AE2-A94A4358ED3F}"/>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8" name="CasellaDiTesto 7">
            <a:extLst>
              <a:ext uri="{FF2B5EF4-FFF2-40B4-BE49-F238E27FC236}">
                <a16:creationId xmlns:a16="http://schemas.microsoft.com/office/drawing/2014/main" id="{EC6FCC32-A610-5CE0-3F67-096775336C7A}"/>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5058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FAD3DCF-3B94-4BF6-B319-F0B9474DF17C}"/>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a:solidFill>
                  <a:srgbClr val="FBFBFB"/>
                </a:solidFill>
                <a:latin typeface="Arial Rounded MT Bold" panose="020F0704030504030204" pitchFamily="34" charset="0"/>
              </a:rPr>
              <a:t>Platform Code</a:t>
            </a:r>
            <a:endParaRPr lang="it-IT" sz="2800" dirty="0">
              <a:latin typeface="Arial Rounded MT Bold" panose="020F0704030504030204" pitchFamily="34" charset="0"/>
            </a:endParaRPr>
          </a:p>
        </p:txBody>
      </p:sp>
      <p:sp>
        <p:nvSpPr>
          <p:cNvPr id="8" name="Titolo 7">
            <a:extLst>
              <a:ext uri="{FF2B5EF4-FFF2-40B4-BE49-F238E27FC236}">
                <a16:creationId xmlns:a16="http://schemas.microsoft.com/office/drawing/2014/main" id="{3B1897E7-91D2-3DAA-E767-AEDC6B7D554B}"/>
              </a:ext>
            </a:extLst>
          </p:cNvPr>
          <p:cNvSpPr>
            <a:spLocks noGrp="1"/>
          </p:cNvSpPr>
          <p:nvPr>
            <p:ph type="ctrTitle"/>
          </p:nvPr>
        </p:nvSpPr>
        <p:spPr/>
        <p:txBody>
          <a:bodyPr/>
          <a:lstStyle/>
          <a:p>
            <a:endParaRPr lang="it-IT"/>
          </a:p>
        </p:txBody>
      </p:sp>
      <p:pic>
        <p:nvPicPr>
          <p:cNvPr id="11" name="Immagine 10">
            <a:extLst>
              <a:ext uri="{FF2B5EF4-FFF2-40B4-BE49-F238E27FC236}">
                <a16:creationId xmlns:a16="http://schemas.microsoft.com/office/drawing/2014/main" id="{DF93D709-03BE-065F-48C5-1E64A6CE3205}"/>
              </a:ext>
            </a:extLst>
          </p:cNvPr>
          <p:cNvPicPr>
            <a:picLocks noChangeAspect="1"/>
          </p:cNvPicPr>
          <p:nvPr/>
        </p:nvPicPr>
        <p:blipFill>
          <a:blip r:embed="rId3"/>
          <a:stretch>
            <a:fillRect/>
          </a:stretch>
        </p:blipFill>
        <p:spPr>
          <a:xfrm>
            <a:off x="914401" y="794295"/>
            <a:ext cx="9951307" cy="5324015"/>
          </a:xfrm>
          <a:prstGeom prst="rect">
            <a:avLst/>
          </a:prstGeom>
        </p:spPr>
      </p:pic>
      <p:sp>
        <p:nvSpPr>
          <p:cNvPr id="3" name="Rettangolo 2">
            <a:extLst>
              <a:ext uri="{FF2B5EF4-FFF2-40B4-BE49-F238E27FC236}">
                <a16:creationId xmlns:a16="http://schemas.microsoft.com/office/drawing/2014/main" id="{3378A324-B654-31C2-D959-30A3E44F59E3}"/>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62A8374A-D92F-7A62-AD61-675D242C2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6" name="CasellaDiTesto 5">
            <a:extLst>
              <a:ext uri="{FF2B5EF4-FFF2-40B4-BE49-F238E27FC236}">
                <a16:creationId xmlns:a16="http://schemas.microsoft.com/office/drawing/2014/main" id="{0F16896E-E3BE-02EA-C0CF-F21F05D51D1A}"/>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7" name="CasellaDiTesto 6">
            <a:extLst>
              <a:ext uri="{FF2B5EF4-FFF2-40B4-BE49-F238E27FC236}">
                <a16:creationId xmlns:a16="http://schemas.microsoft.com/office/drawing/2014/main" id="{84C7BCDD-7DEE-C5A8-4665-2809911C5F80}"/>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21637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2EA25-1D5E-AF79-DA15-F3037C1E8442}"/>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EB7C8B27-59B6-AAC6-DF40-7D5B9613E1D6}"/>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dirty="0" err="1">
                <a:solidFill>
                  <a:srgbClr val="FBFBFB"/>
                </a:solidFill>
                <a:latin typeface="Arial Rounded MT Bold" panose="020F0704030504030204" pitchFamily="34" charset="0"/>
              </a:rPr>
              <a:t>Effects</a:t>
            </a:r>
            <a:endParaRPr lang="it-IT" sz="2800" dirty="0">
              <a:latin typeface="Arial Rounded MT Bold" panose="020F0704030504030204" pitchFamily="34" charset="0"/>
            </a:endParaRPr>
          </a:p>
        </p:txBody>
      </p:sp>
      <p:sp>
        <p:nvSpPr>
          <p:cNvPr id="16" name="Titolo 1">
            <a:extLst>
              <a:ext uri="{FF2B5EF4-FFF2-40B4-BE49-F238E27FC236}">
                <a16:creationId xmlns:a16="http://schemas.microsoft.com/office/drawing/2014/main" id="{4AF01185-A56B-58E0-12DB-019527EECF6C}"/>
              </a:ext>
            </a:extLst>
          </p:cNvPr>
          <p:cNvSpPr txBox="1">
            <a:spLocks/>
          </p:cNvSpPr>
          <p:nvPr/>
        </p:nvSpPr>
        <p:spPr>
          <a:xfrm>
            <a:off x="304801" y="5451023"/>
            <a:ext cx="12143152" cy="9596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3400" dirty="0">
                <a:latin typeface="Segoe UI Historic" panose="020B0502040204020203" pitchFamily="34" charset="0"/>
              </a:rPr>
            </a:br>
            <a:br>
              <a:rPr lang="en-US" sz="3400" dirty="0">
                <a:latin typeface="Segoe UI Historic" panose="020B0502040204020203" pitchFamily="34" charset="0"/>
              </a:rPr>
            </a:br>
            <a:endParaRPr lang="it-IT" sz="3400" dirty="0"/>
          </a:p>
        </p:txBody>
      </p:sp>
      <p:sp>
        <p:nvSpPr>
          <p:cNvPr id="18" name="Titolo 17">
            <a:extLst>
              <a:ext uri="{FF2B5EF4-FFF2-40B4-BE49-F238E27FC236}">
                <a16:creationId xmlns:a16="http://schemas.microsoft.com/office/drawing/2014/main" id="{7A9A5837-0295-58F5-1281-5BBC7185F021}"/>
              </a:ext>
            </a:extLst>
          </p:cNvPr>
          <p:cNvSpPr>
            <a:spLocks noGrp="1"/>
          </p:cNvSpPr>
          <p:nvPr>
            <p:ph type="ctrTitle"/>
          </p:nvPr>
        </p:nvSpPr>
        <p:spPr/>
        <p:txBody>
          <a:bodyPr/>
          <a:lstStyle/>
          <a:p>
            <a:endParaRPr lang="it-IT" dirty="0"/>
          </a:p>
        </p:txBody>
      </p:sp>
      <p:pic>
        <p:nvPicPr>
          <p:cNvPr id="20" name="Immagine 19">
            <a:extLst>
              <a:ext uri="{FF2B5EF4-FFF2-40B4-BE49-F238E27FC236}">
                <a16:creationId xmlns:a16="http://schemas.microsoft.com/office/drawing/2014/main" id="{F9A03211-526D-D2E6-3282-FCDF49A9361A}"/>
              </a:ext>
            </a:extLst>
          </p:cNvPr>
          <p:cNvPicPr>
            <a:picLocks noChangeAspect="1"/>
          </p:cNvPicPr>
          <p:nvPr/>
        </p:nvPicPr>
        <p:blipFill>
          <a:blip r:embed="rId3"/>
          <a:stretch>
            <a:fillRect/>
          </a:stretch>
        </p:blipFill>
        <p:spPr>
          <a:xfrm>
            <a:off x="2205009" y="839204"/>
            <a:ext cx="7781982" cy="5181638"/>
          </a:xfrm>
          <a:prstGeom prst="rect">
            <a:avLst/>
          </a:prstGeom>
        </p:spPr>
      </p:pic>
      <p:sp>
        <p:nvSpPr>
          <p:cNvPr id="2" name="Rettangolo 1">
            <a:extLst>
              <a:ext uri="{FF2B5EF4-FFF2-40B4-BE49-F238E27FC236}">
                <a16:creationId xmlns:a16="http://schemas.microsoft.com/office/drawing/2014/main" id="{FCB76464-378F-0C00-35AB-35549E274506}"/>
              </a:ext>
            </a:extLst>
          </p:cNvPr>
          <p:cNvSpPr/>
          <p:nvPr/>
        </p:nvSpPr>
        <p:spPr>
          <a:xfrm>
            <a:off x="8352639" y="2571184"/>
            <a:ext cx="1343622" cy="624689"/>
          </a:xfrm>
          <a:prstGeom prst="rect">
            <a:avLst/>
          </a:prstGeom>
          <a:noFill/>
          <a:ln w="57150">
            <a:solidFill>
              <a:srgbClr val="ED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DA511394-5248-C969-4C5E-592AE45A4210}"/>
              </a:ext>
            </a:extLst>
          </p:cNvPr>
          <p:cNvPicPr>
            <a:picLocks noChangeAspect="1"/>
          </p:cNvPicPr>
          <p:nvPr/>
        </p:nvPicPr>
        <p:blipFill>
          <a:blip r:embed="rId4"/>
          <a:stretch>
            <a:fillRect/>
          </a:stretch>
        </p:blipFill>
        <p:spPr>
          <a:xfrm>
            <a:off x="2787926" y="780301"/>
            <a:ext cx="7260339" cy="5396198"/>
          </a:xfrm>
          <a:prstGeom prst="rect">
            <a:avLst/>
          </a:prstGeom>
        </p:spPr>
      </p:pic>
      <p:sp>
        <p:nvSpPr>
          <p:cNvPr id="5" name="CasellaDiTesto 4">
            <a:extLst>
              <a:ext uri="{FF2B5EF4-FFF2-40B4-BE49-F238E27FC236}">
                <a16:creationId xmlns:a16="http://schemas.microsoft.com/office/drawing/2014/main" id="{008CAAF5-73AC-A91E-04B9-05B45950E024}"/>
              </a:ext>
            </a:extLst>
          </p:cNvPr>
          <p:cNvSpPr txBox="1"/>
          <p:nvPr/>
        </p:nvSpPr>
        <p:spPr>
          <a:xfrm>
            <a:off x="2025872" y="77116"/>
            <a:ext cx="9533828" cy="646331"/>
          </a:xfrm>
          <a:prstGeom prst="rect">
            <a:avLst/>
          </a:prstGeom>
          <a:noFill/>
        </p:spPr>
        <p:txBody>
          <a:bodyPr wrap="none" rtlCol="0">
            <a:spAutoFit/>
          </a:bodyPr>
          <a:lstStyle/>
          <a:p>
            <a:r>
              <a:rPr lang="it-IT" dirty="0">
                <a:solidFill>
                  <a:schemeClr val="bg1"/>
                </a:solidFill>
              </a:rPr>
              <a:t>Stefano </a:t>
            </a:r>
            <a:r>
              <a:rPr lang="it-IT" dirty="0" err="1">
                <a:solidFill>
                  <a:schemeClr val="bg1"/>
                </a:solidFill>
              </a:rPr>
              <a:t>Zanero</a:t>
            </a:r>
            <a:r>
              <a:rPr lang="it-IT" dirty="0">
                <a:solidFill>
                  <a:schemeClr val="bg1"/>
                </a:solidFill>
              </a:rPr>
              <a:t>, Full Professor of Computer Security, Digital </a:t>
            </a:r>
            <a:r>
              <a:rPr lang="it-IT" dirty="0" err="1">
                <a:solidFill>
                  <a:schemeClr val="bg1"/>
                </a:solidFill>
              </a:rPr>
              <a:t>Forensics</a:t>
            </a:r>
            <a:r>
              <a:rPr lang="it-IT" dirty="0">
                <a:solidFill>
                  <a:schemeClr val="bg1"/>
                </a:solidFill>
              </a:rPr>
              <a:t> and Cybercrime </a:t>
            </a:r>
            <a:r>
              <a:rPr lang="it-IT" dirty="0" err="1">
                <a:solidFill>
                  <a:schemeClr val="bg1"/>
                </a:solidFill>
              </a:rPr>
              <a:t>at</a:t>
            </a:r>
            <a:r>
              <a:rPr lang="it-IT" dirty="0">
                <a:solidFill>
                  <a:schemeClr val="bg1"/>
                </a:solidFill>
              </a:rPr>
              <a:t> Politecnico </a:t>
            </a:r>
          </a:p>
          <a:p>
            <a:r>
              <a:rPr lang="it-IT" dirty="0">
                <a:solidFill>
                  <a:schemeClr val="bg1"/>
                </a:solidFill>
              </a:rPr>
              <a:t>di Milano, </a:t>
            </a:r>
            <a:r>
              <a:rPr lang="it-IT" dirty="0" err="1">
                <a:solidFill>
                  <a:schemeClr val="bg1"/>
                </a:solidFill>
              </a:rPr>
              <a:t>responds</a:t>
            </a:r>
            <a:r>
              <a:rPr lang="it-IT" dirty="0">
                <a:solidFill>
                  <a:schemeClr val="bg1"/>
                </a:solidFill>
              </a:rPr>
              <a:t> to the </a:t>
            </a:r>
            <a:r>
              <a:rPr lang="it-IT" dirty="0" err="1">
                <a:solidFill>
                  <a:schemeClr val="bg1"/>
                </a:solidFill>
              </a:rPr>
              <a:t>remarks</a:t>
            </a:r>
            <a:r>
              <a:rPr lang="it-IT" dirty="0">
                <a:solidFill>
                  <a:schemeClr val="bg1"/>
                </a:solidFill>
              </a:rPr>
              <a:t> made by AGCOM </a:t>
            </a:r>
            <a:r>
              <a:rPr lang="it-IT" dirty="0" err="1">
                <a:solidFill>
                  <a:schemeClr val="bg1"/>
                </a:solidFill>
              </a:rPr>
              <a:t>Commissioner</a:t>
            </a:r>
            <a:r>
              <a:rPr lang="it-IT" dirty="0">
                <a:solidFill>
                  <a:schemeClr val="bg1"/>
                </a:solidFill>
              </a:rPr>
              <a:t> Massimiliano Capitanio.</a:t>
            </a:r>
          </a:p>
        </p:txBody>
      </p:sp>
      <p:sp>
        <p:nvSpPr>
          <p:cNvPr id="3" name="Rettangolo 2">
            <a:extLst>
              <a:ext uri="{FF2B5EF4-FFF2-40B4-BE49-F238E27FC236}">
                <a16:creationId xmlns:a16="http://schemas.microsoft.com/office/drawing/2014/main" id="{8D2468A2-1264-EDB8-B391-144C9B6D9625}"/>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6F5AC323-15E4-A440-1131-0ECF64300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6" name="CasellaDiTesto 5">
            <a:extLst>
              <a:ext uri="{FF2B5EF4-FFF2-40B4-BE49-F238E27FC236}">
                <a16:creationId xmlns:a16="http://schemas.microsoft.com/office/drawing/2014/main" id="{EF5D19AE-D235-41E7-3DCF-23B7230AF08C}"/>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7" name="CasellaDiTesto 6">
            <a:extLst>
              <a:ext uri="{FF2B5EF4-FFF2-40B4-BE49-F238E27FC236}">
                <a16:creationId xmlns:a16="http://schemas.microsoft.com/office/drawing/2014/main" id="{B1DFE2C2-AEBB-19B8-8180-5577AF79280C}"/>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20243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1359E-0C56-8559-17C2-967555EAE71F}"/>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839C8CC5-B7A0-A14E-9FA9-97D87133AC00}"/>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dirty="0" err="1">
                <a:solidFill>
                  <a:srgbClr val="FBFBFB"/>
                </a:solidFill>
                <a:latin typeface="Arial Rounded MT Bold" panose="020F0704030504030204" pitchFamily="34" charset="0"/>
              </a:rPr>
              <a:t>Effects</a:t>
            </a:r>
            <a:endParaRPr lang="it-IT" sz="2800" dirty="0">
              <a:latin typeface="Arial Rounded MT Bold" panose="020F0704030504030204" pitchFamily="34" charset="0"/>
            </a:endParaRPr>
          </a:p>
        </p:txBody>
      </p:sp>
      <p:sp>
        <p:nvSpPr>
          <p:cNvPr id="16" name="Titolo 1">
            <a:extLst>
              <a:ext uri="{FF2B5EF4-FFF2-40B4-BE49-F238E27FC236}">
                <a16:creationId xmlns:a16="http://schemas.microsoft.com/office/drawing/2014/main" id="{D1E49AD5-69DC-6868-B0C7-5369CE48346D}"/>
              </a:ext>
            </a:extLst>
          </p:cNvPr>
          <p:cNvSpPr txBox="1">
            <a:spLocks/>
          </p:cNvSpPr>
          <p:nvPr/>
        </p:nvSpPr>
        <p:spPr>
          <a:xfrm>
            <a:off x="304801" y="5451023"/>
            <a:ext cx="12143152" cy="9596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3400" dirty="0">
                <a:latin typeface="Segoe UI Historic" panose="020B0502040204020203" pitchFamily="34" charset="0"/>
              </a:rPr>
            </a:br>
            <a:br>
              <a:rPr lang="en-US" sz="3400" dirty="0">
                <a:latin typeface="Segoe UI Historic" panose="020B0502040204020203" pitchFamily="34" charset="0"/>
              </a:rPr>
            </a:br>
            <a:endParaRPr lang="it-IT" sz="3400" dirty="0"/>
          </a:p>
        </p:txBody>
      </p:sp>
      <p:sp>
        <p:nvSpPr>
          <p:cNvPr id="18" name="Titolo 17">
            <a:extLst>
              <a:ext uri="{FF2B5EF4-FFF2-40B4-BE49-F238E27FC236}">
                <a16:creationId xmlns:a16="http://schemas.microsoft.com/office/drawing/2014/main" id="{346727D2-C068-66D2-9F67-7C25DD97252C}"/>
              </a:ext>
            </a:extLst>
          </p:cNvPr>
          <p:cNvSpPr>
            <a:spLocks noGrp="1"/>
          </p:cNvSpPr>
          <p:nvPr>
            <p:ph type="ctrTitle"/>
          </p:nvPr>
        </p:nvSpPr>
        <p:spPr/>
        <p:txBody>
          <a:bodyPr/>
          <a:lstStyle/>
          <a:p>
            <a:endParaRPr lang="it-IT" dirty="0"/>
          </a:p>
        </p:txBody>
      </p:sp>
      <p:pic>
        <p:nvPicPr>
          <p:cNvPr id="15" name="Immagine 14">
            <a:extLst>
              <a:ext uri="{FF2B5EF4-FFF2-40B4-BE49-F238E27FC236}">
                <a16:creationId xmlns:a16="http://schemas.microsoft.com/office/drawing/2014/main" id="{CEB586EC-4438-8AB1-841E-786358346AE2}"/>
              </a:ext>
            </a:extLst>
          </p:cNvPr>
          <p:cNvPicPr>
            <a:picLocks noChangeAspect="1"/>
          </p:cNvPicPr>
          <p:nvPr/>
        </p:nvPicPr>
        <p:blipFill>
          <a:blip r:embed="rId3"/>
          <a:stretch>
            <a:fillRect/>
          </a:stretch>
        </p:blipFill>
        <p:spPr>
          <a:xfrm>
            <a:off x="25795" y="751792"/>
            <a:ext cx="7593497" cy="5422671"/>
          </a:xfrm>
          <a:prstGeom prst="rect">
            <a:avLst/>
          </a:prstGeom>
        </p:spPr>
      </p:pic>
      <p:sp>
        <p:nvSpPr>
          <p:cNvPr id="2" name="Rettangolo 1">
            <a:extLst>
              <a:ext uri="{FF2B5EF4-FFF2-40B4-BE49-F238E27FC236}">
                <a16:creationId xmlns:a16="http://schemas.microsoft.com/office/drawing/2014/main" id="{72F8F8F8-3B73-4C2C-A3CB-2B56F4A003A4}"/>
              </a:ext>
            </a:extLst>
          </p:cNvPr>
          <p:cNvSpPr/>
          <p:nvPr/>
        </p:nvSpPr>
        <p:spPr>
          <a:xfrm>
            <a:off x="2553077" y="2390114"/>
            <a:ext cx="860079" cy="282465"/>
          </a:xfrm>
          <a:prstGeom prst="rect">
            <a:avLst/>
          </a:prstGeom>
          <a:noFill/>
          <a:ln w="57150">
            <a:solidFill>
              <a:srgbClr val="ED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C3865445-EBC0-0CE6-BB19-9035660B06F6}"/>
              </a:ext>
            </a:extLst>
          </p:cNvPr>
          <p:cNvPicPr>
            <a:picLocks noChangeAspect="1"/>
          </p:cNvPicPr>
          <p:nvPr/>
        </p:nvPicPr>
        <p:blipFill>
          <a:blip r:embed="rId4"/>
          <a:stretch>
            <a:fillRect/>
          </a:stretch>
        </p:blipFill>
        <p:spPr>
          <a:xfrm>
            <a:off x="883715" y="1235024"/>
            <a:ext cx="10239450" cy="4533933"/>
          </a:xfrm>
          <a:prstGeom prst="rect">
            <a:avLst/>
          </a:prstGeom>
        </p:spPr>
      </p:pic>
      <p:pic>
        <p:nvPicPr>
          <p:cNvPr id="22" name="Immagine 21">
            <a:extLst>
              <a:ext uri="{FF2B5EF4-FFF2-40B4-BE49-F238E27FC236}">
                <a16:creationId xmlns:a16="http://schemas.microsoft.com/office/drawing/2014/main" id="{6390A49A-E703-4B11-0802-8E616A4A5FEC}"/>
              </a:ext>
            </a:extLst>
          </p:cNvPr>
          <p:cNvPicPr>
            <a:picLocks noChangeAspect="1"/>
          </p:cNvPicPr>
          <p:nvPr/>
        </p:nvPicPr>
        <p:blipFill>
          <a:blip r:embed="rId5"/>
          <a:stretch>
            <a:fillRect/>
          </a:stretch>
        </p:blipFill>
        <p:spPr>
          <a:xfrm>
            <a:off x="1053746" y="794483"/>
            <a:ext cx="9970937" cy="5306011"/>
          </a:xfrm>
          <a:prstGeom prst="rect">
            <a:avLst/>
          </a:prstGeom>
        </p:spPr>
      </p:pic>
      <p:cxnSp>
        <p:nvCxnSpPr>
          <p:cNvPr id="26" name="Connettore diritto 25">
            <a:extLst>
              <a:ext uri="{FF2B5EF4-FFF2-40B4-BE49-F238E27FC236}">
                <a16:creationId xmlns:a16="http://schemas.microsoft.com/office/drawing/2014/main" id="{4F58AA6A-1EDE-FFFD-FBBE-90C8A1B1E3A5}"/>
              </a:ext>
            </a:extLst>
          </p:cNvPr>
          <p:cNvCxnSpPr/>
          <p:nvPr/>
        </p:nvCxnSpPr>
        <p:spPr>
          <a:xfrm>
            <a:off x="6572817" y="4626322"/>
            <a:ext cx="3567368" cy="0"/>
          </a:xfrm>
          <a:prstGeom prst="line">
            <a:avLst/>
          </a:prstGeom>
          <a:ln w="38100">
            <a:solidFill>
              <a:srgbClr val="ED008C"/>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A380D32A-EAB1-3DAC-F9B2-3CDB359F3EE4}"/>
              </a:ext>
            </a:extLst>
          </p:cNvPr>
          <p:cNvCxnSpPr/>
          <p:nvPr/>
        </p:nvCxnSpPr>
        <p:spPr>
          <a:xfrm>
            <a:off x="1578318" y="4951288"/>
            <a:ext cx="1133765" cy="0"/>
          </a:xfrm>
          <a:prstGeom prst="line">
            <a:avLst/>
          </a:prstGeom>
          <a:ln w="38100">
            <a:solidFill>
              <a:srgbClr val="ED008C"/>
            </a:solidFill>
          </a:ln>
        </p:spPr>
        <p:style>
          <a:lnRef idx="1">
            <a:schemeClr val="accent1"/>
          </a:lnRef>
          <a:fillRef idx="0">
            <a:schemeClr val="accent1"/>
          </a:fillRef>
          <a:effectRef idx="0">
            <a:schemeClr val="accent1"/>
          </a:effectRef>
          <a:fontRef idx="minor">
            <a:schemeClr val="tx1"/>
          </a:fontRef>
        </p:style>
      </p:cxnSp>
      <p:sp>
        <p:nvSpPr>
          <p:cNvPr id="29" name="Ovale 28">
            <a:extLst>
              <a:ext uri="{FF2B5EF4-FFF2-40B4-BE49-F238E27FC236}">
                <a16:creationId xmlns:a16="http://schemas.microsoft.com/office/drawing/2014/main" id="{58D549CC-5A37-23E7-C2EF-F91F449EDEB4}"/>
              </a:ext>
            </a:extLst>
          </p:cNvPr>
          <p:cNvSpPr/>
          <p:nvPr/>
        </p:nvSpPr>
        <p:spPr>
          <a:xfrm>
            <a:off x="1425518" y="1556566"/>
            <a:ext cx="6898740" cy="2715265"/>
          </a:xfrm>
          <a:prstGeom prst="ellipse">
            <a:avLst/>
          </a:prstGeom>
          <a:solidFill>
            <a:srgbClr val="ED008C"/>
          </a:solidFill>
          <a:ln>
            <a:solidFill>
              <a:srgbClr val="ED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This is a war on organized crime!</a:t>
            </a:r>
            <a:endParaRPr lang="it-IT" sz="4800" dirty="0"/>
          </a:p>
        </p:txBody>
      </p:sp>
      <p:cxnSp>
        <p:nvCxnSpPr>
          <p:cNvPr id="31" name="Connettore diritto 30">
            <a:extLst>
              <a:ext uri="{FF2B5EF4-FFF2-40B4-BE49-F238E27FC236}">
                <a16:creationId xmlns:a16="http://schemas.microsoft.com/office/drawing/2014/main" id="{35D6AECE-369F-0462-98E3-4C7AF9C2F5DE}"/>
              </a:ext>
            </a:extLst>
          </p:cNvPr>
          <p:cNvCxnSpPr/>
          <p:nvPr/>
        </p:nvCxnSpPr>
        <p:spPr>
          <a:xfrm>
            <a:off x="5975059" y="4173260"/>
            <a:ext cx="587483" cy="307818"/>
          </a:xfrm>
          <a:prstGeom prst="line">
            <a:avLst/>
          </a:prstGeom>
          <a:ln w="38100">
            <a:solidFill>
              <a:srgbClr val="ED008C"/>
            </a:solidFill>
          </a:ln>
        </p:spPr>
        <p:style>
          <a:lnRef idx="1">
            <a:schemeClr val="accent1"/>
          </a:lnRef>
          <a:fillRef idx="0">
            <a:schemeClr val="accent1"/>
          </a:fillRef>
          <a:effectRef idx="0">
            <a:schemeClr val="accent1"/>
          </a:effectRef>
          <a:fontRef idx="minor">
            <a:schemeClr val="tx1"/>
          </a:fontRef>
        </p:style>
      </p:cxnSp>
      <p:sp>
        <p:nvSpPr>
          <p:cNvPr id="32" name="Ovale 31">
            <a:extLst>
              <a:ext uri="{FF2B5EF4-FFF2-40B4-BE49-F238E27FC236}">
                <a16:creationId xmlns:a16="http://schemas.microsoft.com/office/drawing/2014/main" id="{1A240F46-351D-7F5A-D97B-23D9FCCD53F9}"/>
              </a:ext>
            </a:extLst>
          </p:cNvPr>
          <p:cNvSpPr/>
          <p:nvPr/>
        </p:nvSpPr>
        <p:spPr>
          <a:xfrm>
            <a:off x="3793402" y="2236023"/>
            <a:ext cx="7134131" cy="2715265"/>
          </a:xfrm>
          <a:prstGeom prst="ellipse">
            <a:avLst/>
          </a:prstGeom>
          <a:solidFill>
            <a:srgbClr val="3FC9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t>Just like firefighters might douse nearby buildings to contain a fire, this system affects collateral content.</a:t>
            </a:r>
            <a:endParaRPr lang="it-IT" sz="3000" dirty="0"/>
          </a:p>
        </p:txBody>
      </p:sp>
      <p:cxnSp>
        <p:nvCxnSpPr>
          <p:cNvPr id="34" name="Connettore diritto 33">
            <a:extLst>
              <a:ext uri="{FF2B5EF4-FFF2-40B4-BE49-F238E27FC236}">
                <a16:creationId xmlns:a16="http://schemas.microsoft.com/office/drawing/2014/main" id="{BFF9AA27-7E4D-0F8A-949B-2C4628476E4F}"/>
              </a:ext>
            </a:extLst>
          </p:cNvPr>
          <p:cNvCxnSpPr>
            <a:cxnSpLocks/>
          </p:cNvCxnSpPr>
          <p:nvPr/>
        </p:nvCxnSpPr>
        <p:spPr>
          <a:xfrm>
            <a:off x="1578318" y="5604917"/>
            <a:ext cx="8611108" cy="0"/>
          </a:xfrm>
          <a:prstGeom prst="line">
            <a:avLst/>
          </a:prstGeom>
          <a:ln w="38100">
            <a:solidFill>
              <a:srgbClr val="3FC946"/>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047B6902-E0ED-DCC4-E7EF-2B4D72A0EC77}"/>
              </a:ext>
            </a:extLst>
          </p:cNvPr>
          <p:cNvCxnSpPr/>
          <p:nvPr/>
        </p:nvCxnSpPr>
        <p:spPr>
          <a:xfrm flipH="1">
            <a:off x="10189426" y="4271831"/>
            <a:ext cx="258273" cy="1333086"/>
          </a:xfrm>
          <a:prstGeom prst="line">
            <a:avLst/>
          </a:prstGeom>
          <a:ln w="38100">
            <a:solidFill>
              <a:srgbClr val="3FC946"/>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12921EAB-49D8-1364-580C-094E9B8108E6}"/>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F02879DD-F2B8-5F1A-9A7B-DAA21B01D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5" name="CasellaDiTesto 4">
            <a:extLst>
              <a:ext uri="{FF2B5EF4-FFF2-40B4-BE49-F238E27FC236}">
                <a16:creationId xmlns:a16="http://schemas.microsoft.com/office/drawing/2014/main" id="{1A6A93BC-7B94-1DA4-A235-F890C8911DD9}"/>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6" name="CasellaDiTesto 5">
            <a:extLst>
              <a:ext uri="{FF2B5EF4-FFF2-40B4-BE49-F238E27FC236}">
                <a16:creationId xmlns:a16="http://schemas.microsoft.com/office/drawing/2014/main" id="{454B2C35-2A61-E036-042B-A731EE0167E5}"/>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34976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FB9BE-855D-6CA9-36D3-063858E4F7D5}"/>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2850A9D8-6BF4-9D78-3EAC-DD0826EF5A45}"/>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t>What are we going to cover?</a:t>
            </a:r>
            <a:endParaRPr lang="it-IT" sz="2800" b="1" dirty="0">
              <a:latin typeface="Arial Rounded MT Bold" panose="020F0704030504030204" pitchFamily="34" charset="0"/>
            </a:endParaRPr>
          </a:p>
        </p:txBody>
      </p:sp>
      <p:sp>
        <p:nvSpPr>
          <p:cNvPr id="5" name="Titolo 1">
            <a:extLst>
              <a:ext uri="{FF2B5EF4-FFF2-40B4-BE49-F238E27FC236}">
                <a16:creationId xmlns:a16="http://schemas.microsoft.com/office/drawing/2014/main" id="{0AA97B86-F438-C36A-43AD-6E4C31A7EF22}"/>
              </a:ext>
            </a:extLst>
          </p:cNvPr>
          <p:cNvSpPr>
            <a:spLocks noGrp="1"/>
          </p:cNvSpPr>
          <p:nvPr>
            <p:ph type="ctrTitle"/>
          </p:nvPr>
        </p:nvSpPr>
        <p:spPr>
          <a:xfrm>
            <a:off x="1" y="985994"/>
            <a:ext cx="12143152" cy="731520"/>
          </a:xfrm>
        </p:spPr>
        <p:txBody>
          <a:bodyPr>
            <a:normAutofit fontScale="90000"/>
          </a:bodyPr>
          <a:lstStyle/>
          <a:p>
            <a:r>
              <a:rPr lang="en-US" sz="3600" dirty="0">
                <a:effectLst/>
                <a:latin typeface="Segoe UI Historic" panose="020B0502040204020203" pitchFamily="34" charset="0"/>
              </a:rPr>
              <a:t>This presentation is based on my direct, personal experience </a:t>
            </a:r>
            <a:endParaRPr lang="it-IT" sz="3600" dirty="0"/>
          </a:p>
        </p:txBody>
      </p:sp>
      <p:sp>
        <p:nvSpPr>
          <p:cNvPr id="8" name="Titolo 1">
            <a:extLst>
              <a:ext uri="{FF2B5EF4-FFF2-40B4-BE49-F238E27FC236}">
                <a16:creationId xmlns:a16="http://schemas.microsoft.com/office/drawing/2014/main" id="{975DB1E9-890E-A59C-EE42-67F43516BAD9}"/>
              </a:ext>
            </a:extLst>
          </p:cNvPr>
          <p:cNvSpPr txBox="1">
            <a:spLocks/>
          </p:cNvSpPr>
          <p:nvPr/>
        </p:nvSpPr>
        <p:spPr>
          <a:xfrm>
            <a:off x="48848" y="2066368"/>
            <a:ext cx="12143152" cy="7315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egoe UI Historic" panose="020B0502040204020203" pitchFamily="34" charset="0"/>
              </a:rPr>
              <a:t>I serve as the legal representative of an Italian ISP</a:t>
            </a:r>
            <a:endParaRPr lang="it-IT" sz="3600" dirty="0"/>
          </a:p>
        </p:txBody>
      </p:sp>
      <p:sp>
        <p:nvSpPr>
          <p:cNvPr id="9" name="Titolo 1">
            <a:extLst>
              <a:ext uri="{FF2B5EF4-FFF2-40B4-BE49-F238E27FC236}">
                <a16:creationId xmlns:a16="http://schemas.microsoft.com/office/drawing/2014/main" id="{88262412-5A96-C084-6BA0-65B08904D28C}"/>
              </a:ext>
            </a:extLst>
          </p:cNvPr>
          <p:cNvSpPr txBox="1">
            <a:spLocks/>
          </p:cNvSpPr>
          <p:nvPr/>
        </p:nvSpPr>
        <p:spPr>
          <a:xfrm>
            <a:off x="48848" y="3052361"/>
            <a:ext cx="12143152" cy="8140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egoe UI Historic" panose="020B0502040204020203" pitchFamily="34" charset="0"/>
              </a:rPr>
              <a:t>and as a board member of the national ISP association</a:t>
            </a:r>
            <a:endParaRPr lang="it-IT" sz="3600" dirty="0"/>
          </a:p>
        </p:txBody>
      </p:sp>
      <p:sp>
        <p:nvSpPr>
          <p:cNvPr id="11" name="Titolo 1">
            <a:extLst>
              <a:ext uri="{FF2B5EF4-FFF2-40B4-BE49-F238E27FC236}">
                <a16:creationId xmlns:a16="http://schemas.microsoft.com/office/drawing/2014/main" id="{6E7AFFBC-7B8D-BF91-8494-0C11C8DA44E7}"/>
              </a:ext>
            </a:extLst>
          </p:cNvPr>
          <p:cNvSpPr txBox="1">
            <a:spLocks/>
          </p:cNvSpPr>
          <p:nvPr/>
        </p:nvSpPr>
        <p:spPr>
          <a:xfrm>
            <a:off x="0" y="3802456"/>
            <a:ext cx="12143152" cy="17382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This is not an outsider’s perspective,</a:t>
            </a:r>
          </a:p>
          <a:p>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we will explore the issue from within the industry</a:t>
            </a:r>
            <a:endParaRPr lang="it-IT"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Rettangolo 1">
            <a:extLst>
              <a:ext uri="{FF2B5EF4-FFF2-40B4-BE49-F238E27FC236}">
                <a16:creationId xmlns:a16="http://schemas.microsoft.com/office/drawing/2014/main" id="{395816FA-2E95-11BA-0553-4D55A1529DBF}"/>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83AE5495-F25F-601A-6942-B70C7E7B9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3" name="CasellaDiTesto 12">
            <a:extLst>
              <a:ext uri="{FF2B5EF4-FFF2-40B4-BE49-F238E27FC236}">
                <a16:creationId xmlns:a16="http://schemas.microsoft.com/office/drawing/2014/main" id="{B04BF118-B473-A303-5F5E-56BB43407EF3}"/>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14" name="CasellaDiTesto 13">
            <a:extLst>
              <a:ext uri="{FF2B5EF4-FFF2-40B4-BE49-F238E27FC236}">
                <a16:creationId xmlns:a16="http://schemas.microsoft.com/office/drawing/2014/main" id="{2E3A4E97-DACF-22D6-9433-7D5373E1A2B6}"/>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60878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FAD3DCF-3B94-4BF6-B319-F0B9474DF17C}"/>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0" i="0" u="none" strike="noStrike" baseline="0" dirty="0">
                <a:solidFill>
                  <a:srgbClr val="FBFBFB"/>
                </a:solidFill>
                <a:latin typeface="Arial Rounded MT Bold" panose="020F0704030504030204" pitchFamily="34" charset="0"/>
              </a:rPr>
              <a:t>AGCOM &amp; CLOUDFLARE</a:t>
            </a:r>
            <a:endParaRPr lang="it-IT" sz="2800" dirty="0">
              <a:latin typeface="Arial Rounded MT Bold" panose="020F0704030504030204" pitchFamily="34" charset="0"/>
            </a:endParaRPr>
          </a:p>
        </p:txBody>
      </p:sp>
      <p:pic>
        <p:nvPicPr>
          <p:cNvPr id="16" name="Immagine 15">
            <a:extLst>
              <a:ext uri="{FF2B5EF4-FFF2-40B4-BE49-F238E27FC236}">
                <a16:creationId xmlns:a16="http://schemas.microsoft.com/office/drawing/2014/main" id="{ADCEF9CD-BEBC-1120-134F-03362A52944E}"/>
              </a:ext>
            </a:extLst>
          </p:cNvPr>
          <p:cNvPicPr>
            <a:picLocks noChangeAspect="1"/>
          </p:cNvPicPr>
          <p:nvPr/>
        </p:nvPicPr>
        <p:blipFill>
          <a:blip r:embed="rId3"/>
          <a:stretch>
            <a:fillRect/>
          </a:stretch>
        </p:blipFill>
        <p:spPr>
          <a:xfrm>
            <a:off x="2495523" y="842943"/>
            <a:ext cx="7200953" cy="5172113"/>
          </a:xfrm>
          <a:prstGeom prst="rect">
            <a:avLst/>
          </a:prstGeom>
        </p:spPr>
      </p:pic>
      <p:sp>
        <p:nvSpPr>
          <p:cNvPr id="17" name="Rettangolo 16">
            <a:extLst>
              <a:ext uri="{FF2B5EF4-FFF2-40B4-BE49-F238E27FC236}">
                <a16:creationId xmlns:a16="http://schemas.microsoft.com/office/drawing/2014/main" id="{36E3C84E-ADCE-E01D-8BCE-B53B2DF88B16}"/>
              </a:ext>
            </a:extLst>
          </p:cNvPr>
          <p:cNvSpPr/>
          <p:nvPr/>
        </p:nvSpPr>
        <p:spPr>
          <a:xfrm>
            <a:off x="4626321" y="2181885"/>
            <a:ext cx="1050202" cy="479834"/>
          </a:xfrm>
          <a:prstGeom prst="rect">
            <a:avLst/>
          </a:prstGeom>
          <a:noFill/>
          <a:ln w="38100">
            <a:solidFill>
              <a:srgbClr val="ED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7620298B-CF91-969D-83FA-78F4D40CAAE4}"/>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57D2582-3B87-8AFD-E1CC-821A412E1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4" name="CasellaDiTesto 3">
            <a:extLst>
              <a:ext uri="{FF2B5EF4-FFF2-40B4-BE49-F238E27FC236}">
                <a16:creationId xmlns:a16="http://schemas.microsoft.com/office/drawing/2014/main" id="{8F3BED1C-B119-A97F-2D3A-1CEF555296D4}"/>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5" name="CasellaDiTesto 4">
            <a:extLst>
              <a:ext uri="{FF2B5EF4-FFF2-40B4-BE49-F238E27FC236}">
                <a16:creationId xmlns:a16="http://schemas.microsoft.com/office/drawing/2014/main" id="{F25E091A-4A3A-7739-7A83-D433B5049C32}"/>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9108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AB5F8-8411-64CD-98BE-8919D77B1E96}"/>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177DE8C1-61A6-3A32-D7E0-8089ABAAECEA}"/>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latin typeface="Arial Rounded MT Bold" panose="020F0704030504030204" pitchFamily="34" charset="0"/>
              </a:rPr>
              <a:t>Oct</a:t>
            </a:r>
            <a:r>
              <a:rPr lang="it-IT" b="1" dirty="0">
                <a:latin typeface="Arial Rounded MT Bold" panose="020F0704030504030204" pitchFamily="34" charset="0"/>
              </a:rPr>
              <a:t> 1° 2024 - </a:t>
            </a:r>
            <a:r>
              <a:rPr lang="en-US" sz="1800" b="0" i="0" u="none" strike="noStrike" baseline="0" dirty="0">
                <a:solidFill>
                  <a:srgbClr val="FBFBFB"/>
                </a:solidFill>
                <a:latin typeface="Arial Rounded MT Bold" panose="020F0704030504030204" pitchFamily="34" charset="0"/>
              </a:rPr>
              <a:t>Decree Omnibus (Latin: Omnibus &gt; For All)</a:t>
            </a:r>
            <a:endParaRPr lang="it-IT" dirty="0">
              <a:latin typeface="Arial Rounded MT Bold" panose="020F0704030504030204" pitchFamily="34" charset="0"/>
            </a:endParaRPr>
          </a:p>
        </p:txBody>
      </p:sp>
      <p:sp>
        <p:nvSpPr>
          <p:cNvPr id="3" name="Titolo 1">
            <a:extLst>
              <a:ext uri="{FF2B5EF4-FFF2-40B4-BE49-F238E27FC236}">
                <a16:creationId xmlns:a16="http://schemas.microsoft.com/office/drawing/2014/main" id="{7C10DDCF-141A-EAC2-EC55-EC0621FABB10}"/>
              </a:ext>
            </a:extLst>
          </p:cNvPr>
          <p:cNvSpPr>
            <a:spLocks noGrp="1"/>
          </p:cNvSpPr>
          <p:nvPr>
            <p:ph type="ctrTitle"/>
          </p:nvPr>
        </p:nvSpPr>
        <p:spPr>
          <a:xfrm>
            <a:off x="1" y="847530"/>
            <a:ext cx="12143152" cy="731520"/>
          </a:xfrm>
        </p:spPr>
        <p:txBody>
          <a:bodyPr>
            <a:normAutofit fontScale="90000"/>
          </a:bodyPr>
          <a:lstStyle/>
          <a:p>
            <a:r>
              <a:rPr lang="en-US" sz="3000" dirty="0">
                <a:latin typeface="Segoe UI Historic" panose="020B0502040204020203" pitchFamily="34" charset="0"/>
                <a:ea typeface="Segoe UI Historic" panose="020B0502040204020203" pitchFamily="34" charset="0"/>
                <a:cs typeface="Segoe UI Historic" panose="020B0502040204020203" pitchFamily="34" charset="0"/>
              </a:rPr>
              <a:t>VPN and public DNS providers are now required to comply with Piracy Shield.</a:t>
            </a:r>
            <a:endParaRPr lang="it-IT" sz="3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 name="Titolo 1">
            <a:extLst>
              <a:ext uri="{FF2B5EF4-FFF2-40B4-BE49-F238E27FC236}">
                <a16:creationId xmlns:a16="http://schemas.microsoft.com/office/drawing/2014/main" id="{6AA963D1-10E5-63BB-A152-74CA6BD9D23C}"/>
              </a:ext>
            </a:extLst>
          </p:cNvPr>
          <p:cNvSpPr txBox="1">
            <a:spLocks/>
          </p:cNvSpPr>
          <p:nvPr/>
        </p:nvSpPr>
        <p:spPr>
          <a:xfrm>
            <a:off x="48848" y="2204946"/>
            <a:ext cx="12143152" cy="7315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latin typeface="Segoe UI Historic" panose="020B0502040204020203" pitchFamily="34" charset="0"/>
                <a:ea typeface="Segoe UI Historic" panose="020B0502040204020203" pitchFamily="34" charset="0"/>
                <a:cs typeface="Segoe UI Historic" panose="020B0502040204020203" pitchFamily="34" charset="0"/>
              </a:rPr>
              <a:t>After the first year (February 1st, 2025), </a:t>
            </a:r>
          </a:p>
          <a:p>
            <a:r>
              <a:rPr lang="en-US" sz="3000" dirty="0">
                <a:latin typeface="Segoe UI Historic" panose="020B0502040204020203" pitchFamily="34" charset="0"/>
                <a:ea typeface="Segoe UI Historic" panose="020B0502040204020203" pitchFamily="34" charset="0"/>
                <a:cs typeface="Segoe UI Historic" panose="020B0502040204020203" pitchFamily="34" charset="0"/>
              </a:rPr>
              <a:t>there will be no more limits on FQDNs or IPs.</a:t>
            </a:r>
            <a:endParaRPr lang="it-IT" sz="3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Titolo 1">
            <a:extLst>
              <a:ext uri="{FF2B5EF4-FFF2-40B4-BE49-F238E27FC236}">
                <a16:creationId xmlns:a16="http://schemas.microsoft.com/office/drawing/2014/main" id="{8B7AF288-10E9-72F5-3E3B-9ED3407F7913}"/>
              </a:ext>
            </a:extLst>
          </p:cNvPr>
          <p:cNvSpPr txBox="1">
            <a:spLocks/>
          </p:cNvSpPr>
          <p:nvPr/>
        </p:nvSpPr>
        <p:spPr>
          <a:xfrm>
            <a:off x="25795" y="3349416"/>
            <a:ext cx="12143152" cy="959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latin typeface="Segoe UI Historic" panose="020B0502040204020203" pitchFamily="34" charset="0"/>
                <a:ea typeface="Segoe UI Historic" panose="020B0502040204020203" pitchFamily="34" charset="0"/>
                <a:cs typeface="Segoe UI Historic" panose="020B0502040204020203" pitchFamily="34" charset="0"/>
              </a:rPr>
              <a:t>The previous requirement that IPs be used exclusively for piracy no longer applies; a vague "predominantly" criterion has been introduced.</a:t>
            </a:r>
          </a:p>
        </p:txBody>
      </p:sp>
      <p:sp>
        <p:nvSpPr>
          <p:cNvPr id="6" name="Titolo 1">
            <a:extLst>
              <a:ext uri="{FF2B5EF4-FFF2-40B4-BE49-F238E27FC236}">
                <a16:creationId xmlns:a16="http://schemas.microsoft.com/office/drawing/2014/main" id="{2C7B140A-0157-B7E4-1F40-60B745A46C4C}"/>
              </a:ext>
            </a:extLst>
          </p:cNvPr>
          <p:cNvSpPr txBox="1">
            <a:spLocks/>
          </p:cNvSpPr>
          <p:nvPr/>
        </p:nvSpPr>
        <p:spPr>
          <a:xfrm>
            <a:off x="259251" y="4532594"/>
            <a:ext cx="11624651" cy="15598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latin typeface="Segoe UI Historic" panose="020B0502040204020203" pitchFamily="34" charset="0"/>
                <a:ea typeface="Segoe UI Historic" panose="020B0502040204020203" pitchFamily="34" charset="0"/>
                <a:cs typeface="Segoe UI Historic" panose="020B0502040204020203" pitchFamily="34" charset="0"/>
              </a:rPr>
              <a:t>ISPs may face up to one year of imprisonment if they “know, suspect, or have reasonable grounds to suspect” that criminally relevant conduct is taking place — and fail to report it.</a:t>
            </a:r>
            <a:endParaRPr lang="it-IT" sz="3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Rettangolo 1">
            <a:extLst>
              <a:ext uri="{FF2B5EF4-FFF2-40B4-BE49-F238E27FC236}">
                <a16:creationId xmlns:a16="http://schemas.microsoft.com/office/drawing/2014/main" id="{C86728C6-0C61-9AFF-66EB-D31A1668EA5F}"/>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A1151ECF-8350-7608-F291-3F8B12D9B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8" name="CasellaDiTesto 7">
            <a:extLst>
              <a:ext uri="{FF2B5EF4-FFF2-40B4-BE49-F238E27FC236}">
                <a16:creationId xmlns:a16="http://schemas.microsoft.com/office/drawing/2014/main" id="{6E4D4850-3AC8-0F72-8A22-A88BCFD7AFA0}"/>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9" name="CasellaDiTesto 8">
            <a:extLst>
              <a:ext uri="{FF2B5EF4-FFF2-40B4-BE49-F238E27FC236}">
                <a16:creationId xmlns:a16="http://schemas.microsoft.com/office/drawing/2014/main" id="{F34B93AC-C82A-5899-67B6-08D93A2DDB66}"/>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35689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73F0-0ACA-42F6-06B7-F266A636BDE8}"/>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46F11450-DF6F-CEC0-8DCF-2AC80FBCC706}"/>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0" i="0" u="none" strike="noStrike" baseline="0" dirty="0">
                <a:solidFill>
                  <a:srgbClr val="FBFBFB"/>
                </a:solidFill>
                <a:latin typeface="Arial Rounded MT Bold" panose="020F0704030504030204" pitchFamily="34" charset="0"/>
              </a:rPr>
              <a:t>AGCOM &amp; CLOUDFLARE – Second ACT - December 19, 2024</a:t>
            </a:r>
            <a:endParaRPr lang="it-IT" sz="2800" dirty="0">
              <a:latin typeface="Arial Rounded MT Bold" panose="020F0704030504030204" pitchFamily="34" charset="0"/>
            </a:endParaRPr>
          </a:p>
        </p:txBody>
      </p:sp>
      <p:pic>
        <p:nvPicPr>
          <p:cNvPr id="16" name="Immagine 15">
            <a:extLst>
              <a:ext uri="{FF2B5EF4-FFF2-40B4-BE49-F238E27FC236}">
                <a16:creationId xmlns:a16="http://schemas.microsoft.com/office/drawing/2014/main" id="{A54627D2-F353-448F-95AD-C3D18CD41E0F}"/>
              </a:ext>
            </a:extLst>
          </p:cNvPr>
          <p:cNvPicPr>
            <a:picLocks noChangeAspect="1"/>
          </p:cNvPicPr>
          <p:nvPr/>
        </p:nvPicPr>
        <p:blipFill>
          <a:blip r:embed="rId3"/>
          <a:stretch>
            <a:fillRect/>
          </a:stretch>
        </p:blipFill>
        <p:spPr>
          <a:xfrm>
            <a:off x="2495523" y="842943"/>
            <a:ext cx="7200953" cy="5172113"/>
          </a:xfrm>
          <a:prstGeom prst="rect">
            <a:avLst/>
          </a:prstGeom>
        </p:spPr>
      </p:pic>
      <p:sp>
        <p:nvSpPr>
          <p:cNvPr id="17" name="Rettangolo 16">
            <a:extLst>
              <a:ext uri="{FF2B5EF4-FFF2-40B4-BE49-F238E27FC236}">
                <a16:creationId xmlns:a16="http://schemas.microsoft.com/office/drawing/2014/main" id="{815B41BD-1EDD-BA8D-2803-640A8F7BD2CE}"/>
              </a:ext>
            </a:extLst>
          </p:cNvPr>
          <p:cNvSpPr/>
          <p:nvPr/>
        </p:nvSpPr>
        <p:spPr>
          <a:xfrm>
            <a:off x="4626321" y="2181885"/>
            <a:ext cx="1050202" cy="479834"/>
          </a:xfrm>
          <a:prstGeom prst="rect">
            <a:avLst/>
          </a:prstGeom>
          <a:noFill/>
          <a:ln w="38100">
            <a:solidFill>
              <a:srgbClr val="ED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DF2001EF-74DE-FAB7-183A-ED32CB239A6F}"/>
              </a:ext>
            </a:extLst>
          </p:cNvPr>
          <p:cNvPicPr>
            <a:picLocks noChangeAspect="1"/>
          </p:cNvPicPr>
          <p:nvPr/>
        </p:nvPicPr>
        <p:blipFill>
          <a:blip r:embed="rId4"/>
          <a:stretch>
            <a:fillRect/>
          </a:stretch>
        </p:blipFill>
        <p:spPr>
          <a:xfrm>
            <a:off x="2437206" y="825900"/>
            <a:ext cx="7317586" cy="4892875"/>
          </a:xfrm>
          <a:prstGeom prst="rect">
            <a:avLst/>
          </a:prstGeom>
        </p:spPr>
      </p:pic>
      <p:pic>
        <p:nvPicPr>
          <p:cNvPr id="9" name="Immagine 8">
            <a:extLst>
              <a:ext uri="{FF2B5EF4-FFF2-40B4-BE49-F238E27FC236}">
                <a16:creationId xmlns:a16="http://schemas.microsoft.com/office/drawing/2014/main" id="{02AA8271-35CE-3805-2F90-544D24693111}"/>
              </a:ext>
            </a:extLst>
          </p:cNvPr>
          <p:cNvPicPr>
            <a:picLocks noChangeAspect="1"/>
          </p:cNvPicPr>
          <p:nvPr/>
        </p:nvPicPr>
        <p:blipFill>
          <a:blip r:embed="rId5"/>
          <a:stretch>
            <a:fillRect/>
          </a:stretch>
        </p:blipFill>
        <p:spPr>
          <a:xfrm>
            <a:off x="591221" y="2046767"/>
            <a:ext cx="11114908" cy="1525299"/>
          </a:xfrm>
          <a:prstGeom prst="rect">
            <a:avLst/>
          </a:prstGeom>
        </p:spPr>
      </p:pic>
      <p:pic>
        <p:nvPicPr>
          <p:cNvPr id="18" name="Immagine 17">
            <a:extLst>
              <a:ext uri="{FF2B5EF4-FFF2-40B4-BE49-F238E27FC236}">
                <a16:creationId xmlns:a16="http://schemas.microsoft.com/office/drawing/2014/main" id="{A42FF162-DDD7-BB76-4790-EF92DE29D595}"/>
              </a:ext>
            </a:extLst>
          </p:cNvPr>
          <p:cNvPicPr>
            <a:picLocks noChangeAspect="1"/>
          </p:cNvPicPr>
          <p:nvPr/>
        </p:nvPicPr>
        <p:blipFill>
          <a:blip r:embed="rId6"/>
          <a:stretch>
            <a:fillRect/>
          </a:stretch>
        </p:blipFill>
        <p:spPr>
          <a:xfrm>
            <a:off x="591221" y="3636774"/>
            <a:ext cx="11114909" cy="1819064"/>
          </a:xfrm>
          <a:prstGeom prst="rect">
            <a:avLst/>
          </a:prstGeom>
        </p:spPr>
      </p:pic>
      <p:sp>
        <p:nvSpPr>
          <p:cNvPr id="2" name="Rettangolo 1">
            <a:extLst>
              <a:ext uri="{FF2B5EF4-FFF2-40B4-BE49-F238E27FC236}">
                <a16:creationId xmlns:a16="http://schemas.microsoft.com/office/drawing/2014/main" id="{2502EFBD-681C-BE1F-204D-70DEAECD3E06}"/>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09AECBD7-0AB8-AD36-F215-C1E9DDC2A9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4" name="CasellaDiTesto 3">
            <a:extLst>
              <a:ext uri="{FF2B5EF4-FFF2-40B4-BE49-F238E27FC236}">
                <a16:creationId xmlns:a16="http://schemas.microsoft.com/office/drawing/2014/main" id="{02491B7A-C14A-F837-1250-1752B7FD1F5C}"/>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5" name="CasellaDiTesto 4">
            <a:extLst>
              <a:ext uri="{FF2B5EF4-FFF2-40B4-BE49-F238E27FC236}">
                <a16:creationId xmlns:a16="http://schemas.microsoft.com/office/drawing/2014/main" id="{CC23A6F4-8AC5-66EE-7EF2-BF6865D8FA7E}"/>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11331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80">
                                          <p:stCondLst>
                                            <p:cond delay="0"/>
                                          </p:stCondLst>
                                        </p:cTn>
                                        <p:tgtEl>
                                          <p:spTgt spid="18"/>
                                        </p:tgtEl>
                                      </p:cBhvr>
                                    </p:animEffect>
                                    <p:anim calcmode="lin" valueType="num">
                                      <p:cBhvr>
                                        <p:cTn id="3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5" dur="26">
                                          <p:stCondLst>
                                            <p:cond delay="650"/>
                                          </p:stCondLst>
                                        </p:cTn>
                                        <p:tgtEl>
                                          <p:spTgt spid="18"/>
                                        </p:tgtEl>
                                      </p:cBhvr>
                                      <p:to x="100000" y="60000"/>
                                    </p:animScale>
                                    <p:animScale>
                                      <p:cBhvr>
                                        <p:cTn id="36" dur="166" decel="50000">
                                          <p:stCondLst>
                                            <p:cond delay="676"/>
                                          </p:stCondLst>
                                        </p:cTn>
                                        <p:tgtEl>
                                          <p:spTgt spid="18"/>
                                        </p:tgtEl>
                                      </p:cBhvr>
                                      <p:to x="100000" y="100000"/>
                                    </p:animScale>
                                    <p:animScale>
                                      <p:cBhvr>
                                        <p:cTn id="37" dur="26">
                                          <p:stCondLst>
                                            <p:cond delay="1312"/>
                                          </p:stCondLst>
                                        </p:cTn>
                                        <p:tgtEl>
                                          <p:spTgt spid="18"/>
                                        </p:tgtEl>
                                      </p:cBhvr>
                                      <p:to x="100000" y="80000"/>
                                    </p:animScale>
                                    <p:animScale>
                                      <p:cBhvr>
                                        <p:cTn id="38" dur="166" decel="50000">
                                          <p:stCondLst>
                                            <p:cond delay="1338"/>
                                          </p:stCondLst>
                                        </p:cTn>
                                        <p:tgtEl>
                                          <p:spTgt spid="18"/>
                                        </p:tgtEl>
                                      </p:cBhvr>
                                      <p:to x="100000" y="100000"/>
                                    </p:animScale>
                                    <p:animScale>
                                      <p:cBhvr>
                                        <p:cTn id="39" dur="26">
                                          <p:stCondLst>
                                            <p:cond delay="1642"/>
                                          </p:stCondLst>
                                        </p:cTn>
                                        <p:tgtEl>
                                          <p:spTgt spid="18"/>
                                        </p:tgtEl>
                                      </p:cBhvr>
                                      <p:to x="100000" y="90000"/>
                                    </p:animScale>
                                    <p:animScale>
                                      <p:cBhvr>
                                        <p:cTn id="40" dur="166" decel="50000">
                                          <p:stCondLst>
                                            <p:cond delay="1668"/>
                                          </p:stCondLst>
                                        </p:cTn>
                                        <p:tgtEl>
                                          <p:spTgt spid="18"/>
                                        </p:tgtEl>
                                      </p:cBhvr>
                                      <p:to x="100000" y="100000"/>
                                    </p:animScale>
                                    <p:animScale>
                                      <p:cBhvr>
                                        <p:cTn id="41" dur="26">
                                          <p:stCondLst>
                                            <p:cond delay="1808"/>
                                          </p:stCondLst>
                                        </p:cTn>
                                        <p:tgtEl>
                                          <p:spTgt spid="18"/>
                                        </p:tgtEl>
                                      </p:cBhvr>
                                      <p:to x="100000" y="95000"/>
                                    </p:animScale>
                                    <p:animScale>
                                      <p:cBhvr>
                                        <p:cTn id="4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F2A28-9861-5471-B808-811E67849793}"/>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C65616AA-DA03-FABA-B60D-1292A9E56F6B}"/>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rgbClr val="FBFBFB"/>
                </a:solidFill>
                <a:latin typeface="Arial Rounded MT Bold" panose="020F0704030504030204" pitchFamily="34" charset="0"/>
              </a:rPr>
              <a:t>Does Piracy Shield work?</a:t>
            </a:r>
            <a:endParaRPr lang="it-IT" dirty="0">
              <a:latin typeface="Arial Rounded MT Bold" panose="020F0704030504030204" pitchFamily="34" charset="0"/>
            </a:endParaRPr>
          </a:p>
        </p:txBody>
      </p:sp>
      <p:pic>
        <p:nvPicPr>
          <p:cNvPr id="3" name="Immagine 2">
            <a:extLst>
              <a:ext uri="{FF2B5EF4-FFF2-40B4-BE49-F238E27FC236}">
                <a16:creationId xmlns:a16="http://schemas.microsoft.com/office/drawing/2014/main" id="{787C86DB-F5D7-FDEA-09BD-AD5BA34DBED9}"/>
              </a:ext>
            </a:extLst>
          </p:cNvPr>
          <p:cNvPicPr>
            <a:picLocks noChangeAspect="1"/>
          </p:cNvPicPr>
          <p:nvPr/>
        </p:nvPicPr>
        <p:blipFill>
          <a:blip r:embed="rId3"/>
          <a:stretch>
            <a:fillRect/>
          </a:stretch>
        </p:blipFill>
        <p:spPr>
          <a:xfrm>
            <a:off x="2609260" y="762690"/>
            <a:ext cx="6629448" cy="5353089"/>
          </a:xfrm>
          <a:prstGeom prst="rect">
            <a:avLst/>
          </a:prstGeom>
        </p:spPr>
      </p:pic>
      <p:pic>
        <p:nvPicPr>
          <p:cNvPr id="7" name="Immagine 6">
            <a:extLst>
              <a:ext uri="{FF2B5EF4-FFF2-40B4-BE49-F238E27FC236}">
                <a16:creationId xmlns:a16="http://schemas.microsoft.com/office/drawing/2014/main" id="{EF7A3394-4102-650A-54D4-9405A16A4E83}"/>
              </a:ext>
            </a:extLst>
          </p:cNvPr>
          <p:cNvPicPr>
            <a:picLocks noChangeAspect="1"/>
          </p:cNvPicPr>
          <p:nvPr/>
        </p:nvPicPr>
        <p:blipFill>
          <a:blip r:embed="rId4"/>
          <a:stretch>
            <a:fillRect/>
          </a:stretch>
        </p:blipFill>
        <p:spPr>
          <a:xfrm>
            <a:off x="1247739" y="1443023"/>
            <a:ext cx="9696521" cy="3971954"/>
          </a:xfrm>
          <a:prstGeom prst="rect">
            <a:avLst/>
          </a:prstGeom>
        </p:spPr>
      </p:pic>
      <p:pic>
        <p:nvPicPr>
          <p:cNvPr id="9" name="Immagine 8">
            <a:extLst>
              <a:ext uri="{FF2B5EF4-FFF2-40B4-BE49-F238E27FC236}">
                <a16:creationId xmlns:a16="http://schemas.microsoft.com/office/drawing/2014/main" id="{EC8119AC-FB8E-6A27-C150-F474151237F4}"/>
              </a:ext>
            </a:extLst>
          </p:cNvPr>
          <p:cNvPicPr>
            <a:picLocks noChangeAspect="1"/>
          </p:cNvPicPr>
          <p:nvPr/>
        </p:nvPicPr>
        <p:blipFill>
          <a:blip r:embed="rId5"/>
          <a:stretch>
            <a:fillRect/>
          </a:stretch>
        </p:blipFill>
        <p:spPr>
          <a:xfrm>
            <a:off x="2443136" y="1204896"/>
            <a:ext cx="7305728" cy="4448208"/>
          </a:xfrm>
          <a:prstGeom prst="rect">
            <a:avLst/>
          </a:prstGeom>
        </p:spPr>
      </p:pic>
      <p:sp>
        <p:nvSpPr>
          <p:cNvPr id="2" name="Rettangolo 1">
            <a:extLst>
              <a:ext uri="{FF2B5EF4-FFF2-40B4-BE49-F238E27FC236}">
                <a16:creationId xmlns:a16="http://schemas.microsoft.com/office/drawing/2014/main" id="{81929E9B-F6B8-659A-C834-24159E47F940}"/>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0FB5F5B4-D5D6-521C-E085-756203E27C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5" name="CasellaDiTesto 4">
            <a:extLst>
              <a:ext uri="{FF2B5EF4-FFF2-40B4-BE49-F238E27FC236}">
                <a16:creationId xmlns:a16="http://schemas.microsoft.com/office/drawing/2014/main" id="{7CDB0298-AB64-B1A9-CCBC-69FD82FCDE18}"/>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6" name="CasellaDiTesto 5">
            <a:extLst>
              <a:ext uri="{FF2B5EF4-FFF2-40B4-BE49-F238E27FC236}">
                <a16:creationId xmlns:a16="http://schemas.microsoft.com/office/drawing/2014/main" id="{6C0AAF09-CEF5-89AB-71F0-607BEFE0E986}"/>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21141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E596D-6A5A-497A-BD56-0388C4DFC701}"/>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CBF5711F-3FCF-F966-B375-C33A0388B193}"/>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BFBFB"/>
                </a:solidFill>
                <a:latin typeface="Arial Rounded MT Bold" panose="020F0704030504030204" pitchFamily="34" charset="0"/>
              </a:rPr>
              <a:t>Knock, knock… It’s the European commission</a:t>
            </a:r>
            <a:endParaRPr lang="it-IT" dirty="0">
              <a:latin typeface="Arial Rounded MT Bold" panose="020F0704030504030204" pitchFamily="34" charset="0"/>
            </a:endParaRPr>
          </a:p>
        </p:txBody>
      </p:sp>
      <p:pic>
        <p:nvPicPr>
          <p:cNvPr id="6" name="Immagine 5">
            <a:extLst>
              <a:ext uri="{FF2B5EF4-FFF2-40B4-BE49-F238E27FC236}">
                <a16:creationId xmlns:a16="http://schemas.microsoft.com/office/drawing/2014/main" id="{47F63A48-6FA9-A18C-4E3C-A8D3AEC1545D}"/>
              </a:ext>
            </a:extLst>
          </p:cNvPr>
          <p:cNvPicPr>
            <a:picLocks noChangeAspect="1"/>
          </p:cNvPicPr>
          <p:nvPr/>
        </p:nvPicPr>
        <p:blipFill>
          <a:blip r:embed="rId3"/>
          <a:stretch>
            <a:fillRect/>
          </a:stretch>
        </p:blipFill>
        <p:spPr>
          <a:xfrm>
            <a:off x="1321806" y="1026011"/>
            <a:ext cx="9578566" cy="4821168"/>
          </a:xfrm>
          <a:prstGeom prst="rect">
            <a:avLst/>
          </a:prstGeom>
        </p:spPr>
      </p:pic>
      <p:sp>
        <p:nvSpPr>
          <p:cNvPr id="8" name="Rettangolo 7">
            <a:extLst>
              <a:ext uri="{FF2B5EF4-FFF2-40B4-BE49-F238E27FC236}">
                <a16:creationId xmlns:a16="http://schemas.microsoft.com/office/drawing/2014/main" id="{D930ED56-3525-27B5-69A0-88798E517381}"/>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FE4FA389-6C22-63D6-933B-B6911F48F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6" name="CasellaDiTesto 15">
            <a:extLst>
              <a:ext uri="{FF2B5EF4-FFF2-40B4-BE49-F238E27FC236}">
                <a16:creationId xmlns:a16="http://schemas.microsoft.com/office/drawing/2014/main" id="{B82580DF-AC3D-89FD-1926-3ED0E1DD2405}"/>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17" name="CasellaDiTesto 16">
            <a:extLst>
              <a:ext uri="{FF2B5EF4-FFF2-40B4-BE49-F238E27FC236}">
                <a16:creationId xmlns:a16="http://schemas.microsoft.com/office/drawing/2014/main" id="{B4F51D32-1F63-AB4A-47FE-C734CED50999}"/>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1953796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82FD-B61F-3F24-2C2E-114F927190C5}"/>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890F5CD1-6364-732C-CEED-2C3ABD99E982}"/>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BFBFB"/>
                </a:solidFill>
                <a:latin typeface="Arial Rounded MT Bold" panose="020F0704030504030204" pitchFamily="34" charset="0"/>
              </a:rPr>
              <a:t>Knock, knock… It’s the European commission</a:t>
            </a:r>
            <a:endParaRPr lang="it-IT" dirty="0">
              <a:latin typeface="Arial Rounded MT Bold" panose="020F0704030504030204" pitchFamily="34" charset="0"/>
            </a:endParaRPr>
          </a:p>
        </p:txBody>
      </p:sp>
      <p:sp>
        <p:nvSpPr>
          <p:cNvPr id="3" name="CasellaDiTesto 2">
            <a:extLst>
              <a:ext uri="{FF2B5EF4-FFF2-40B4-BE49-F238E27FC236}">
                <a16:creationId xmlns:a16="http://schemas.microsoft.com/office/drawing/2014/main" id="{162BCFEC-7009-1FBE-2267-C72F7F068090}"/>
              </a:ext>
            </a:extLst>
          </p:cNvPr>
          <p:cNvSpPr txBox="1"/>
          <p:nvPr/>
        </p:nvSpPr>
        <p:spPr>
          <a:xfrm>
            <a:off x="461790" y="1715003"/>
            <a:ext cx="11681363" cy="769441"/>
          </a:xfrm>
          <a:prstGeom prst="rect">
            <a:avLst/>
          </a:prstGeom>
          <a:noFill/>
        </p:spPr>
        <p:txBody>
          <a:bodyPr wrap="square">
            <a:spAutoFit/>
          </a:bodyPr>
          <a:lstStyle/>
          <a:p>
            <a:pPr>
              <a:buFont typeface="Arial" panose="020B0604020202020204" pitchFamily="34" charset="0"/>
              <a:buChar char="•"/>
            </a:pPr>
            <a:r>
              <a:rPr lang="en-US" sz="2200" dirty="0"/>
              <a:t>The </a:t>
            </a:r>
            <a:r>
              <a:rPr lang="en-US" sz="2200" i="1" dirty="0"/>
              <a:t>Computer &amp; Communications Industry Association</a:t>
            </a:r>
            <a:r>
              <a:rPr lang="en-US" sz="2200" dirty="0"/>
              <a:t> filed a complaint with the European Union, highlighting possible violations of the </a:t>
            </a:r>
            <a:r>
              <a:rPr lang="en-US" sz="2200" b="1" dirty="0"/>
              <a:t>Digital Services Act (DSA)</a:t>
            </a:r>
            <a:r>
              <a:rPr lang="en-US" sz="2200" dirty="0"/>
              <a:t> and </a:t>
            </a:r>
            <a:r>
              <a:rPr lang="en-US" sz="2200" b="1" dirty="0"/>
              <a:t>open internet rules</a:t>
            </a:r>
            <a:r>
              <a:rPr lang="en-US" sz="2200" dirty="0"/>
              <a:t>.</a:t>
            </a:r>
          </a:p>
        </p:txBody>
      </p:sp>
      <p:sp>
        <p:nvSpPr>
          <p:cNvPr id="4" name="CasellaDiTesto 3">
            <a:extLst>
              <a:ext uri="{FF2B5EF4-FFF2-40B4-BE49-F238E27FC236}">
                <a16:creationId xmlns:a16="http://schemas.microsoft.com/office/drawing/2014/main" id="{1827863C-DD50-72BF-2F02-5FCCE0BBA155}"/>
              </a:ext>
            </a:extLst>
          </p:cNvPr>
          <p:cNvSpPr txBox="1"/>
          <p:nvPr/>
        </p:nvSpPr>
        <p:spPr>
          <a:xfrm>
            <a:off x="386906" y="4909279"/>
            <a:ext cx="11577038" cy="769441"/>
          </a:xfrm>
          <a:prstGeom prst="rect">
            <a:avLst/>
          </a:prstGeom>
          <a:noFill/>
        </p:spPr>
        <p:txBody>
          <a:bodyPr wrap="square">
            <a:spAutoFit/>
          </a:bodyPr>
          <a:lstStyle/>
          <a:p>
            <a:pPr>
              <a:buFont typeface="Arial" panose="020B0604020202020204" pitchFamily="34" charset="0"/>
              <a:buChar char="•"/>
            </a:pPr>
            <a:r>
              <a:rPr lang="en-US" sz="2200" dirty="0"/>
              <a:t>The </a:t>
            </a:r>
            <a:r>
              <a:rPr lang="en-US" sz="2200" b="1" dirty="0"/>
              <a:t>European Union</a:t>
            </a:r>
            <a:r>
              <a:rPr lang="en-US" sz="2200" dirty="0"/>
              <a:t> is currently assessing whether </a:t>
            </a:r>
            <a:r>
              <a:rPr lang="en-US" sz="2200" i="1" dirty="0"/>
              <a:t>Piracy Shield</a:t>
            </a:r>
            <a:r>
              <a:rPr lang="en-US" sz="2200" dirty="0"/>
              <a:t> complies with the </a:t>
            </a:r>
            <a:r>
              <a:rPr lang="en-US" sz="2200" b="1" dirty="0"/>
              <a:t>Digital Services Act</a:t>
            </a:r>
            <a:r>
              <a:rPr lang="en-US" sz="2200" dirty="0"/>
              <a:t> and </a:t>
            </a:r>
            <a:r>
              <a:rPr lang="en-US" sz="2200" b="1" dirty="0"/>
              <a:t>open internet rules</a:t>
            </a:r>
            <a:r>
              <a:rPr lang="en-US" sz="2200" dirty="0"/>
              <a:t>, given the concerns raised.</a:t>
            </a:r>
          </a:p>
        </p:txBody>
      </p:sp>
      <p:sp>
        <p:nvSpPr>
          <p:cNvPr id="5" name="CasellaDiTesto 4">
            <a:extLst>
              <a:ext uri="{FF2B5EF4-FFF2-40B4-BE49-F238E27FC236}">
                <a16:creationId xmlns:a16="http://schemas.microsoft.com/office/drawing/2014/main" id="{C234CBCC-FBE2-DA0A-D1EE-631BA84173EF}"/>
              </a:ext>
            </a:extLst>
          </p:cNvPr>
          <p:cNvSpPr txBox="1"/>
          <p:nvPr/>
        </p:nvSpPr>
        <p:spPr>
          <a:xfrm>
            <a:off x="31448" y="3987977"/>
            <a:ext cx="11943977" cy="615553"/>
          </a:xfrm>
          <a:prstGeom prst="rect">
            <a:avLst/>
          </a:prstGeom>
          <a:noFill/>
        </p:spPr>
        <p:txBody>
          <a:bodyPr wrap="square">
            <a:spAutoFit/>
          </a:bodyPr>
          <a:lstStyle/>
          <a:p>
            <a:pPr algn="ctr">
              <a:buNone/>
            </a:pPr>
            <a:r>
              <a:rPr lang="en-US" sz="3400" b="1" dirty="0"/>
              <a:t>Current Situation</a:t>
            </a:r>
            <a:endParaRPr lang="en-US" sz="3400" dirty="0"/>
          </a:p>
        </p:txBody>
      </p:sp>
      <p:sp>
        <p:nvSpPr>
          <p:cNvPr id="7" name="CasellaDiTesto 6">
            <a:extLst>
              <a:ext uri="{FF2B5EF4-FFF2-40B4-BE49-F238E27FC236}">
                <a16:creationId xmlns:a16="http://schemas.microsoft.com/office/drawing/2014/main" id="{5119A340-7CC2-6397-37E9-09E129DC5106}"/>
              </a:ext>
            </a:extLst>
          </p:cNvPr>
          <p:cNvSpPr txBox="1"/>
          <p:nvPr/>
        </p:nvSpPr>
        <p:spPr>
          <a:xfrm>
            <a:off x="162756" y="872967"/>
            <a:ext cx="11681363" cy="615553"/>
          </a:xfrm>
          <a:prstGeom prst="rect">
            <a:avLst/>
          </a:prstGeom>
          <a:noFill/>
        </p:spPr>
        <p:txBody>
          <a:bodyPr wrap="square">
            <a:spAutoFit/>
          </a:bodyPr>
          <a:lstStyle/>
          <a:p>
            <a:pPr algn="ctr">
              <a:buNone/>
            </a:pPr>
            <a:r>
              <a:rPr lang="en-US" sz="3400" b="1" dirty="0"/>
              <a:t>Initiatives and Reactions</a:t>
            </a:r>
            <a:endParaRPr lang="en-US" sz="3400" dirty="0"/>
          </a:p>
        </p:txBody>
      </p:sp>
      <p:sp>
        <p:nvSpPr>
          <p:cNvPr id="8" name="CasellaDiTesto 7">
            <a:extLst>
              <a:ext uri="{FF2B5EF4-FFF2-40B4-BE49-F238E27FC236}">
                <a16:creationId xmlns:a16="http://schemas.microsoft.com/office/drawing/2014/main" id="{5EB9D38A-8502-ED0B-80C0-D1CEEAD460AD}"/>
              </a:ext>
            </a:extLst>
          </p:cNvPr>
          <p:cNvSpPr txBox="1"/>
          <p:nvPr/>
        </p:nvSpPr>
        <p:spPr>
          <a:xfrm>
            <a:off x="510637" y="2574232"/>
            <a:ext cx="11681363" cy="1107996"/>
          </a:xfrm>
          <a:prstGeom prst="rect">
            <a:avLst/>
          </a:prstGeom>
          <a:noFill/>
        </p:spPr>
        <p:txBody>
          <a:bodyPr wrap="square">
            <a:spAutoFit/>
          </a:bodyPr>
          <a:lstStyle/>
          <a:p>
            <a:endParaRPr lang="en-US" sz="2200" dirty="0"/>
          </a:p>
          <a:p>
            <a:pPr>
              <a:buFont typeface="Arial" panose="020B0604020202020204" pitchFamily="34" charset="0"/>
              <a:buChar char="•"/>
            </a:pPr>
            <a:r>
              <a:rPr lang="en-US" sz="2200" dirty="0"/>
              <a:t>AGCOM, through Commissioner </a:t>
            </a:r>
            <a:r>
              <a:rPr lang="en-US" sz="2200" b="1" dirty="0"/>
              <a:t>Massimiliano Capitanio</a:t>
            </a:r>
            <a:r>
              <a:rPr lang="en-US" sz="2200" dirty="0"/>
              <a:t>, defended the system, stressing that it positions Italy as a leader in the fight against illegal streaming.</a:t>
            </a:r>
          </a:p>
        </p:txBody>
      </p:sp>
      <p:sp>
        <p:nvSpPr>
          <p:cNvPr id="9" name="Rettangolo 8">
            <a:extLst>
              <a:ext uri="{FF2B5EF4-FFF2-40B4-BE49-F238E27FC236}">
                <a16:creationId xmlns:a16="http://schemas.microsoft.com/office/drawing/2014/main" id="{F065921E-089B-1318-176F-4170648C0EBA}"/>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F05094D7-956E-D44B-7283-4EB3BB448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6" name="CasellaDiTesto 15">
            <a:extLst>
              <a:ext uri="{FF2B5EF4-FFF2-40B4-BE49-F238E27FC236}">
                <a16:creationId xmlns:a16="http://schemas.microsoft.com/office/drawing/2014/main" id="{C7A3D674-A01C-CEEC-8A4D-2750DB17148C}"/>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17" name="CasellaDiTesto 16">
            <a:extLst>
              <a:ext uri="{FF2B5EF4-FFF2-40B4-BE49-F238E27FC236}">
                <a16:creationId xmlns:a16="http://schemas.microsoft.com/office/drawing/2014/main" id="{11C8219E-5819-90C2-838E-AEB48A726854}"/>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308149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1B4F1-DE3F-1915-C547-02D7A5267448}"/>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E11616D3-23CA-9DAE-6013-3707E12D1F3A}"/>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t>August 2025 - Piracy Shield </a:t>
            </a:r>
            <a:r>
              <a:rPr lang="en-US" sz="2800" b="1" dirty="0" err="1"/>
              <a:t>Extention</a:t>
            </a:r>
            <a:endParaRPr lang="it-IT" sz="2800" b="1" dirty="0">
              <a:latin typeface="Arial Rounded MT Bold" panose="020F0704030504030204" pitchFamily="34" charset="0"/>
            </a:endParaRPr>
          </a:p>
        </p:txBody>
      </p:sp>
      <p:sp>
        <p:nvSpPr>
          <p:cNvPr id="5" name="Titolo 1">
            <a:extLst>
              <a:ext uri="{FF2B5EF4-FFF2-40B4-BE49-F238E27FC236}">
                <a16:creationId xmlns:a16="http://schemas.microsoft.com/office/drawing/2014/main" id="{466AE7BE-D379-6EC4-D182-30A897C99931}"/>
              </a:ext>
            </a:extLst>
          </p:cNvPr>
          <p:cNvSpPr>
            <a:spLocks noGrp="1"/>
          </p:cNvSpPr>
          <p:nvPr>
            <p:ph type="ctrTitle"/>
          </p:nvPr>
        </p:nvSpPr>
        <p:spPr>
          <a:xfrm>
            <a:off x="37321" y="1286425"/>
            <a:ext cx="12117358" cy="569353"/>
          </a:xfrm>
        </p:spPr>
        <p:txBody>
          <a:bodyPr>
            <a:noAutofit/>
          </a:bodyPr>
          <a:lstStyle/>
          <a:p>
            <a:r>
              <a:rPr lang="it-IT" sz="3600" b="1" dirty="0">
                <a:solidFill>
                  <a:srgbClr val="ED008C"/>
                </a:solidFill>
              </a:rPr>
              <a:t>The first </a:t>
            </a:r>
            <a:r>
              <a:rPr lang="it-IT" sz="3600" b="1" dirty="0" err="1">
                <a:solidFill>
                  <a:srgbClr val="ED008C"/>
                </a:solidFill>
              </a:rPr>
              <a:t>Piracy</a:t>
            </a:r>
            <a:r>
              <a:rPr lang="it-IT" sz="3600" b="1" dirty="0">
                <a:solidFill>
                  <a:srgbClr val="ED008C"/>
                </a:solidFill>
              </a:rPr>
              <a:t> Shield </a:t>
            </a:r>
            <a:r>
              <a:rPr lang="it-IT" sz="3600" b="1" dirty="0" err="1">
                <a:solidFill>
                  <a:srgbClr val="ED008C"/>
                </a:solidFill>
              </a:rPr>
              <a:t>was</a:t>
            </a:r>
            <a:r>
              <a:rPr lang="it-IT" sz="3600" b="1" dirty="0">
                <a:solidFill>
                  <a:srgbClr val="ED008C"/>
                </a:solidFill>
              </a:rPr>
              <a:t> limited to ISP,</a:t>
            </a:r>
            <a:br>
              <a:rPr lang="it-IT" sz="3600" b="1" dirty="0">
                <a:solidFill>
                  <a:srgbClr val="ED008C"/>
                </a:solidFill>
              </a:rPr>
            </a:br>
            <a:r>
              <a:rPr lang="en-US" sz="3600" b="1" dirty="0">
                <a:solidFill>
                  <a:srgbClr val="ED008C"/>
                </a:solidFill>
              </a:rPr>
              <a:t>Today additional entities are required to comply</a:t>
            </a:r>
            <a:r>
              <a:rPr lang="it-IT" sz="3600" b="1" dirty="0">
                <a:solidFill>
                  <a:srgbClr val="ED008C"/>
                </a:solidFill>
              </a:rPr>
              <a:t>:</a:t>
            </a:r>
          </a:p>
        </p:txBody>
      </p:sp>
      <p:sp>
        <p:nvSpPr>
          <p:cNvPr id="11" name="Titolo 1">
            <a:extLst>
              <a:ext uri="{FF2B5EF4-FFF2-40B4-BE49-F238E27FC236}">
                <a16:creationId xmlns:a16="http://schemas.microsoft.com/office/drawing/2014/main" id="{3B8D06E4-C57F-C832-6D9D-1FC0333C1E70}"/>
              </a:ext>
            </a:extLst>
          </p:cNvPr>
          <p:cNvSpPr txBox="1">
            <a:spLocks/>
          </p:cNvSpPr>
          <p:nvPr/>
        </p:nvSpPr>
        <p:spPr>
          <a:xfrm>
            <a:off x="0" y="1618291"/>
            <a:ext cx="12117358" cy="7315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t>- Public DNS</a:t>
            </a:r>
          </a:p>
        </p:txBody>
      </p:sp>
      <p:sp>
        <p:nvSpPr>
          <p:cNvPr id="12" name="Titolo 1">
            <a:extLst>
              <a:ext uri="{FF2B5EF4-FFF2-40B4-BE49-F238E27FC236}">
                <a16:creationId xmlns:a16="http://schemas.microsoft.com/office/drawing/2014/main" id="{8A6BCCA6-1CF5-ACE5-D6FE-E34C43A64912}"/>
              </a:ext>
            </a:extLst>
          </p:cNvPr>
          <p:cNvSpPr txBox="1">
            <a:spLocks/>
          </p:cNvSpPr>
          <p:nvPr/>
        </p:nvSpPr>
        <p:spPr>
          <a:xfrm>
            <a:off x="37321" y="3719483"/>
            <a:ext cx="12117358" cy="14802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3600" b="1" dirty="0"/>
          </a:p>
        </p:txBody>
      </p:sp>
      <p:sp>
        <p:nvSpPr>
          <p:cNvPr id="13" name="Titolo 1">
            <a:extLst>
              <a:ext uri="{FF2B5EF4-FFF2-40B4-BE49-F238E27FC236}">
                <a16:creationId xmlns:a16="http://schemas.microsoft.com/office/drawing/2014/main" id="{30AAD521-1DA7-A814-780B-197BA72B61AB}"/>
              </a:ext>
            </a:extLst>
          </p:cNvPr>
          <p:cNvSpPr txBox="1">
            <a:spLocks/>
          </p:cNvSpPr>
          <p:nvPr/>
        </p:nvSpPr>
        <p:spPr>
          <a:xfrm>
            <a:off x="0" y="2311345"/>
            <a:ext cx="12117358" cy="7315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t>- VPN Providers</a:t>
            </a:r>
          </a:p>
        </p:txBody>
      </p:sp>
      <p:sp>
        <p:nvSpPr>
          <p:cNvPr id="15" name="Titolo 1">
            <a:extLst>
              <a:ext uri="{FF2B5EF4-FFF2-40B4-BE49-F238E27FC236}">
                <a16:creationId xmlns:a16="http://schemas.microsoft.com/office/drawing/2014/main" id="{A139AE44-ADA8-9922-FD24-00ADD447B5C8}"/>
              </a:ext>
            </a:extLst>
          </p:cNvPr>
          <p:cNvSpPr txBox="1">
            <a:spLocks/>
          </p:cNvSpPr>
          <p:nvPr/>
        </p:nvSpPr>
        <p:spPr>
          <a:xfrm>
            <a:off x="37321" y="3014806"/>
            <a:ext cx="12117358" cy="7315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t>- CDN</a:t>
            </a:r>
          </a:p>
        </p:txBody>
      </p:sp>
      <p:sp>
        <p:nvSpPr>
          <p:cNvPr id="16" name="Titolo 1">
            <a:extLst>
              <a:ext uri="{FF2B5EF4-FFF2-40B4-BE49-F238E27FC236}">
                <a16:creationId xmlns:a16="http://schemas.microsoft.com/office/drawing/2014/main" id="{03B87A92-50EF-5104-4E81-9A438EE442CF}"/>
              </a:ext>
            </a:extLst>
          </p:cNvPr>
          <p:cNvSpPr txBox="1">
            <a:spLocks/>
          </p:cNvSpPr>
          <p:nvPr/>
        </p:nvSpPr>
        <p:spPr>
          <a:xfrm>
            <a:off x="141981" y="3880434"/>
            <a:ext cx="12117358" cy="5693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ED008C"/>
                </a:solidFill>
              </a:rPr>
              <a:t>And </a:t>
            </a:r>
            <a:r>
              <a:rPr lang="it-IT" sz="3600" b="1" dirty="0" err="1">
                <a:solidFill>
                  <a:srgbClr val="ED008C"/>
                </a:solidFill>
              </a:rPr>
              <a:t>also</a:t>
            </a:r>
            <a:r>
              <a:rPr lang="it-IT" sz="3600" b="1" dirty="0">
                <a:solidFill>
                  <a:srgbClr val="ED008C"/>
                </a:solidFill>
              </a:rPr>
              <a:t> new </a:t>
            </a:r>
            <a:r>
              <a:rPr lang="it-IT" sz="3600" b="1" dirty="0" err="1">
                <a:solidFill>
                  <a:srgbClr val="ED008C"/>
                </a:solidFill>
              </a:rPr>
              <a:t>contents</a:t>
            </a:r>
            <a:r>
              <a:rPr lang="it-IT" sz="3600" b="1" dirty="0">
                <a:solidFill>
                  <a:srgbClr val="ED008C"/>
                </a:solidFill>
              </a:rPr>
              <a:t> </a:t>
            </a:r>
            <a:r>
              <a:rPr lang="it-IT" sz="3600" b="1" dirty="0" err="1">
                <a:solidFill>
                  <a:srgbClr val="ED008C"/>
                </a:solidFill>
              </a:rPr>
              <a:t>protected</a:t>
            </a:r>
            <a:endParaRPr lang="it-IT" sz="3600" b="1" dirty="0">
              <a:solidFill>
                <a:srgbClr val="ED008C"/>
              </a:solidFill>
            </a:endParaRPr>
          </a:p>
        </p:txBody>
      </p:sp>
      <p:sp>
        <p:nvSpPr>
          <p:cNvPr id="17" name="Titolo 1">
            <a:extLst>
              <a:ext uri="{FF2B5EF4-FFF2-40B4-BE49-F238E27FC236}">
                <a16:creationId xmlns:a16="http://schemas.microsoft.com/office/drawing/2014/main" id="{D3873B4E-D9D0-CC90-74B4-4FEB37BFC724}"/>
              </a:ext>
            </a:extLst>
          </p:cNvPr>
          <p:cNvSpPr txBox="1">
            <a:spLocks/>
          </p:cNvSpPr>
          <p:nvPr/>
        </p:nvSpPr>
        <p:spPr>
          <a:xfrm>
            <a:off x="141981" y="4644552"/>
            <a:ext cx="12117358" cy="7315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t>- Movie &amp; TV Series</a:t>
            </a:r>
          </a:p>
        </p:txBody>
      </p:sp>
      <p:sp>
        <p:nvSpPr>
          <p:cNvPr id="18" name="Titolo 1">
            <a:extLst>
              <a:ext uri="{FF2B5EF4-FFF2-40B4-BE49-F238E27FC236}">
                <a16:creationId xmlns:a16="http://schemas.microsoft.com/office/drawing/2014/main" id="{3B6BED34-7832-AAA9-3B0C-06B2B6E3A052}"/>
              </a:ext>
            </a:extLst>
          </p:cNvPr>
          <p:cNvSpPr txBox="1">
            <a:spLocks/>
          </p:cNvSpPr>
          <p:nvPr/>
        </p:nvSpPr>
        <p:spPr>
          <a:xfrm>
            <a:off x="89651" y="5358499"/>
            <a:ext cx="12117358" cy="7315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t>- Music</a:t>
            </a:r>
          </a:p>
        </p:txBody>
      </p:sp>
      <p:sp>
        <p:nvSpPr>
          <p:cNvPr id="19" name="Rettangolo 18">
            <a:extLst>
              <a:ext uri="{FF2B5EF4-FFF2-40B4-BE49-F238E27FC236}">
                <a16:creationId xmlns:a16="http://schemas.microsoft.com/office/drawing/2014/main" id="{A0DA83E7-6135-93A3-7F9D-888DB1802BF2}"/>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0" name="Immagine 19">
            <a:extLst>
              <a:ext uri="{FF2B5EF4-FFF2-40B4-BE49-F238E27FC236}">
                <a16:creationId xmlns:a16="http://schemas.microsoft.com/office/drawing/2014/main" id="{7A08C8BE-5AA2-005C-6A6F-57CB1CCEB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21" name="CasellaDiTesto 20">
            <a:extLst>
              <a:ext uri="{FF2B5EF4-FFF2-40B4-BE49-F238E27FC236}">
                <a16:creationId xmlns:a16="http://schemas.microsoft.com/office/drawing/2014/main" id="{47597B46-C93A-22EE-3D1F-6345677C15AA}"/>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22" name="CasellaDiTesto 21">
            <a:extLst>
              <a:ext uri="{FF2B5EF4-FFF2-40B4-BE49-F238E27FC236}">
                <a16:creationId xmlns:a16="http://schemas.microsoft.com/office/drawing/2014/main" id="{BD3BF3BB-8A02-0563-9F74-05CF680A70C4}"/>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3067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48E3-C79F-8FBB-359A-DDAB30028349}"/>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FBF69615-5E0A-755A-4DF8-974161D93BAC}"/>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t>August 2025 - Piracy Shield </a:t>
            </a:r>
            <a:r>
              <a:rPr lang="en-US" sz="2800" b="1" dirty="0" err="1"/>
              <a:t>Extention</a:t>
            </a:r>
            <a:endParaRPr lang="it-IT" sz="2800" b="1" dirty="0">
              <a:latin typeface="Arial Rounded MT Bold" panose="020F0704030504030204" pitchFamily="34" charset="0"/>
            </a:endParaRPr>
          </a:p>
        </p:txBody>
      </p:sp>
      <p:sp>
        <p:nvSpPr>
          <p:cNvPr id="5" name="Titolo 1">
            <a:extLst>
              <a:ext uri="{FF2B5EF4-FFF2-40B4-BE49-F238E27FC236}">
                <a16:creationId xmlns:a16="http://schemas.microsoft.com/office/drawing/2014/main" id="{301BA446-4D4D-A77F-901D-AFEF6FDDA015}"/>
              </a:ext>
            </a:extLst>
          </p:cNvPr>
          <p:cNvSpPr>
            <a:spLocks noGrp="1"/>
          </p:cNvSpPr>
          <p:nvPr>
            <p:ph type="ctrTitle"/>
          </p:nvPr>
        </p:nvSpPr>
        <p:spPr>
          <a:xfrm>
            <a:off x="471061" y="1015003"/>
            <a:ext cx="11298725" cy="1480250"/>
          </a:xfrm>
        </p:spPr>
        <p:txBody>
          <a:bodyPr>
            <a:normAutofit fontScale="90000"/>
          </a:bodyPr>
          <a:lstStyle/>
          <a:p>
            <a:r>
              <a:rPr lang="en-US" sz="3600" b="1" dirty="0"/>
              <a:t>All CDNs with infrastructure (cache, servers, etc.) installed on national territory must request the general authorization required by the Electronic Communications Code</a:t>
            </a:r>
            <a:r>
              <a:rPr lang="en-US" sz="3600" dirty="0"/>
              <a:t>.</a:t>
            </a:r>
            <a:endParaRPr lang="it-IT" sz="3600" dirty="0"/>
          </a:p>
        </p:txBody>
      </p:sp>
      <p:pic>
        <p:nvPicPr>
          <p:cNvPr id="14" name="Immagine 13">
            <a:extLst>
              <a:ext uri="{FF2B5EF4-FFF2-40B4-BE49-F238E27FC236}">
                <a16:creationId xmlns:a16="http://schemas.microsoft.com/office/drawing/2014/main" id="{6391FAF3-D1B8-758F-76EC-0B57A705C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336" y="882030"/>
            <a:ext cx="6988536" cy="5259564"/>
          </a:xfrm>
          <a:prstGeom prst="rect">
            <a:avLst/>
          </a:prstGeom>
        </p:spPr>
      </p:pic>
      <p:sp>
        <p:nvSpPr>
          <p:cNvPr id="15" name="Ovale 14">
            <a:extLst>
              <a:ext uri="{FF2B5EF4-FFF2-40B4-BE49-F238E27FC236}">
                <a16:creationId xmlns:a16="http://schemas.microsoft.com/office/drawing/2014/main" id="{FFBFC1BA-2D48-186E-270E-09B0908EE839}"/>
              </a:ext>
            </a:extLst>
          </p:cNvPr>
          <p:cNvSpPr/>
          <p:nvPr/>
        </p:nvSpPr>
        <p:spPr>
          <a:xfrm>
            <a:off x="688063" y="1403908"/>
            <a:ext cx="10203256" cy="4215807"/>
          </a:xfrm>
          <a:prstGeom prst="ellipse">
            <a:avLst/>
          </a:prstGeom>
          <a:solidFill>
            <a:srgbClr val="3FC9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All CDNs with infrastructure (cache, servers, etc.) installed on national territory must request the general authorization required by the Electronic Communications Code</a:t>
            </a:r>
            <a:r>
              <a:rPr lang="en-US" sz="3200" dirty="0"/>
              <a:t>.</a:t>
            </a:r>
            <a:endParaRPr lang="it-IT" sz="3000" dirty="0"/>
          </a:p>
        </p:txBody>
      </p:sp>
      <p:sp>
        <p:nvSpPr>
          <p:cNvPr id="16" name="Ovale 15">
            <a:extLst>
              <a:ext uri="{FF2B5EF4-FFF2-40B4-BE49-F238E27FC236}">
                <a16:creationId xmlns:a16="http://schemas.microsoft.com/office/drawing/2014/main" id="{55D7CCBB-1A58-5236-E3F0-65D8F4C837C8}"/>
              </a:ext>
            </a:extLst>
          </p:cNvPr>
          <p:cNvSpPr/>
          <p:nvPr/>
        </p:nvSpPr>
        <p:spPr>
          <a:xfrm>
            <a:off x="240776" y="1223403"/>
            <a:ext cx="11710447" cy="4840037"/>
          </a:xfrm>
          <a:prstGeom prst="ellipse">
            <a:avLst/>
          </a:prstGeom>
          <a:solidFill>
            <a:srgbClr val="ED008C"/>
          </a:solidFill>
          <a:ln>
            <a:solidFill>
              <a:srgbClr val="ED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Obtaining general authorization does not only mean paying administrative fees, </a:t>
            </a:r>
            <a:r>
              <a:rPr lang="en-US" sz="3200" b="1" dirty="0"/>
              <a:t>but exposes CDNs to all the obligations established for electronic communications network operators</a:t>
            </a:r>
            <a:r>
              <a:rPr lang="en-US" sz="3200" dirty="0"/>
              <a:t>. Therefore, technical, informational, and cooperative obligations apply, and </a:t>
            </a:r>
            <a:r>
              <a:rPr lang="en-US" sz="3200" b="1" dirty="0"/>
              <a:t>full submission to AGCOM’s powers of monitoring, supervision, and inspection</a:t>
            </a:r>
            <a:r>
              <a:rPr lang="en-US" sz="3200" dirty="0"/>
              <a:t>.</a:t>
            </a:r>
            <a:endParaRPr lang="it-IT" sz="3200" dirty="0"/>
          </a:p>
        </p:txBody>
      </p:sp>
      <p:sp>
        <p:nvSpPr>
          <p:cNvPr id="17" name="Rettangolo 16">
            <a:extLst>
              <a:ext uri="{FF2B5EF4-FFF2-40B4-BE49-F238E27FC236}">
                <a16:creationId xmlns:a16="http://schemas.microsoft.com/office/drawing/2014/main" id="{142E5010-0042-E71D-7C53-3169EE7D2E02}"/>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3B52F21A-4826-CE2B-2E9D-BD5AA78FD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9" name="CasellaDiTesto 18">
            <a:extLst>
              <a:ext uri="{FF2B5EF4-FFF2-40B4-BE49-F238E27FC236}">
                <a16:creationId xmlns:a16="http://schemas.microsoft.com/office/drawing/2014/main" id="{6AF4BC6B-A435-1BCC-82BC-A8367725E1AA}"/>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20" name="CasellaDiTesto 19">
            <a:extLst>
              <a:ext uri="{FF2B5EF4-FFF2-40B4-BE49-F238E27FC236}">
                <a16:creationId xmlns:a16="http://schemas.microsoft.com/office/drawing/2014/main" id="{EE9D01E0-46C5-8ECA-8EBF-70D04D037E55}"/>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23823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1523-49DB-0215-F872-98C2DCAD2A4F}"/>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446B5C82-CD84-6B66-44B7-40EBB82D59A2}"/>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1800" b="0" i="0" u="none" strike="noStrike" baseline="0" dirty="0" err="1">
                <a:solidFill>
                  <a:srgbClr val="FBFBFB"/>
                </a:solidFill>
                <a:latin typeface="Arial Rounded MT Bold" panose="020F0704030504030204" pitchFamily="34" charset="0"/>
              </a:rPr>
              <a:t>Conclusions</a:t>
            </a:r>
            <a:endParaRPr lang="it-IT" dirty="0">
              <a:latin typeface="Arial Rounded MT Bold" panose="020F0704030504030204" pitchFamily="34" charset="0"/>
            </a:endParaRPr>
          </a:p>
        </p:txBody>
      </p:sp>
      <p:sp>
        <p:nvSpPr>
          <p:cNvPr id="5" name="Titolo 1">
            <a:extLst>
              <a:ext uri="{FF2B5EF4-FFF2-40B4-BE49-F238E27FC236}">
                <a16:creationId xmlns:a16="http://schemas.microsoft.com/office/drawing/2014/main" id="{7FD8CF80-3176-6F5E-EABC-1BC9C6CFA828}"/>
              </a:ext>
            </a:extLst>
          </p:cNvPr>
          <p:cNvSpPr>
            <a:spLocks noGrp="1"/>
          </p:cNvSpPr>
          <p:nvPr>
            <p:ph type="ctrTitle"/>
          </p:nvPr>
        </p:nvSpPr>
        <p:spPr>
          <a:xfrm>
            <a:off x="0" y="935539"/>
            <a:ext cx="12143152" cy="646332"/>
          </a:xfrm>
        </p:spPr>
        <p:txBody>
          <a:bodyPr>
            <a:normAutofit/>
          </a:bodyPr>
          <a:lstStyle/>
          <a:p>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The system poses a serious threat to internet freedom</a:t>
            </a:r>
            <a:endParaRPr lang="it-IT"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olo 1">
            <a:extLst>
              <a:ext uri="{FF2B5EF4-FFF2-40B4-BE49-F238E27FC236}">
                <a16:creationId xmlns:a16="http://schemas.microsoft.com/office/drawing/2014/main" id="{C8A51F01-039E-E175-21E7-1DB96CF14661}"/>
              </a:ext>
            </a:extLst>
          </p:cNvPr>
          <p:cNvSpPr txBox="1">
            <a:spLocks/>
          </p:cNvSpPr>
          <p:nvPr/>
        </p:nvSpPr>
        <p:spPr>
          <a:xfrm>
            <a:off x="0" y="1832509"/>
            <a:ext cx="12143152" cy="7134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dirty="0" err="1">
                <a:latin typeface="Segoe UI Historic" panose="020B0502040204020203" pitchFamily="34" charset="0"/>
                <a:ea typeface="Segoe UI Historic" panose="020B0502040204020203" pitchFamily="34" charset="0"/>
                <a:cs typeface="Segoe UI Historic" panose="020B0502040204020203" pitchFamily="34" charset="0"/>
              </a:rPr>
              <a:t>It</a:t>
            </a:r>
            <a:r>
              <a:rPr lang="it-IT" sz="3600" dirty="0">
                <a:latin typeface="Segoe UI Historic" panose="020B0502040204020203" pitchFamily="34" charset="0"/>
                <a:ea typeface="Segoe UI Historic" panose="020B0502040204020203" pitchFamily="34" charset="0"/>
                <a:cs typeface="Segoe UI Historic" panose="020B0502040204020203" pitchFamily="34" charset="0"/>
              </a:rPr>
              <a:t> </a:t>
            </a:r>
            <a:r>
              <a:rPr lang="it-IT" sz="3600" dirty="0" err="1">
                <a:latin typeface="Segoe UI Historic" panose="020B0502040204020203" pitchFamily="34" charset="0"/>
                <a:ea typeface="Segoe UI Historic" panose="020B0502040204020203" pitchFamily="34" charset="0"/>
                <a:cs typeface="Segoe UI Historic" panose="020B0502040204020203" pitchFamily="34" charset="0"/>
              </a:rPr>
              <a:t>has</a:t>
            </a:r>
            <a:r>
              <a:rPr lang="it-IT" sz="3600" dirty="0">
                <a:latin typeface="Segoe UI Historic" panose="020B0502040204020203" pitchFamily="34" charset="0"/>
                <a:ea typeface="Segoe UI Historic" panose="020B0502040204020203" pitchFamily="34" charset="0"/>
                <a:cs typeface="Segoe UI Historic" panose="020B0502040204020203" pitchFamily="34" charset="0"/>
              </a:rPr>
              <a:t> </a:t>
            </a:r>
            <a:r>
              <a:rPr lang="it-IT" sz="3600" dirty="0" err="1">
                <a:latin typeface="Segoe UI Historic" panose="020B0502040204020203" pitchFamily="34" charset="0"/>
                <a:ea typeface="Segoe UI Historic" panose="020B0502040204020203" pitchFamily="34" charset="0"/>
                <a:cs typeface="Segoe UI Historic" panose="020B0502040204020203" pitchFamily="34" charset="0"/>
              </a:rPr>
              <a:t>proven</a:t>
            </a:r>
            <a:r>
              <a:rPr lang="it-IT" sz="3600" dirty="0">
                <a:latin typeface="Segoe UI Historic" panose="020B0502040204020203" pitchFamily="34" charset="0"/>
                <a:ea typeface="Segoe UI Historic" panose="020B0502040204020203" pitchFamily="34" charset="0"/>
                <a:cs typeface="Segoe UI Historic" panose="020B0502040204020203" pitchFamily="34" charset="0"/>
              </a:rPr>
              <a:t> </a:t>
            </a:r>
            <a:r>
              <a:rPr lang="it-IT" sz="3600" dirty="0" err="1">
                <a:latin typeface="Segoe UI Historic" panose="020B0502040204020203" pitchFamily="34" charset="0"/>
                <a:ea typeface="Segoe UI Historic" panose="020B0502040204020203" pitchFamily="34" charset="0"/>
                <a:cs typeface="Segoe UI Historic" panose="020B0502040204020203" pitchFamily="34" charset="0"/>
              </a:rPr>
              <a:t>ineffective</a:t>
            </a:r>
            <a:r>
              <a:rPr lang="it-IT" sz="3600" dirty="0">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8" name="CasellaDiTesto 7">
            <a:extLst>
              <a:ext uri="{FF2B5EF4-FFF2-40B4-BE49-F238E27FC236}">
                <a16:creationId xmlns:a16="http://schemas.microsoft.com/office/drawing/2014/main" id="{9BEE4F8E-156A-5A56-6E63-0D9351A62211}"/>
              </a:ext>
            </a:extLst>
          </p:cNvPr>
          <p:cNvSpPr txBox="1"/>
          <p:nvPr/>
        </p:nvSpPr>
        <p:spPr>
          <a:xfrm>
            <a:off x="24424" y="2828835"/>
            <a:ext cx="12143152" cy="1200329"/>
          </a:xfrm>
          <a:prstGeom prst="rect">
            <a:avLst/>
          </a:prstGeom>
          <a:noFill/>
        </p:spPr>
        <p:txBody>
          <a:bodyPr wrap="square" rtlCol="0">
            <a:spAutoFit/>
          </a:bodyPr>
          <a:lstStyle/>
          <a:p>
            <a:pPr algn="ct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TV rights holders have not reported any increase in subscriptions.</a:t>
            </a:r>
            <a:endParaRPr lang="it-IT"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CasellaDiTesto 8">
            <a:extLst>
              <a:ext uri="{FF2B5EF4-FFF2-40B4-BE49-F238E27FC236}">
                <a16:creationId xmlns:a16="http://schemas.microsoft.com/office/drawing/2014/main" id="{C0D7CADD-9282-B41E-1BC9-95119BB36CFC}"/>
              </a:ext>
            </a:extLst>
          </p:cNvPr>
          <p:cNvSpPr txBox="1"/>
          <p:nvPr/>
        </p:nvSpPr>
        <p:spPr>
          <a:xfrm>
            <a:off x="-68136" y="4276019"/>
            <a:ext cx="12143152" cy="646331"/>
          </a:xfrm>
          <a:prstGeom prst="rect">
            <a:avLst/>
          </a:prstGeom>
          <a:noFill/>
        </p:spPr>
        <p:txBody>
          <a:bodyPr wrap="square" rtlCol="0">
            <a:spAutoFit/>
          </a:bodyPr>
          <a:lstStyle/>
          <a:p>
            <a:pPr algn="ct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It imposes a significant operational burden on ISPs.</a:t>
            </a:r>
            <a:endParaRPr lang="it-IT"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6" name="CasellaDiTesto 5">
            <a:extLst>
              <a:ext uri="{FF2B5EF4-FFF2-40B4-BE49-F238E27FC236}">
                <a16:creationId xmlns:a16="http://schemas.microsoft.com/office/drawing/2014/main" id="{E57B3512-378C-C293-1F61-8AE6B3252CE7}"/>
              </a:ext>
            </a:extLst>
          </p:cNvPr>
          <p:cNvSpPr txBox="1"/>
          <p:nvPr/>
        </p:nvSpPr>
        <p:spPr>
          <a:xfrm>
            <a:off x="0" y="5325986"/>
            <a:ext cx="12143152" cy="646331"/>
          </a:xfrm>
          <a:prstGeom prst="rect">
            <a:avLst/>
          </a:prstGeom>
          <a:noFill/>
        </p:spPr>
        <p:txBody>
          <a:bodyPr wrap="square" rtlCol="0">
            <a:spAutoFit/>
          </a:bodyPr>
          <a:lstStyle/>
          <a:p>
            <a:pPr algn="ctr"/>
            <a:r>
              <a:rPr lang="en-US" sz="3600" b="1" dirty="0"/>
              <a:t>Statistics show that IPv6 is immune to piracy.</a:t>
            </a:r>
            <a:endParaRPr lang="it-IT" sz="3600" b="1"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 name="Rettangolo 6">
            <a:extLst>
              <a:ext uri="{FF2B5EF4-FFF2-40B4-BE49-F238E27FC236}">
                <a16:creationId xmlns:a16="http://schemas.microsoft.com/office/drawing/2014/main" id="{3F2F1D30-8044-581B-4917-2E4FE57C387E}"/>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7877E941-8E37-FFDB-3CCE-033DB510B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6" name="CasellaDiTesto 15">
            <a:extLst>
              <a:ext uri="{FF2B5EF4-FFF2-40B4-BE49-F238E27FC236}">
                <a16:creationId xmlns:a16="http://schemas.microsoft.com/office/drawing/2014/main" id="{B751B5B0-0409-7B45-1A4B-9FBF5E1ADDE9}"/>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17" name="CasellaDiTesto 16">
            <a:extLst>
              <a:ext uri="{FF2B5EF4-FFF2-40B4-BE49-F238E27FC236}">
                <a16:creationId xmlns:a16="http://schemas.microsoft.com/office/drawing/2014/main" id="{02E75667-48B0-03DB-941A-5D4ECAD65253}"/>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39379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P spid="9"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B5A5F-A69F-D47B-CCDB-500698212816}"/>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229681D0-F191-D195-689E-A7E0E87B8865}"/>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0" i="0" u="none" strike="noStrike" baseline="0" dirty="0">
                <a:solidFill>
                  <a:srgbClr val="FBFBFB"/>
                </a:solidFill>
                <a:latin typeface="Arial Rounded MT Bold" panose="020F0704030504030204" pitchFamily="34" charset="0"/>
              </a:rPr>
              <a:t>Questions?</a:t>
            </a:r>
            <a:endParaRPr lang="it-IT" sz="2800" dirty="0">
              <a:latin typeface="Arial Rounded MT Bold" panose="020F0704030504030204" pitchFamily="34" charset="0"/>
            </a:endParaRPr>
          </a:p>
        </p:txBody>
      </p:sp>
      <p:sp>
        <p:nvSpPr>
          <p:cNvPr id="2" name="CasellaDiTesto 1">
            <a:extLst>
              <a:ext uri="{FF2B5EF4-FFF2-40B4-BE49-F238E27FC236}">
                <a16:creationId xmlns:a16="http://schemas.microsoft.com/office/drawing/2014/main" id="{EDA3D825-8366-99AA-D84C-EE80D3205A0A}"/>
              </a:ext>
            </a:extLst>
          </p:cNvPr>
          <p:cNvSpPr txBox="1"/>
          <p:nvPr/>
        </p:nvSpPr>
        <p:spPr>
          <a:xfrm>
            <a:off x="0" y="5386811"/>
            <a:ext cx="12192000" cy="677108"/>
          </a:xfrm>
          <a:prstGeom prst="rect">
            <a:avLst/>
          </a:prstGeom>
          <a:noFill/>
        </p:spPr>
        <p:txBody>
          <a:bodyPr wrap="square" rtlCol="0">
            <a:spAutoFit/>
          </a:bodyPr>
          <a:lstStyle/>
          <a:p>
            <a:pPr algn="ctr"/>
            <a:r>
              <a:rPr lang="it-IT" sz="3800" dirty="0"/>
              <a:t>Mailto: </a:t>
            </a:r>
            <a:r>
              <a:rPr lang="it-IT" sz="3800" dirty="0" err="1"/>
              <a:t>livio</a:t>
            </a:r>
            <a:r>
              <a:rPr lang="it-IT" sz="3800" dirty="0"/>
              <a:t> € airbeam.it</a:t>
            </a:r>
          </a:p>
        </p:txBody>
      </p:sp>
      <p:pic>
        <p:nvPicPr>
          <p:cNvPr id="5128" name="Picture 8" descr="POLENTA E FUNGHI">
            <a:extLst>
              <a:ext uri="{FF2B5EF4-FFF2-40B4-BE49-F238E27FC236}">
                <a16:creationId xmlns:a16="http://schemas.microsoft.com/office/drawing/2014/main" id="{297D6BEC-9311-E304-F61E-A6F3DA7FA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268" y="849859"/>
            <a:ext cx="6794343" cy="453222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DF5C016C-D5A6-FA7B-1671-CE46ACE1D4C3}"/>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30176603-F2A3-A8DC-DB83-FC1365AF3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5" name="CasellaDiTesto 4">
            <a:extLst>
              <a:ext uri="{FF2B5EF4-FFF2-40B4-BE49-F238E27FC236}">
                <a16:creationId xmlns:a16="http://schemas.microsoft.com/office/drawing/2014/main" id="{AE63680A-385D-CDDB-95BB-9E54E3F8A002}"/>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6" name="CasellaDiTesto 5">
            <a:extLst>
              <a:ext uri="{FF2B5EF4-FFF2-40B4-BE49-F238E27FC236}">
                <a16:creationId xmlns:a16="http://schemas.microsoft.com/office/drawing/2014/main" id="{069E9BA6-3BE7-8AD7-3D23-6E86251BEBC4}"/>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298087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A5D95F-B16B-4266-85F8-D7AB290FC437}"/>
              </a:ext>
            </a:extLst>
          </p:cNvPr>
          <p:cNvSpPr>
            <a:spLocks noGrp="1"/>
          </p:cNvSpPr>
          <p:nvPr>
            <p:ph type="ctrTitle"/>
          </p:nvPr>
        </p:nvSpPr>
        <p:spPr>
          <a:xfrm>
            <a:off x="1431440" y="695945"/>
            <a:ext cx="9144000" cy="1295888"/>
          </a:xfrm>
        </p:spPr>
        <p:txBody>
          <a:bodyPr>
            <a:normAutofit fontScale="90000"/>
          </a:bodyPr>
          <a:lstStyle/>
          <a:p>
            <a:r>
              <a:rPr lang="en-US" sz="4400" dirty="0">
                <a:effectLst/>
                <a:latin typeface="Segoe UI Historic" panose="020B0502040204020203" pitchFamily="34" charset="0"/>
              </a:rPr>
              <a:t>The Serie A League is putting strong pressure on the Italian Government</a:t>
            </a:r>
            <a:endParaRPr lang="it-IT" sz="4400" dirty="0"/>
          </a:p>
        </p:txBody>
      </p:sp>
      <p:sp>
        <p:nvSpPr>
          <p:cNvPr id="10" name="Rettangolo 9">
            <a:extLst>
              <a:ext uri="{FF2B5EF4-FFF2-40B4-BE49-F238E27FC236}">
                <a16:creationId xmlns:a16="http://schemas.microsoft.com/office/drawing/2014/main" id="{AFAD3DCF-3B94-4BF6-B319-F0B9474DF17C}"/>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dirty="0" err="1">
                <a:latin typeface="Arial Rounded MT Bold" panose="020F0704030504030204" pitchFamily="34" charset="0"/>
              </a:rPr>
              <a:t>Problem</a:t>
            </a:r>
            <a:endParaRPr lang="it-IT" sz="2800" dirty="0">
              <a:latin typeface="Arial Rounded MT Bold" panose="020F0704030504030204" pitchFamily="34" charset="0"/>
            </a:endParaRPr>
          </a:p>
        </p:txBody>
      </p:sp>
      <p:sp>
        <p:nvSpPr>
          <p:cNvPr id="9" name="CasellaDiTesto 8">
            <a:extLst>
              <a:ext uri="{FF2B5EF4-FFF2-40B4-BE49-F238E27FC236}">
                <a16:creationId xmlns:a16="http://schemas.microsoft.com/office/drawing/2014/main" id="{F23C740F-A13E-41A5-9A89-23B62ECC80D4}"/>
              </a:ext>
            </a:extLst>
          </p:cNvPr>
          <p:cNvSpPr txBox="1"/>
          <p:nvPr/>
        </p:nvSpPr>
        <p:spPr>
          <a:xfrm>
            <a:off x="3965249" y="3455688"/>
            <a:ext cx="7887768" cy="954107"/>
          </a:xfrm>
          <a:prstGeom prst="rect">
            <a:avLst/>
          </a:prstGeom>
          <a:noFill/>
        </p:spPr>
        <p:txBody>
          <a:bodyPr wrap="square" rtlCol="0">
            <a:spAutoFit/>
          </a:bodyPr>
          <a:lstStyle/>
          <a:p>
            <a:r>
              <a:rPr lang="en-US" sz="2800" b="1" dirty="0"/>
              <a:t>€315 million </a:t>
            </a:r>
            <a:r>
              <a:rPr lang="en-US" sz="2800" dirty="0"/>
              <a:t>– estimated acts of piracy involving the adult population</a:t>
            </a:r>
            <a:endParaRPr lang="it-IT" sz="2800" dirty="0"/>
          </a:p>
        </p:txBody>
      </p:sp>
      <p:sp>
        <p:nvSpPr>
          <p:cNvPr id="12" name="CasellaDiTesto 11">
            <a:extLst>
              <a:ext uri="{FF2B5EF4-FFF2-40B4-BE49-F238E27FC236}">
                <a16:creationId xmlns:a16="http://schemas.microsoft.com/office/drawing/2014/main" id="{857F712C-9351-C700-9065-6C01C3E20343}"/>
              </a:ext>
            </a:extLst>
          </p:cNvPr>
          <p:cNvSpPr txBox="1"/>
          <p:nvPr/>
        </p:nvSpPr>
        <p:spPr>
          <a:xfrm>
            <a:off x="3965249" y="4517539"/>
            <a:ext cx="7627998" cy="523220"/>
          </a:xfrm>
          <a:prstGeom prst="rect">
            <a:avLst/>
          </a:prstGeom>
          <a:noFill/>
        </p:spPr>
        <p:txBody>
          <a:bodyPr wrap="square" rtlCol="0">
            <a:spAutoFit/>
          </a:bodyPr>
          <a:lstStyle/>
          <a:p>
            <a:r>
              <a:rPr lang="en-US" sz="2800" b="1" dirty="0"/>
              <a:t>€716 million </a:t>
            </a:r>
            <a:r>
              <a:rPr lang="en-US" sz="2800" dirty="0"/>
              <a:t>– estimated impact on the Italian GDP</a:t>
            </a:r>
            <a:endParaRPr lang="it-IT" sz="2800" dirty="0"/>
          </a:p>
        </p:txBody>
      </p:sp>
      <p:cxnSp>
        <p:nvCxnSpPr>
          <p:cNvPr id="13" name="Connettore diritto 12">
            <a:extLst>
              <a:ext uri="{FF2B5EF4-FFF2-40B4-BE49-F238E27FC236}">
                <a16:creationId xmlns:a16="http://schemas.microsoft.com/office/drawing/2014/main" id="{A0CAAC92-52D7-8DA9-EF6A-570FE921DA8D}"/>
              </a:ext>
            </a:extLst>
          </p:cNvPr>
          <p:cNvCxnSpPr>
            <a:cxnSpLocks/>
            <a:endCxn id="9" idx="1"/>
          </p:cNvCxnSpPr>
          <p:nvPr/>
        </p:nvCxnSpPr>
        <p:spPr>
          <a:xfrm flipV="1">
            <a:off x="2875770" y="3932742"/>
            <a:ext cx="1089479" cy="263175"/>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43D987D8-18CF-2137-9FEF-DAB3E983369C}"/>
              </a:ext>
            </a:extLst>
          </p:cNvPr>
          <p:cNvCxnSpPr>
            <a:cxnSpLocks/>
            <a:endCxn id="12" idx="1"/>
          </p:cNvCxnSpPr>
          <p:nvPr/>
        </p:nvCxnSpPr>
        <p:spPr>
          <a:xfrm>
            <a:off x="2875770" y="4195917"/>
            <a:ext cx="1089479" cy="583232"/>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5F96328B-F0D0-0CF5-E011-9F86709D7B5D}"/>
              </a:ext>
            </a:extLst>
          </p:cNvPr>
          <p:cNvSpPr txBox="1"/>
          <p:nvPr/>
        </p:nvSpPr>
        <p:spPr>
          <a:xfrm>
            <a:off x="3976603" y="5121565"/>
            <a:ext cx="7987341" cy="523220"/>
          </a:xfrm>
          <a:prstGeom prst="rect">
            <a:avLst/>
          </a:prstGeom>
          <a:noFill/>
        </p:spPr>
        <p:txBody>
          <a:bodyPr wrap="square" rtlCol="0">
            <a:spAutoFit/>
          </a:bodyPr>
          <a:lstStyle/>
          <a:p>
            <a:r>
              <a:rPr lang="en-US" sz="2800" b="1" dirty="0"/>
              <a:t>9,400 – estimated jobs lost due to piracy </a:t>
            </a:r>
            <a:endParaRPr lang="it-IT" sz="2800" dirty="0"/>
          </a:p>
        </p:txBody>
      </p:sp>
      <p:cxnSp>
        <p:nvCxnSpPr>
          <p:cNvPr id="17" name="Connettore diritto 16">
            <a:extLst>
              <a:ext uri="{FF2B5EF4-FFF2-40B4-BE49-F238E27FC236}">
                <a16:creationId xmlns:a16="http://schemas.microsoft.com/office/drawing/2014/main" id="{D6DC7C8E-872F-2DDE-2E71-799C437BAA5A}"/>
              </a:ext>
            </a:extLst>
          </p:cNvPr>
          <p:cNvCxnSpPr>
            <a:cxnSpLocks/>
            <a:endCxn id="16" idx="1"/>
          </p:cNvCxnSpPr>
          <p:nvPr/>
        </p:nvCxnSpPr>
        <p:spPr>
          <a:xfrm>
            <a:off x="2875770" y="4178769"/>
            <a:ext cx="1100833" cy="1204406"/>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CCA608C4-FB4B-6A30-B680-C0183C37C1DF}"/>
              </a:ext>
            </a:extLst>
          </p:cNvPr>
          <p:cNvSpPr txBox="1"/>
          <p:nvPr/>
        </p:nvSpPr>
        <p:spPr>
          <a:xfrm>
            <a:off x="3965249" y="2050808"/>
            <a:ext cx="7810857" cy="1384995"/>
          </a:xfrm>
          <a:prstGeom prst="rect">
            <a:avLst/>
          </a:prstGeom>
          <a:noFill/>
        </p:spPr>
        <p:txBody>
          <a:bodyPr wrap="square" rtlCol="0">
            <a:spAutoFit/>
          </a:bodyPr>
          <a:lstStyle/>
          <a:p>
            <a:r>
              <a:rPr lang="en-US" sz="2800" dirty="0"/>
              <a:t>Audiovisual piracy has resulted in an estimated </a:t>
            </a:r>
          </a:p>
          <a:p>
            <a:r>
              <a:rPr lang="en-US" sz="2800" b="1" dirty="0"/>
              <a:t>€1.7 billion </a:t>
            </a:r>
            <a:r>
              <a:rPr lang="en-US" sz="2800" dirty="0"/>
              <a:t>in revenue losses across all sectors of the Italian economy.</a:t>
            </a:r>
            <a:endParaRPr lang="it-IT" sz="2800" dirty="0"/>
          </a:p>
        </p:txBody>
      </p:sp>
      <p:cxnSp>
        <p:nvCxnSpPr>
          <p:cNvPr id="19" name="Connettore diritto 18">
            <a:extLst>
              <a:ext uri="{FF2B5EF4-FFF2-40B4-BE49-F238E27FC236}">
                <a16:creationId xmlns:a16="http://schemas.microsoft.com/office/drawing/2014/main" id="{F55E4DFA-B07F-C370-4DEC-535220DBE51F}"/>
              </a:ext>
            </a:extLst>
          </p:cNvPr>
          <p:cNvCxnSpPr>
            <a:cxnSpLocks/>
            <a:endCxn id="18" idx="1"/>
          </p:cNvCxnSpPr>
          <p:nvPr/>
        </p:nvCxnSpPr>
        <p:spPr>
          <a:xfrm flipV="1">
            <a:off x="2875770" y="2743306"/>
            <a:ext cx="1089479" cy="1435463"/>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23" name="Immagine 22">
            <a:extLst>
              <a:ext uri="{FF2B5EF4-FFF2-40B4-BE49-F238E27FC236}">
                <a16:creationId xmlns:a16="http://schemas.microsoft.com/office/drawing/2014/main" id="{532619AA-8026-791A-7256-A138C4E0A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53" y="2648249"/>
            <a:ext cx="2070460" cy="2674344"/>
          </a:xfrm>
          <a:prstGeom prst="rect">
            <a:avLst/>
          </a:prstGeom>
        </p:spPr>
      </p:pic>
      <p:sp>
        <p:nvSpPr>
          <p:cNvPr id="25" name="Rettangolo 24">
            <a:extLst>
              <a:ext uri="{FF2B5EF4-FFF2-40B4-BE49-F238E27FC236}">
                <a16:creationId xmlns:a16="http://schemas.microsoft.com/office/drawing/2014/main" id="{E355DAC0-851C-ACF3-5BFD-E62D163459F2}"/>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6" name="Immagine 25">
            <a:extLst>
              <a:ext uri="{FF2B5EF4-FFF2-40B4-BE49-F238E27FC236}">
                <a16:creationId xmlns:a16="http://schemas.microsoft.com/office/drawing/2014/main" id="{699A1561-85C6-3EAD-7BF1-7476685E2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27" name="CasellaDiTesto 26">
            <a:extLst>
              <a:ext uri="{FF2B5EF4-FFF2-40B4-BE49-F238E27FC236}">
                <a16:creationId xmlns:a16="http://schemas.microsoft.com/office/drawing/2014/main" id="{0A9BFC68-877F-2E63-3D7A-F32C725D5A94}"/>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28" name="CasellaDiTesto 27">
            <a:extLst>
              <a:ext uri="{FF2B5EF4-FFF2-40B4-BE49-F238E27FC236}">
                <a16:creationId xmlns:a16="http://schemas.microsoft.com/office/drawing/2014/main" id="{23B6DCC2-6426-0B23-9613-6D55C04E9FF3}"/>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222555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FAD3DCF-3B94-4BF6-B319-F0B9474DF17C}"/>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a:solidFill>
                  <a:srgbClr val="FBFBFB"/>
                </a:solidFill>
                <a:latin typeface="Arial Rounded MT Bold" panose="020F0704030504030204" pitchFamily="34" charset="0"/>
              </a:rPr>
              <a:t>The Serie </a:t>
            </a:r>
            <a:r>
              <a:rPr lang="it-IT" sz="2800" b="0" i="0" u="none" strike="noStrike" baseline="0" dirty="0" err="1">
                <a:solidFill>
                  <a:srgbClr val="FBFBFB"/>
                </a:solidFill>
                <a:latin typeface="Arial Rounded MT Bold" panose="020F0704030504030204" pitchFamily="34" charset="0"/>
              </a:rPr>
              <a:t>A’s</a:t>
            </a:r>
            <a:r>
              <a:rPr lang="it-IT" sz="2800" b="0" i="0" u="none" strike="noStrike" baseline="0" dirty="0">
                <a:solidFill>
                  <a:srgbClr val="FBFBFB"/>
                </a:solidFill>
                <a:latin typeface="Arial Rounded MT Bold" panose="020F0704030504030204" pitchFamily="34" charset="0"/>
              </a:rPr>
              <a:t> </a:t>
            </a:r>
            <a:r>
              <a:rPr lang="it-IT" sz="2800" b="0" i="0" u="none" strike="noStrike" baseline="0" dirty="0" err="1">
                <a:solidFill>
                  <a:srgbClr val="FBFBFB"/>
                </a:solidFill>
                <a:latin typeface="Arial Rounded MT Bold" panose="020F0704030504030204" pitchFamily="34" charset="0"/>
              </a:rPr>
              <a:t>proposal</a:t>
            </a:r>
            <a:endParaRPr lang="it-IT" sz="2800" dirty="0">
              <a:latin typeface="Arial Rounded MT Bold" panose="020F0704030504030204" pitchFamily="34" charset="0"/>
            </a:endParaRPr>
          </a:p>
        </p:txBody>
      </p:sp>
      <p:sp>
        <p:nvSpPr>
          <p:cNvPr id="5" name="Titolo 1">
            <a:extLst>
              <a:ext uri="{FF2B5EF4-FFF2-40B4-BE49-F238E27FC236}">
                <a16:creationId xmlns:a16="http://schemas.microsoft.com/office/drawing/2014/main" id="{6D3366FE-8D8D-ED8B-80AB-AF9231DEB1FD}"/>
              </a:ext>
            </a:extLst>
          </p:cNvPr>
          <p:cNvSpPr>
            <a:spLocks noGrp="1"/>
          </p:cNvSpPr>
          <p:nvPr>
            <p:ph type="ctrTitle"/>
          </p:nvPr>
        </p:nvSpPr>
        <p:spPr>
          <a:xfrm>
            <a:off x="1" y="985994"/>
            <a:ext cx="12143152" cy="646332"/>
          </a:xfrm>
        </p:spPr>
        <p:txBody>
          <a:bodyPr>
            <a:normAutofit/>
          </a:bodyPr>
          <a:lstStyle/>
          <a:p>
            <a:r>
              <a:rPr lang="en-US" sz="3600" dirty="0">
                <a:effectLst/>
                <a:latin typeface="Segoe UI Historic" panose="020B0502040204020203" pitchFamily="34" charset="0"/>
              </a:rPr>
              <a:t>“There is a need for a fast-blocking system”</a:t>
            </a:r>
            <a:endParaRPr lang="it-IT" sz="3600" dirty="0"/>
          </a:p>
        </p:txBody>
      </p:sp>
      <p:sp>
        <p:nvSpPr>
          <p:cNvPr id="2" name="Titolo 1">
            <a:extLst>
              <a:ext uri="{FF2B5EF4-FFF2-40B4-BE49-F238E27FC236}">
                <a16:creationId xmlns:a16="http://schemas.microsoft.com/office/drawing/2014/main" id="{69E4E370-233F-692E-32EE-9E7940DE5211}"/>
              </a:ext>
            </a:extLst>
          </p:cNvPr>
          <p:cNvSpPr txBox="1">
            <a:spLocks/>
          </p:cNvSpPr>
          <p:nvPr/>
        </p:nvSpPr>
        <p:spPr>
          <a:xfrm>
            <a:off x="48848" y="2145671"/>
            <a:ext cx="12143152" cy="1730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Segoe UI Historic" panose="020B0502040204020203" pitchFamily="34" charset="0"/>
                <a:ea typeface="Segoe UI Historic" panose="020B0502040204020203" pitchFamily="34" charset="0"/>
                <a:cs typeface="Segoe UI Historic" panose="020B0502040204020203" pitchFamily="34" charset="0"/>
              </a:rPr>
              <a:t>“So, we built and donated to the Government an M2M platform allowing rights holders to submit a list of assets to be blocked,</a:t>
            </a:r>
            <a:endParaRPr lang="it-IT" sz="3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 name="CasellaDiTesto 7">
            <a:extLst>
              <a:ext uri="{FF2B5EF4-FFF2-40B4-BE49-F238E27FC236}">
                <a16:creationId xmlns:a16="http://schemas.microsoft.com/office/drawing/2014/main" id="{52E19420-663F-71EC-62BE-8176F9DAB8CF}"/>
              </a:ext>
            </a:extLst>
          </p:cNvPr>
          <p:cNvSpPr txBox="1"/>
          <p:nvPr/>
        </p:nvSpPr>
        <p:spPr>
          <a:xfrm>
            <a:off x="48848" y="4777296"/>
            <a:ext cx="12143152" cy="646331"/>
          </a:xfrm>
          <a:prstGeom prst="rect">
            <a:avLst/>
          </a:prstGeom>
          <a:noFill/>
        </p:spPr>
        <p:txBody>
          <a:bodyPr wrap="square" rtlCol="0">
            <a:spAutoFit/>
          </a:bodyPr>
          <a:lstStyle/>
          <a:p>
            <a:pPr algn="ct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…which operators are then required to enforce.”</a:t>
            </a:r>
            <a:endParaRPr lang="it-IT"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4" name="Rettangolo 13">
            <a:extLst>
              <a:ext uri="{FF2B5EF4-FFF2-40B4-BE49-F238E27FC236}">
                <a16:creationId xmlns:a16="http://schemas.microsoft.com/office/drawing/2014/main" id="{ED60DCA9-F77D-C57B-DC6C-9AE338285134}"/>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CA289391-6689-98AF-45CD-A6A5ED83B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6" name="CasellaDiTesto 15">
            <a:extLst>
              <a:ext uri="{FF2B5EF4-FFF2-40B4-BE49-F238E27FC236}">
                <a16:creationId xmlns:a16="http://schemas.microsoft.com/office/drawing/2014/main" id="{F0DFD6BE-B1CB-323C-E41B-7EA537F761EA}"/>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17" name="CasellaDiTesto 16">
            <a:extLst>
              <a:ext uri="{FF2B5EF4-FFF2-40B4-BE49-F238E27FC236}">
                <a16:creationId xmlns:a16="http://schemas.microsoft.com/office/drawing/2014/main" id="{2D10DBA3-4CF9-D450-26DA-912C79ED61E7}"/>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92043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E6AC-146E-A2FA-63B8-CE2DC1A8121F}"/>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44F40224-EA39-08B8-60C9-8D4455AAEA6B}"/>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a:solidFill>
                  <a:srgbClr val="FBFBFB"/>
                </a:solidFill>
                <a:latin typeface="Arial Rounded MT Bold" panose="020F0704030504030204" pitchFamily="34" charset="0"/>
              </a:rPr>
              <a:t>Timeline</a:t>
            </a:r>
            <a:endParaRPr lang="it-IT" sz="2800" dirty="0">
              <a:latin typeface="Arial Rounded MT Bold" panose="020F0704030504030204" pitchFamily="34" charset="0"/>
            </a:endParaRPr>
          </a:p>
        </p:txBody>
      </p:sp>
      <p:sp>
        <p:nvSpPr>
          <p:cNvPr id="5" name="Titolo 1">
            <a:extLst>
              <a:ext uri="{FF2B5EF4-FFF2-40B4-BE49-F238E27FC236}">
                <a16:creationId xmlns:a16="http://schemas.microsoft.com/office/drawing/2014/main" id="{AF751BB5-50CE-837C-9DC7-74A9CAFECBB4}"/>
              </a:ext>
            </a:extLst>
          </p:cNvPr>
          <p:cNvSpPr>
            <a:spLocks noGrp="1"/>
          </p:cNvSpPr>
          <p:nvPr>
            <p:ph type="ctrTitle"/>
          </p:nvPr>
        </p:nvSpPr>
        <p:spPr>
          <a:xfrm>
            <a:off x="1" y="985994"/>
            <a:ext cx="12143152" cy="1494656"/>
          </a:xfrm>
        </p:spPr>
        <p:txBody>
          <a:bodyPr>
            <a:noAutofit/>
          </a:bodyPr>
          <a:lstStyle/>
          <a:p>
            <a:r>
              <a:rPr lang="en-US" sz="2800" b="1" i="1" dirty="0"/>
              <a:t>May 2023</a:t>
            </a:r>
            <a:r>
              <a:rPr lang="en-US" sz="2800" dirty="0"/>
              <a:t>: The Italian Communications Authority previewed the platform it intended to launch. It differed from the draft law under discussion in Parliament. Ultimately, Parliament amended the law to incorporate the platform's structure, as requested by rights holders.</a:t>
            </a:r>
            <a:endParaRPr lang="it-IT" sz="2600" dirty="0"/>
          </a:p>
        </p:txBody>
      </p:sp>
      <p:sp>
        <p:nvSpPr>
          <p:cNvPr id="2" name="Titolo 1">
            <a:extLst>
              <a:ext uri="{FF2B5EF4-FFF2-40B4-BE49-F238E27FC236}">
                <a16:creationId xmlns:a16="http://schemas.microsoft.com/office/drawing/2014/main" id="{8B86B4ED-F38E-A114-50EE-5364AC1CC199}"/>
              </a:ext>
            </a:extLst>
          </p:cNvPr>
          <p:cNvSpPr txBox="1">
            <a:spLocks/>
          </p:cNvSpPr>
          <p:nvPr/>
        </p:nvSpPr>
        <p:spPr>
          <a:xfrm>
            <a:off x="48848" y="2317686"/>
            <a:ext cx="12143152" cy="14946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t>July 2023</a:t>
            </a:r>
            <a:r>
              <a:rPr lang="en-US" sz="2800" dirty="0"/>
              <a:t>: Parliament unanimously approved Law 93/2023: “Prevention and suppression of the unlawful distribution of copyrighted content via electronic communications networks.”</a:t>
            </a:r>
            <a:endParaRPr lang="it-IT" sz="2600" dirty="0">
              <a:latin typeface="Calibri Light (Titoli)"/>
            </a:endParaRPr>
          </a:p>
        </p:txBody>
      </p:sp>
      <p:sp>
        <p:nvSpPr>
          <p:cNvPr id="8" name="CasellaDiTesto 7">
            <a:extLst>
              <a:ext uri="{FF2B5EF4-FFF2-40B4-BE49-F238E27FC236}">
                <a16:creationId xmlns:a16="http://schemas.microsoft.com/office/drawing/2014/main" id="{A2ECB950-8E3E-A748-5A97-1487EA034FD3}"/>
              </a:ext>
            </a:extLst>
          </p:cNvPr>
          <p:cNvSpPr txBox="1"/>
          <p:nvPr/>
        </p:nvSpPr>
        <p:spPr>
          <a:xfrm>
            <a:off x="48848" y="3991917"/>
            <a:ext cx="12143152" cy="954107"/>
          </a:xfrm>
          <a:prstGeom prst="rect">
            <a:avLst/>
          </a:prstGeom>
          <a:noFill/>
        </p:spPr>
        <p:txBody>
          <a:bodyPr wrap="square" rtlCol="0">
            <a:spAutoFit/>
          </a:bodyPr>
          <a:lstStyle/>
          <a:p>
            <a:pPr algn="ctr"/>
            <a:r>
              <a:rPr lang="en-US" sz="2800" b="1" i="1" dirty="0">
                <a:latin typeface="Calibri Light (Titoli)"/>
              </a:rPr>
              <a:t>January 2024</a:t>
            </a:r>
            <a:r>
              <a:rPr lang="en-US" sz="2800" dirty="0">
                <a:latin typeface="Calibri Light (Titoli)"/>
              </a:rPr>
              <a:t>: Launch of the technical accreditation system and publication of the technical manual by the end of the month.</a:t>
            </a:r>
            <a:endParaRPr lang="it-IT" sz="2800" dirty="0">
              <a:latin typeface="Calibri Light (Titoli)"/>
            </a:endParaRPr>
          </a:p>
        </p:txBody>
      </p:sp>
      <p:sp>
        <p:nvSpPr>
          <p:cNvPr id="9" name="CasellaDiTesto 8">
            <a:extLst>
              <a:ext uri="{FF2B5EF4-FFF2-40B4-BE49-F238E27FC236}">
                <a16:creationId xmlns:a16="http://schemas.microsoft.com/office/drawing/2014/main" id="{44B0CE93-9FA5-E472-1E4E-BDBB0AFBEB7F}"/>
              </a:ext>
            </a:extLst>
          </p:cNvPr>
          <p:cNvSpPr txBox="1"/>
          <p:nvPr/>
        </p:nvSpPr>
        <p:spPr>
          <a:xfrm>
            <a:off x="-63374" y="5138942"/>
            <a:ext cx="12304222" cy="954107"/>
          </a:xfrm>
          <a:prstGeom prst="rect">
            <a:avLst/>
          </a:prstGeom>
          <a:noFill/>
        </p:spPr>
        <p:txBody>
          <a:bodyPr wrap="square" rtlCol="0">
            <a:spAutoFit/>
          </a:bodyPr>
          <a:lstStyle/>
          <a:p>
            <a:pPr algn="ctr"/>
            <a:r>
              <a:rPr lang="en-US" sz="2800" b="1" i="1" dirty="0">
                <a:latin typeface="Calibri Light (Titoli)"/>
              </a:rPr>
              <a:t>February 2024</a:t>
            </a:r>
            <a:r>
              <a:rPr lang="en-US" sz="2800" dirty="0">
                <a:latin typeface="Calibri Light (Titoli)"/>
              </a:rPr>
              <a:t>: The platform went online. Compliance became mandatory </a:t>
            </a:r>
          </a:p>
          <a:p>
            <a:pPr algn="ctr"/>
            <a:r>
              <a:rPr lang="en-US" sz="2800" dirty="0">
                <a:latin typeface="Calibri Light (Titoli)"/>
              </a:rPr>
              <a:t>for all operators.</a:t>
            </a:r>
            <a:endParaRPr lang="en-US" sz="2600" dirty="0">
              <a:latin typeface="Calibri Light (Titoli)"/>
            </a:endParaRPr>
          </a:p>
        </p:txBody>
      </p:sp>
      <p:sp>
        <p:nvSpPr>
          <p:cNvPr id="15" name="Rettangolo 14">
            <a:extLst>
              <a:ext uri="{FF2B5EF4-FFF2-40B4-BE49-F238E27FC236}">
                <a16:creationId xmlns:a16="http://schemas.microsoft.com/office/drawing/2014/main" id="{9139B4AE-2B6A-2E01-90ED-0A66C6F609DE}"/>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6" name="Immagine 15">
            <a:extLst>
              <a:ext uri="{FF2B5EF4-FFF2-40B4-BE49-F238E27FC236}">
                <a16:creationId xmlns:a16="http://schemas.microsoft.com/office/drawing/2014/main" id="{E5D2936F-9515-E528-47EF-B59D5F37D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7" name="CasellaDiTesto 16">
            <a:extLst>
              <a:ext uri="{FF2B5EF4-FFF2-40B4-BE49-F238E27FC236}">
                <a16:creationId xmlns:a16="http://schemas.microsoft.com/office/drawing/2014/main" id="{8F21DA52-0103-2E98-FA69-5F78E637A85C}"/>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18" name="CasellaDiTesto 17">
            <a:extLst>
              <a:ext uri="{FF2B5EF4-FFF2-40B4-BE49-F238E27FC236}">
                <a16:creationId xmlns:a16="http://schemas.microsoft.com/office/drawing/2014/main" id="{1C7C0C76-1BF7-BBBE-9638-6B53AC1AF287}"/>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34948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462B839B-AFDA-F38E-58C6-B9D7AC0AE9D9}"/>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B78FB0E2-84AA-7DB8-29A4-AB2F16DFC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19" name="CasellaDiTesto 18">
            <a:extLst>
              <a:ext uri="{FF2B5EF4-FFF2-40B4-BE49-F238E27FC236}">
                <a16:creationId xmlns:a16="http://schemas.microsoft.com/office/drawing/2014/main" id="{18FF031A-2512-8FCA-5BEF-8CE974C2AE5F}"/>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20" name="CasellaDiTesto 19">
            <a:extLst>
              <a:ext uri="{FF2B5EF4-FFF2-40B4-BE49-F238E27FC236}">
                <a16:creationId xmlns:a16="http://schemas.microsoft.com/office/drawing/2014/main" id="{88DE2CC1-A0A2-5CED-F30D-B62D12E77A96}"/>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
        <p:nvSpPr>
          <p:cNvPr id="10" name="Rettangolo 9">
            <a:extLst>
              <a:ext uri="{FF2B5EF4-FFF2-40B4-BE49-F238E27FC236}">
                <a16:creationId xmlns:a16="http://schemas.microsoft.com/office/drawing/2014/main" id="{AFAD3DCF-3B94-4BF6-B319-F0B9474DF17C}"/>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dirty="0">
                <a:solidFill>
                  <a:srgbClr val="FBFBFB"/>
                </a:solidFill>
                <a:latin typeface="Arial Rounded MT Bold" panose="020F0704030504030204" pitchFamily="34" charset="0"/>
              </a:rPr>
              <a:t>Basics of the</a:t>
            </a:r>
            <a:r>
              <a:rPr lang="it-IT" sz="2800" b="0" i="0" u="none" strike="noStrike" baseline="0" dirty="0">
                <a:solidFill>
                  <a:srgbClr val="FBFBFB"/>
                </a:solidFill>
                <a:latin typeface="Arial Rounded MT Bold" panose="020F0704030504030204" pitchFamily="34" charset="0"/>
              </a:rPr>
              <a:t> M2M Platform</a:t>
            </a:r>
            <a:endParaRPr lang="it-IT" sz="2800" dirty="0">
              <a:latin typeface="Arial Rounded MT Bold" panose="020F0704030504030204" pitchFamily="34" charset="0"/>
            </a:endParaRPr>
          </a:p>
        </p:txBody>
      </p:sp>
      <p:sp>
        <p:nvSpPr>
          <p:cNvPr id="5" name="Titolo 1">
            <a:extLst>
              <a:ext uri="{FF2B5EF4-FFF2-40B4-BE49-F238E27FC236}">
                <a16:creationId xmlns:a16="http://schemas.microsoft.com/office/drawing/2014/main" id="{6D3366FE-8D8D-ED8B-80AB-AF9231DEB1FD}"/>
              </a:ext>
            </a:extLst>
          </p:cNvPr>
          <p:cNvSpPr>
            <a:spLocks noGrp="1"/>
          </p:cNvSpPr>
          <p:nvPr>
            <p:ph type="ctrTitle"/>
          </p:nvPr>
        </p:nvSpPr>
        <p:spPr>
          <a:xfrm>
            <a:off x="24424" y="4135083"/>
            <a:ext cx="12143152" cy="959679"/>
          </a:xfrm>
        </p:spPr>
        <p:txBody>
          <a:bodyPr>
            <a:normAutofit/>
          </a:bodyPr>
          <a:lstStyle/>
          <a:p>
            <a:r>
              <a:rPr lang="en-US" sz="3200" dirty="0">
                <a:latin typeface="Segoe UI Historic" panose="020B0502040204020203" pitchFamily="34" charset="0"/>
              </a:rPr>
              <a:t>- run a “continuous PULL system”</a:t>
            </a:r>
            <a:endParaRPr lang="it-IT" sz="3200" dirty="0"/>
          </a:p>
        </p:txBody>
      </p:sp>
      <p:sp>
        <p:nvSpPr>
          <p:cNvPr id="2" name="CasellaDiTesto 1">
            <a:extLst>
              <a:ext uri="{FF2B5EF4-FFF2-40B4-BE49-F238E27FC236}">
                <a16:creationId xmlns:a16="http://schemas.microsoft.com/office/drawing/2014/main" id="{E115AECC-9208-606F-A62C-9B274B74739D}"/>
              </a:ext>
            </a:extLst>
          </p:cNvPr>
          <p:cNvSpPr txBox="1"/>
          <p:nvPr/>
        </p:nvSpPr>
        <p:spPr>
          <a:xfrm>
            <a:off x="7578313" y="2169616"/>
            <a:ext cx="2988254" cy="615553"/>
          </a:xfrm>
          <a:prstGeom prst="rect">
            <a:avLst/>
          </a:prstGeom>
          <a:noFill/>
        </p:spPr>
        <p:txBody>
          <a:bodyPr wrap="none" rtlCol="0">
            <a:spAutoFit/>
          </a:bodyPr>
          <a:lstStyle/>
          <a:p>
            <a:r>
              <a:rPr lang="it-IT" sz="3400" dirty="0"/>
              <a:t>Max 13k entries</a:t>
            </a:r>
          </a:p>
        </p:txBody>
      </p:sp>
      <p:sp>
        <p:nvSpPr>
          <p:cNvPr id="8" name="CasellaDiTesto 7">
            <a:extLst>
              <a:ext uri="{FF2B5EF4-FFF2-40B4-BE49-F238E27FC236}">
                <a16:creationId xmlns:a16="http://schemas.microsoft.com/office/drawing/2014/main" id="{7F36DADD-894F-7129-112C-2B4724F9D076}"/>
              </a:ext>
            </a:extLst>
          </p:cNvPr>
          <p:cNvSpPr txBox="1"/>
          <p:nvPr/>
        </p:nvSpPr>
        <p:spPr>
          <a:xfrm>
            <a:off x="7578313" y="3024473"/>
            <a:ext cx="3013902" cy="615553"/>
          </a:xfrm>
          <a:prstGeom prst="rect">
            <a:avLst/>
          </a:prstGeom>
          <a:noFill/>
        </p:spPr>
        <p:txBody>
          <a:bodyPr wrap="none" rtlCol="0">
            <a:spAutoFit/>
          </a:bodyPr>
          <a:lstStyle/>
          <a:p>
            <a:r>
              <a:rPr lang="it-IT" sz="3400" dirty="0"/>
              <a:t>Max 18k entries</a:t>
            </a:r>
          </a:p>
        </p:txBody>
      </p:sp>
      <p:sp>
        <p:nvSpPr>
          <p:cNvPr id="9" name="CasellaDiTesto 8">
            <a:extLst>
              <a:ext uri="{FF2B5EF4-FFF2-40B4-BE49-F238E27FC236}">
                <a16:creationId xmlns:a16="http://schemas.microsoft.com/office/drawing/2014/main" id="{95942479-A4BE-E695-7FDA-B763CDA17D6B}"/>
              </a:ext>
            </a:extLst>
          </p:cNvPr>
          <p:cNvSpPr txBox="1"/>
          <p:nvPr/>
        </p:nvSpPr>
        <p:spPr>
          <a:xfrm>
            <a:off x="0" y="735049"/>
            <a:ext cx="12143152" cy="1138773"/>
          </a:xfrm>
          <a:prstGeom prst="rect">
            <a:avLst/>
          </a:prstGeom>
          <a:noFill/>
        </p:spPr>
        <p:txBody>
          <a:bodyPr wrap="square" rtlCol="0">
            <a:spAutoFit/>
          </a:bodyPr>
          <a:lstStyle/>
          <a:p>
            <a:pPr algn="ctr"/>
            <a:r>
              <a:rPr lang="en-US" sz="3400" dirty="0">
                <a:latin typeface="Segoe UI Historic" panose="020B0502040204020203" pitchFamily="34" charset="0"/>
              </a:rPr>
              <a:t>Rights holders (private entities) define what to block </a:t>
            </a:r>
          </a:p>
          <a:p>
            <a:pPr algn="ctr"/>
            <a:r>
              <a:rPr lang="en-US" sz="3400" dirty="0">
                <a:latin typeface="Segoe UI Historic" panose="020B0502040204020203" pitchFamily="34" charset="0"/>
              </a:rPr>
              <a:t>and push the list to the platform.</a:t>
            </a:r>
            <a:endParaRPr lang="it-IT" sz="3400" dirty="0"/>
          </a:p>
        </p:txBody>
      </p:sp>
      <p:sp>
        <p:nvSpPr>
          <p:cNvPr id="11" name="Titolo 1">
            <a:extLst>
              <a:ext uri="{FF2B5EF4-FFF2-40B4-BE49-F238E27FC236}">
                <a16:creationId xmlns:a16="http://schemas.microsoft.com/office/drawing/2014/main" id="{31E45DE6-038A-5834-4121-57D8E3F510AF}"/>
              </a:ext>
            </a:extLst>
          </p:cNvPr>
          <p:cNvSpPr txBox="1">
            <a:spLocks/>
          </p:cNvSpPr>
          <p:nvPr/>
        </p:nvSpPr>
        <p:spPr>
          <a:xfrm>
            <a:off x="48848" y="1560094"/>
            <a:ext cx="12192000" cy="1404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3400" dirty="0">
                <a:latin typeface="Segoe UI Historic" panose="020B0502040204020203" pitchFamily="34" charset="0"/>
              </a:rPr>
            </a:br>
            <a:br>
              <a:rPr lang="en-US" sz="3400" dirty="0">
                <a:latin typeface="Segoe UI Historic" panose="020B0502040204020203" pitchFamily="34" charset="0"/>
              </a:rPr>
            </a:br>
            <a:r>
              <a:rPr lang="en-US" sz="3400" dirty="0">
                <a:latin typeface="Segoe UI Historic" panose="020B0502040204020203" pitchFamily="34" charset="0"/>
              </a:rPr>
              <a:t>- IPv4/32</a:t>
            </a:r>
            <a:br>
              <a:rPr lang="en-US" sz="3400" dirty="0">
                <a:latin typeface="Segoe UI Historic" panose="020B0502040204020203" pitchFamily="34" charset="0"/>
              </a:rPr>
            </a:br>
            <a:r>
              <a:rPr lang="en-US" sz="3400" dirty="0">
                <a:latin typeface="Segoe UI Historic" panose="020B0502040204020203" pitchFamily="34" charset="0"/>
              </a:rPr>
              <a:t>- IPv6/128</a:t>
            </a:r>
            <a:endParaRPr lang="it-IT" sz="3400" dirty="0"/>
          </a:p>
        </p:txBody>
      </p:sp>
      <p:sp>
        <p:nvSpPr>
          <p:cNvPr id="13" name="CasellaDiTesto 12">
            <a:extLst>
              <a:ext uri="{FF2B5EF4-FFF2-40B4-BE49-F238E27FC236}">
                <a16:creationId xmlns:a16="http://schemas.microsoft.com/office/drawing/2014/main" id="{51D0A9FE-E5C4-93D6-4536-0B928D9955B9}"/>
              </a:ext>
            </a:extLst>
          </p:cNvPr>
          <p:cNvSpPr txBox="1"/>
          <p:nvPr/>
        </p:nvSpPr>
        <p:spPr>
          <a:xfrm>
            <a:off x="0" y="3056828"/>
            <a:ext cx="12143152" cy="615553"/>
          </a:xfrm>
          <a:prstGeom prst="rect">
            <a:avLst/>
          </a:prstGeom>
          <a:noFill/>
        </p:spPr>
        <p:txBody>
          <a:bodyPr wrap="square" rtlCol="0">
            <a:spAutoFit/>
          </a:bodyPr>
          <a:lstStyle/>
          <a:p>
            <a:pPr algn="ctr"/>
            <a:r>
              <a:rPr lang="en-US" sz="3400" dirty="0">
                <a:latin typeface="Segoe UI Historic" panose="020B0502040204020203" pitchFamily="34" charset="0"/>
              </a:rPr>
              <a:t>- FQDN</a:t>
            </a:r>
            <a:endParaRPr lang="it-IT" sz="3400" dirty="0"/>
          </a:p>
        </p:txBody>
      </p:sp>
      <p:sp>
        <p:nvSpPr>
          <p:cNvPr id="14" name="CasellaDiTesto 13">
            <a:extLst>
              <a:ext uri="{FF2B5EF4-FFF2-40B4-BE49-F238E27FC236}">
                <a16:creationId xmlns:a16="http://schemas.microsoft.com/office/drawing/2014/main" id="{000BC60C-3CD4-2AC1-BBA5-2BDD49E2AA95}"/>
              </a:ext>
            </a:extLst>
          </p:cNvPr>
          <p:cNvSpPr txBox="1"/>
          <p:nvPr/>
        </p:nvSpPr>
        <p:spPr>
          <a:xfrm>
            <a:off x="0" y="3756588"/>
            <a:ext cx="12192000" cy="615553"/>
          </a:xfrm>
          <a:prstGeom prst="rect">
            <a:avLst/>
          </a:prstGeom>
          <a:noFill/>
        </p:spPr>
        <p:txBody>
          <a:bodyPr wrap="square" rtlCol="0">
            <a:spAutoFit/>
          </a:bodyPr>
          <a:lstStyle/>
          <a:p>
            <a:pPr algn="ctr"/>
            <a:r>
              <a:rPr lang="en-US" sz="3400" b="1" dirty="0">
                <a:latin typeface="Segoe UI Historic" panose="020B0502040204020203" pitchFamily="34" charset="0"/>
              </a:rPr>
              <a:t>Operators MUST:</a:t>
            </a:r>
            <a:endParaRPr lang="it-IT" sz="3400" b="1" dirty="0"/>
          </a:p>
        </p:txBody>
      </p:sp>
      <p:sp>
        <p:nvSpPr>
          <p:cNvPr id="15" name="Titolo 1">
            <a:extLst>
              <a:ext uri="{FF2B5EF4-FFF2-40B4-BE49-F238E27FC236}">
                <a16:creationId xmlns:a16="http://schemas.microsoft.com/office/drawing/2014/main" id="{D09F6115-59F7-FC11-034C-50EEEDE8B8A5}"/>
              </a:ext>
            </a:extLst>
          </p:cNvPr>
          <p:cNvSpPr txBox="1">
            <a:spLocks/>
          </p:cNvSpPr>
          <p:nvPr/>
        </p:nvSpPr>
        <p:spPr>
          <a:xfrm>
            <a:off x="48848" y="5321436"/>
            <a:ext cx="12143152" cy="9596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Segoe UI Historic" panose="020B0502040204020203" pitchFamily="34" charset="0"/>
              </a:rPr>
              <a:t>- Operators MUST confirm execution via POST requests.</a:t>
            </a:r>
            <a:endParaRPr lang="it-IT" sz="3200" dirty="0"/>
          </a:p>
        </p:txBody>
      </p:sp>
      <p:sp>
        <p:nvSpPr>
          <p:cNvPr id="16" name="Titolo 1">
            <a:extLst>
              <a:ext uri="{FF2B5EF4-FFF2-40B4-BE49-F238E27FC236}">
                <a16:creationId xmlns:a16="http://schemas.microsoft.com/office/drawing/2014/main" id="{C3CA34CB-D625-A82A-6D51-A4E0ADC1CE28}"/>
              </a:ext>
            </a:extLst>
          </p:cNvPr>
          <p:cNvSpPr txBox="1">
            <a:spLocks/>
          </p:cNvSpPr>
          <p:nvPr/>
        </p:nvSpPr>
        <p:spPr>
          <a:xfrm>
            <a:off x="304801" y="5451023"/>
            <a:ext cx="12143152" cy="9596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3400" dirty="0">
                <a:latin typeface="Segoe UI Historic" panose="020B0502040204020203" pitchFamily="34" charset="0"/>
              </a:rPr>
            </a:br>
            <a:br>
              <a:rPr lang="en-US" sz="3400" dirty="0">
                <a:latin typeface="Segoe UI Historic" panose="020B0502040204020203" pitchFamily="34" charset="0"/>
              </a:rPr>
            </a:br>
            <a:endParaRPr lang="it-IT" sz="3400" dirty="0"/>
          </a:p>
        </p:txBody>
      </p:sp>
      <p:sp>
        <p:nvSpPr>
          <p:cNvPr id="17" name="CasellaDiTesto 16">
            <a:extLst>
              <a:ext uri="{FF2B5EF4-FFF2-40B4-BE49-F238E27FC236}">
                <a16:creationId xmlns:a16="http://schemas.microsoft.com/office/drawing/2014/main" id="{F74C0820-4B15-99DF-1B6F-C6F95C32210E}"/>
              </a:ext>
            </a:extLst>
          </p:cNvPr>
          <p:cNvSpPr txBox="1"/>
          <p:nvPr/>
        </p:nvSpPr>
        <p:spPr>
          <a:xfrm>
            <a:off x="-23458" y="5101516"/>
            <a:ext cx="12264306" cy="584775"/>
          </a:xfrm>
          <a:prstGeom prst="rect">
            <a:avLst/>
          </a:prstGeom>
          <a:noFill/>
        </p:spPr>
        <p:txBody>
          <a:bodyPr wrap="square" rtlCol="0">
            <a:spAutoFit/>
          </a:bodyPr>
          <a:lstStyle/>
          <a:p>
            <a:pPr algn="ctr"/>
            <a:r>
              <a:rPr lang="en-US" sz="3200" dirty="0">
                <a:latin typeface="Segoe UI Historic" panose="020B0502040204020203" pitchFamily="34" charset="0"/>
              </a:rPr>
              <a:t>- apply the ORDERS</a:t>
            </a:r>
            <a:endParaRPr lang="it-IT" sz="3200" dirty="0"/>
          </a:p>
        </p:txBody>
      </p:sp>
      <p:sp>
        <p:nvSpPr>
          <p:cNvPr id="26" name="Ovale 25">
            <a:extLst>
              <a:ext uri="{FF2B5EF4-FFF2-40B4-BE49-F238E27FC236}">
                <a16:creationId xmlns:a16="http://schemas.microsoft.com/office/drawing/2014/main" id="{56E604BA-F425-B60C-F566-12FCE673848E}"/>
              </a:ext>
            </a:extLst>
          </p:cNvPr>
          <p:cNvSpPr/>
          <p:nvPr/>
        </p:nvSpPr>
        <p:spPr>
          <a:xfrm>
            <a:off x="1292190" y="1172759"/>
            <a:ext cx="9397497" cy="4545810"/>
          </a:xfrm>
          <a:prstGeom prst="ellipse">
            <a:avLst/>
          </a:prstGeom>
          <a:solidFill>
            <a:srgbClr val="ED008C"/>
          </a:solidFill>
          <a:ln>
            <a:solidFill>
              <a:srgbClr val="ED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Please note that an IP address must be used exclusively for piracy in order for it to be blocked.</a:t>
            </a:r>
            <a:br>
              <a:rPr lang="en-US" sz="2400" dirty="0"/>
            </a:br>
            <a:r>
              <a:rPr lang="en-US" sz="2400" dirty="0"/>
              <a:t>So even hosting a blog about Lombard cuisine may be enough to prevent the IP address from being blocked under the law.</a:t>
            </a:r>
            <a:endParaRPr lang="it-IT" sz="2400" dirty="0"/>
          </a:p>
        </p:txBody>
      </p:sp>
      <p:pic>
        <p:nvPicPr>
          <p:cNvPr id="1026" name="Picture 2" descr="piatti tipici lombardi">
            <a:extLst>
              <a:ext uri="{FF2B5EF4-FFF2-40B4-BE49-F238E27FC236}">
                <a16:creationId xmlns:a16="http://schemas.microsoft.com/office/drawing/2014/main" id="{12705454-B643-8A06-ECC3-7A5544BE8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atti tipici lombardi 9 ricette da conoscere">
            <a:extLst>
              <a:ext uri="{FF2B5EF4-FFF2-40B4-BE49-F238E27FC236}">
                <a16:creationId xmlns:a16="http://schemas.microsoft.com/office/drawing/2014/main" id="{AF1DC3F3-1D02-AF4E-6026-98A69993BD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063" y="1352550"/>
            <a:ext cx="7381875" cy="4152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atti tipici lombardi 9 ricette da conoscere">
            <a:extLst>
              <a:ext uri="{FF2B5EF4-FFF2-40B4-BE49-F238E27FC236}">
                <a16:creationId xmlns:a16="http://schemas.microsoft.com/office/drawing/2014/main" id="{281C3200-F42A-E351-CF43-51A66C72F7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1504950"/>
            <a:ext cx="7381875" cy="4152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lenta Bergamasca com Ragu de Vitelo e Brunoise de Legumes">
            <a:extLst>
              <a:ext uri="{FF2B5EF4-FFF2-40B4-BE49-F238E27FC236}">
                <a16:creationId xmlns:a16="http://schemas.microsoft.com/office/drawing/2014/main" id="{C8B4890A-27C2-C36E-55A1-95527D2E78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atti tipici lombardi 9 ricette da conoscere">
            <a:extLst>
              <a:ext uri="{FF2B5EF4-FFF2-40B4-BE49-F238E27FC236}">
                <a16:creationId xmlns:a16="http://schemas.microsoft.com/office/drawing/2014/main" id="{0104ACD1-974D-268C-BA3A-88738F95BC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9863" y="1657350"/>
            <a:ext cx="7381875" cy="41529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iatti tipici lombardi 9 ricette da conoscere">
            <a:extLst>
              <a:ext uri="{FF2B5EF4-FFF2-40B4-BE49-F238E27FC236}">
                <a16:creationId xmlns:a16="http://schemas.microsoft.com/office/drawing/2014/main" id="{AB91BA86-BBA7-9A4A-7E47-17D812ED91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2263" y="1809750"/>
            <a:ext cx="7381875" cy="41529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rticle image">
            <a:extLst>
              <a:ext uri="{FF2B5EF4-FFF2-40B4-BE49-F238E27FC236}">
                <a16:creationId xmlns:a16="http://schemas.microsoft.com/office/drawing/2014/main" id="{222F0726-567C-1870-4F5F-717496F990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75" y="1476375"/>
            <a:ext cx="428625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orrone">
            <a:extLst>
              <a:ext uri="{FF2B5EF4-FFF2-40B4-BE49-F238E27FC236}">
                <a16:creationId xmlns:a16="http://schemas.microsoft.com/office/drawing/2014/main" id="{8495FD1D-8AD6-C681-41EE-5778407728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74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P spid="9" grpId="0"/>
      <p:bldP spid="11" grpId="0"/>
      <p:bldP spid="13" grpId="0"/>
      <p:bldP spid="14" grpId="0"/>
      <p:bldP spid="15" grpId="0"/>
      <p:bldP spid="17"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FAD3DCF-3B94-4BF6-B319-F0B9474DF17C}"/>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dirty="0">
                <a:solidFill>
                  <a:srgbClr val="FBFBFB"/>
                </a:solidFill>
                <a:latin typeface="Arial Rounded MT Bold" panose="020F0704030504030204" pitchFamily="34" charset="0"/>
              </a:rPr>
              <a:t>Airbeam Side</a:t>
            </a:r>
            <a:endParaRPr lang="it-IT" sz="2800" dirty="0">
              <a:latin typeface="Arial Rounded MT Bold" panose="020F0704030504030204" pitchFamily="34" charset="0"/>
            </a:endParaRPr>
          </a:p>
        </p:txBody>
      </p:sp>
      <p:pic>
        <p:nvPicPr>
          <p:cNvPr id="11" name="Immagine 10">
            <a:extLst>
              <a:ext uri="{FF2B5EF4-FFF2-40B4-BE49-F238E27FC236}">
                <a16:creationId xmlns:a16="http://schemas.microsoft.com/office/drawing/2014/main" id="{6164AC85-8A86-23AF-63E7-837E662E0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2131"/>
            <a:ext cx="2619375" cy="1743075"/>
          </a:xfrm>
          <a:prstGeom prst="rect">
            <a:avLst/>
          </a:prstGeom>
        </p:spPr>
      </p:pic>
      <p:pic>
        <p:nvPicPr>
          <p:cNvPr id="12" name="Immagine 11">
            <a:extLst>
              <a:ext uri="{FF2B5EF4-FFF2-40B4-BE49-F238E27FC236}">
                <a16:creationId xmlns:a16="http://schemas.microsoft.com/office/drawing/2014/main" id="{96E79133-31B2-EF36-3BCB-F3E279925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965" y="1060121"/>
            <a:ext cx="3059451" cy="836018"/>
          </a:xfrm>
          <a:prstGeom prst="rect">
            <a:avLst/>
          </a:prstGeom>
        </p:spPr>
      </p:pic>
      <p:sp>
        <p:nvSpPr>
          <p:cNvPr id="13" name="Freccia bidirezionale orizzontale 12">
            <a:extLst>
              <a:ext uri="{FF2B5EF4-FFF2-40B4-BE49-F238E27FC236}">
                <a16:creationId xmlns:a16="http://schemas.microsoft.com/office/drawing/2014/main" id="{B5CA6885-8A7F-14E5-FBEB-60811D3835F3}"/>
              </a:ext>
            </a:extLst>
          </p:cNvPr>
          <p:cNvSpPr/>
          <p:nvPr/>
        </p:nvSpPr>
        <p:spPr>
          <a:xfrm>
            <a:off x="2480413" y="3266301"/>
            <a:ext cx="991930" cy="27802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B75AD66E-68C6-8702-F5E4-3247DA1559BB}"/>
              </a:ext>
            </a:extLst>
          </p:cNvPr>
          <p:cNvSpPr txBox="1"/>
          <p:nvPr/>
        </p:nvSpPr>
        <p:spPr>
          <a:xfrm>
            <a:off x="2683122" y="2991847"/>
            <a:ext cx="583814" cy="369332"/>
          </a:xfrm>
          <a:prstGeom prst="rect">
            <a:avLst/>
          </a:prstGeom>
          <a:noFill/>
        </p:spPr>
        <p:txBody>
          <a:bodyPr wrap="none" rtlCol="0">
            <a:spAutoFit/>
          </a:bodyPr>
          <a:lstStyle/>
          <a:p>
            <a:r>
              <a:rPr lang="it-IT" dirty="0"/>
              <a:t>VPN</a:t>
            </a:r>
          </a:p>
        </p:txBody>
      </p:sp>
      <p:pic>
        <p:nvPicPr>
          <p:cNvPr id="16" name="Immagine 15">
            <a:extLst>
              <a:ext uri="{FF2B5EF4-FFF2-40B4-BE49-F238E27FC236}">
                <a16:creationId xmlns:a16="http://schemas.microsoft.com/office/drawing/2014/main" id="{87F0F0E8-7AFD-5C8B-024F-34BD8D1550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642" y="2824393"/>
            <a:ext cx="1541548" cy="1158322"/>
          </a:xfrm>
          <a:prstGeom prst="rect">
            <a:avLst/>
          </a:prstGeom>
        </p:spPr>
      </p:pic>
      <p:cxnSp>
        <p:nvCxnSpPr>
          <p:cNvPr id="20" name="Connettore diritto 19">
            <a:extLst>
              <a:ext uri="{FF2B5EF4-FFF2-40B4-BE49-F238E27FC236}">
                <a16:creationId xmlns:a16="http://schemas.microsoft.com/office/drawing/2014/main" id="{5B1E874D-2036-A072-EBA6-8F243CDE0BB7}"/>
              </a:ext>
            </a:extLst>
          </p:cNvPr>
          <p:cNvCxnSpPr/>
          <p:nvPr/>
        </p:nvCxnSpPr>
        <p:spPr>
          <a:xfrm>
            <a:off x="2975029" y="911096"/>
            <a:ext cx="0" cy="4923562"/>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Router | Cisco Network Topology Icons 3015">
            <a:extLst>
              <a:ext uri="{FF2B5EF4-FFF2-40B4-BE49-F238E27FC236}">
                <a16:creationId xmlns:a16="http://schemas.microsoft.com/office/drawing/2014/main" id="{72371E07-C2AA-8C90-3200-8C10B2ECB9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7100" y="2985545"/>
            <a:ext cx="1248378" cy="836018"/>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ttore diritto 21">
            <a:extLst>
              <a:ext uri="{FF2B5EF4-FFF2-40B4-BE49-F238E27FC236}">
                <a16:creationId xmlns:a16="http://schemas.microsoft.com/office/drawing/2014/main" id="{E3C03200-9E2A-4049-D837-0DE43E311889}"/>
              </a:ext>
            </a:extLst>
          </p:cNvPr>
          <p:cNvCxnSpPr>
            <a:stCxn id="1028" idx="3"/>
            <a:endCxn id="16" idx="1"/>
          </p:cNvCxnSpPr>
          <p:nvPr/>
        </p:nvCxnSpPr>
        <p:spPr>
          <a:xfrm>
            <a:off x="4885478" y="3403554"/>
            <a:ext cx="37016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7E3AD644-D225-33A0-2DAB-F77D25B2A449}"/>
              </a:ext>
            </a:extLst>
          </p:cNvPr>
          <p:cNvSpPr txBox="1"/>
          <p:nvPr/>
        </p:nvSpPr>
        <p:spPr>
          <a:xfrm>
            <a:off x="5493367" y="4077176"/>
            <a:ext cx="1205266" cy="646331"/>
          </a:xfrm>
          <a:prstGeom prst="rect">
            <a:avLst/>
          </a:prstGeom>
          <a:noFill/>
        </p:spPr>
        <p:txBody>
          <a:bodyPr wrap="none" rtlCol="0">
            <a:spAutoFit/>
          </a:bodyPr>
          <a:lstStyle/>
          <a:p>
            <a:pPr algn="ctr"/>
            <a:r>
              <a:rPr lang="it-IT" dirty="0"/>
              <a:t>Brain:</a:t>
            </a:r>
            <a:br>
              <a:rPr lang="it-IT" dirty="0"/>
            </a:br>
            <a:r>
              <a:rPr lang="it-IT" dirty="0"/>
              <a:t>PHP / Cron</a:t>
            </a:r>
          </a:p>
        </p:txBody>
      </p:sp>
      <p:cxnSp>
        <p:nvCxnSpPr>
          <p:cNvPr id="28" name="Connettore diritto 27">
            <a:extLst>
              <a:ext uri="{FF2B5EF4-FFF2-40B4-BE49-F238E27FC236}">
                <a16:creationId xmlns:a16="http://schemas.microsoft.com/office/drawing/2014/main" id="{DC032D07-3280-B474-C3A9-6674B77A2CD4}"/>
              </a:ext>
            </a:extLst>
          </p:cNvPr>
          <p:cNvCxnSpPr/>
          <p:nvPr/>
        </p:nvCxnSpPr>
        <p:spPr>
          <a:xfrm flipV="1">
            <a:off x="6837011" y="2373854"/>
            <a:ext cx="1079157" cy="1064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B798A7CF-8504-2F5E-5172-76907E6429FE}"/>
              </a:ext>
            </a:extLst>
          </p:cNvPr>
          <p:cNvCxnSpPr>
            <a:cxnSpLocks/>
          </p:cNvCxnSpPr>
          <p:nvPr/>
        </p:nvCxnSpPr>
        <p:spPr>
          <a:xfrm>
            <a:off x="6845249" y="3501456"/>
            <a:ext cx="1079157" cy="1055393"/>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descr="BIND 9's new logo! - ISC">
            <a:extLst>
              <a:ext uri="{FF2B5EF4-FFF2-40B4-BE49-F238E27FC236}">
                <a16:creationId xmlns:a16="http://schemas.microsoft.com/office/drawing/2014/main" id="{FAF04236-2903-02E7-B925-732FD99BE8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4462" y="3621000"/>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w logos">
            <a:extLst>
              <a:ext uri="{FF2B5EF4-FFF2-40B4-BE49-F238E27FC236}">
                <a16:creationId xmlns:a16="http://schemas.microsoft.com/office/drawing/2014/main" id="{2EFE94CA-0ED1-62D5-7C08-29F3455585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3738" y="2104054"/>
            <a:ext cx="1624316" cy="755381"/>
          </a:xfrm>
          <a:prstGeom prst="rect">
            <a:avLst/>
          </a:prstGeom>
          <a:noFill/>
          <a:extLst>
            <a:ext uri="{909E8E84-426E-40DD-AFC4-6F175D3DCCD1}">
              <a14:hiddenFill xmlns:a14="http://schemas.microsoft.com/office/drawing/2010/main">
                <a:solidFill>
                  <a:srgbClr val="FFFFFF"/>
                </a:solidFill>
              </a14:hiddenFill>
            </a:ext>
          </a:extLst>
        </p:spPr>
      </p:pic>
      <p:sp>
        <p:nvSpPr>
          <p:cNvPr id="1024" name="CasellaDiTesto 1023">
            <a:extLst>
              <a:ext uri="{FF2B5EF4-FFF2-40B4-BE49-F238E27FC236}">
                <a16:creationId xmlns:a16="http://schemas.microsoft.com/office/drawing/2014/main" id="{E4640888-9741-443E-483C-3D129D9DCEA9}"/>
              </a:ext>
            </a:extLst>
          </p:cNvPr>
          <p:cNvSpPr txBox="1"/>
          <p:nvPr/>
        </p:nvSpPr>
        <p:spPr>
          <a:xfrm>
            <a:off x="8127530" y="2824393"/>
            <a:ext cx="1481496" cy="369332"/>
          </a:xfrm>
          <a:prstGeom prst="rect">
            <a:avLst/>
          </a:prstGeom>
          <a:noFill/>
        </p:spPr>
        <p:txBody>
          <a:bodyPr wrap="none" rtlCol="0">
            <a:spAutoFit/>
          </a:bodyPr>
          <a:lstStyle/>
          <a:p>
            <a:pPr algn="ctr"/>
            <a:r>
              <a:rPr lang="it-IT" dirty="0"/>
              <a:t>IP </a:t>
            </a:r>
            <a:r>
              <a:rPr lang="it-IT" dirty="0" err="1"/>
              <a:t>blackholing</a:t>
            </a:r>
            <a:endParaRPr lang="it-IT" dirty="0"/>
          </a:p>
        </p:txBody>
      </p:sp>
      <p:pic>
        <p:nvPicPr>
          <p:cNvPr id="1034" name="Picture 10" descr="Juniper Networks MX204 | NetworkScreen.com">
            <a:extLst>
              <a:ext uri="{FF2B5EF4-FFF2-40B4-BE49-F238E27FC236}">
                <a16:creationId xmlns:a16="http://schemas.microsoft.com/office/drawing/2014/main" id="{376E7800-8677-9251-BFB2-9B46719361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3105" y="1065341"/>
            <a:ext cx="2538782" cy="504728"/>
          </a:xfrm>
          <a:prstGeom prst="rect">
            <a:avLst/>
          </a:prstGeom>
          <a:noFill/>
          <a:extLst>
            <a:ext uri="{909E8E84-426E-40DD-AFC4-6F175D3DCCD1}">
              <a14:hiddenFill xmlns:a14="http://schemas.microsoft.com/office/drawing/2010/main">
                <a:solidFill>
                  <a:srgbClr val="FFFFFF"/>
                </a:solidFill>
              </a14:hiddenFill>
            </a:ext>
          </a:extLst>
        </p:spPr>
      </p:pic>
      <p:cxnSp>
        <p:nvCxnSpPr>
          <p:cNvPr id="1031" name="Connettore diritto 1030">
            <a:extLst>
              <a:ext uri="{FF2B5EF4-FFF2-40B4-BE49-F238E27FC236}">
                <a16:creationId xmlns:a16="http://schemas.microsoft.com/office/drawing/2014/main" id="{AC0605D9-EBE3-3483-8CF3-444CB2A8D0E4}"/>
              </a:ext>
            </a:extLst>
          </p:cNvPr>
          <p:cNvCxnSpPr>
            <a:cxnSpLocks/>
            <a:endCxn id="1034" idx="2"/>
          </p:cNvCxnSpPr>
          <p:nvPr/>
        </p:nvCxnSpPr>
        <p:spPr>
          <a:xfrm flipV="1">
            <a:off x="9655624" y="1570069"/>
            <a:ext cx="1136872" cy="1086875"/>
          </a:xfrm>
          <a:prstGeom prst="line">
            <a:avLst/>
          </a:prstGeom>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746DE990-79DD-57F4-F38D-9D354C821ADA}"/>
              </a:ext>
            </a:extLst>
          </p:cNvPr>
          <p:cNvSpPr txBox="1"/>
          <p:nvPr/>
        </p:nvSpPr>
        <p:spPr>
          <a:xfrm>
            <a:off x="8170490" y="4723507"/>
            <a:ext cx="1395575" cy="369332"/>
          </a:xfrm>
          <a:prstGeom prst="rect">
            <a:avLst/>
          </a:prstGeom>
          <a:noFill/>
        </p:spPr>
        <p:txBody>
          <a:bodyPr wrap="none" rtlCol="0">
            <a:spAutoFit/>
          </a:bodyPr>
          <a:lstStyle/>
          <a:p>
            <a:pPr algn="ctr"/>
            <a:r>
              <a:rPr lang="it-IT" dirty="0"/>
              <a:t>DNS </a:t>
            </a:r>
            <a:r>
              <a:rPr lang="it-IT" dirty="0" err="1"/>
              <a:t>Blacklist</a:t>
            </a:r>
            <a:endParaRPr lang="it-IT" dirty="0"/>
          </a:p>
        </p:txBody>
      </p:sp>
      <p:pic>
        <p:nvPicPr>
          <p:cNvPr id="8" name="Immagine 7">
            <a:extLst>
              <a:ext uri="{FF2B5EF4-FFF2-40B4-BE49-F238E27FC236}">
                <a16:creationId xmlns:a16="http://schemas.microsoft.com/office/drawing/2014/main" id="{E97044C2-82D0-A23C-29D1-BA8DA0E9F0F1}"/>
              </a:ext>
            </a:extLst>
          </p:cNvPr>
          <p:cNvPicPr>
            <a:picLocks noChangeAspect="1"/>
          </p:cNvPicPr>
          <p:nvPr/>
        </p:nvPicPr>
        <p:blipFill>
          <a:blip r:embed="rId10"/>
          <a:stretch>
            <a:fillRect/>
          </a:stretch>
        </p:blipFill>
        <p:spPr>
          <a:xfrm>
            <a:off x="206384" y="829444"/>
            <a:ext cx="2546678" cy="1677452"/>
          </a:xfrm>
          <a:prstGeom prst="rect">
            <a:avLst/>
          </a:prstGeom>
        </p:spPr>
      </p:pic>
      <p:cxnSp>
        <p:nvCxnSpPr>
          <p:cNvPr id="3" name="Connettore diritto 2">
            <a:extLst>
              <a:ext uri="{FF2B5EF4-FFF2-40B4-BE49-F238E27FC236}">
                <a16:creationId xmlns:a16="http://schemas.microsoft.com/office/drawing/2014/main" id="{889C0A90-7553-C90C-F63C-95048DDF823A}"/>
              </a:ext>
            </a:extLst>
          </p:cNvPr>
          <p:cNvCxnSpPr/>
          <p:nvPr/>
        </p:nvCxnSpPr>
        <p:spPr>
          <a:xfrm>
            <a:off x="206384" y="2442131"/>
            <a:ext cx="6345245"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F7C4EE66-423C-A495-8A4D-15B4C9D59172}"/>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78CC4CD9-7225-F102-66D4-C15E5FFCC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6" name="CasellaDiTesto 5">
            <a:extLst>
              <a:ext uri="{FF2B5EF4-FFF2-40B4-BE49-F238E27FC236}">
                <a16:creationId xmlns:a16="http://schemas.microsoft.com/office/drawing/2014/main" id="{4033CFE6-1752-0AC1-B44D-E56D32A5D102}"/>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7" name="CasellaDiTesto 6">
            <a:extLst>
              <a:ext uri="{FF2B5EF4-FFF2-40B4-BE49-F238E27FC236}">
                <a16:creationId xmlns:a16="http://schemas.microsoft.com/office/drawing/2014/main" id="{59D1B70D-29DA-BEA6-1C36-F762D01735BD}"/>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78933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4" grpId="0"/>
      <p:bldP spid="102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014C1-D350-0F50-447D-23323EAC80B0}"/>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CEDEAD4B-52B5-007C-C1CF-BF823D0C29BE}"/>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err="1">
                <a:solidFill>
                  <a:srgbClr val="FBFBFB"/>
                </a:solidFill>
                <a:latin typeface="Arial Rounded MT Bold" panose="020F0704030504030204" pitchFamily="34" charset="0"/>
              </a:rPr>
              <a:t>Let’s</a:t>
            </a:r>
            <a:r>
              <a:rPr lang="it-IT" sz="2800" b="0" i="0" u="none" strike="noStrike" baseline="0" dirty="0">
                <a:solidFill>
                  <a:srgbClr val="FBFBFB"/>
                </a:solidFill>
                <a:latin typeface="Arial Rounded MT Bold" panose="020F0704030504030204" pitchFamily="34" charset="0"/>
              </a:rPr>
              <a:t> do </a:t>
            </a:r>
            <a:r>
              <a:rPr lang="it-IT" sz="2800" b="0" i="0" u="none" strike="noStrike" baseline="0" dirty="0" err="1">
                <a:solidFill>
                  <a:srgbClr val="FBFBFB"/>
                </a:solidFill>
                <a:latin typeface="Arial Rounded MT Bold" panose="020F0704030504030204" pitchFamily="34" charset="0"/>
              </a:rPr>
              <a:t>that</a:t>
            </a:r>
            <a:r>
              <a:rPr lang="it-IT" sz="2800" b="0" i="0" u="none" strike="noStrike" baseline="0" dirty="0">
                <a:solidFill>
                  <a:srgbClr val="FBFBFB"/>
                </a:solidFill>
                <a:latin typeface="Arial Rounded MT Bold" panose="020F0704030504030204" pitchFamily="34" charset="0"/>
              </a:rPr>
              <a:t>!</a:t>
            </a:r>
            <a:endParaRPr lang="it-IT" sz="2800" dirty="0">
              <a:latin typeface="Arial Rounded MT Bold" panose="020F0704030504030204" pitchFamily="34" charset="0"/>
            </a:endParaRPr>
          </a:p>
        </p:txBody>
      </p:sp>
      <p:sp>
        <p:nvSpPr>
          <p:cNvPr id="5" name="Titolo 1">
            <a:extLst>
              <a:ext uri="{FF2B5EF4-FFF2-40B4-BE49-F238E27FC236}">
                <a16:creationId xmlns:a16="http://schemas.microsoft.com/office/drawing/2014/main" id="{6D6E063F-9FD5-A0D7-8D91-CBDE02F7CC32}"/>
              </a:ext>
            </a:extLst>
          </p:cNvPr>
          <p:cNvSpPr>
            <a:spLocks noGrp="1"/>
          </p:cNvSpPr>
          <p:nvPr>
            <p:ph type="ctrTitle"/>
          </p:nvPr>
        </p:nvSpPr>
        <p:spPr>
          <a:xfrm>
            <a:off x="0" y="1261557"/>
            <a:ext cx="12143152" cy="646332"/>
          </a:xfrm>
        </p:spPr>
        <p:txBody>
          <a:bodyPr>
            <a:normAutofit fontScale="90000"/>
          </a:bodyPr>
          <a:lstStyle/>
          <a:p>
            <a:r>
              <a:rPr lang="en-US" sz="3600" dirty="0">
                <a:effectLst/>
                <a:latin typeface="Segoe UI Historic" panose="020B0502040204020203" pitchFamily="34" charset="0"/>
              </a:rPr>
              <a:t>We have up to 30 mins to confirm the execution, so I can make a call every 10 minutes</a:t>
            </a:r>
            <a:endParaRPr lang="it-IT" sz="3600" dirty="0"/>
          </a:p>
        </p:txBody>
      </p:sp>
      <p:sp>
        <p:nvSpPr>
          <p:cNvPr id="2" name="Titolo 1">
            <a:extLst>
              <a:ext uri="{FF2B5EF4-FFF2-40B4-BE49-F238E27FC236}">
                <a16:creationId xmlns:a16="http://schemas.microsoft.com/office/drawing/2014/main" id="{A8FFC923-8BC3-CFBE-A895-00E05159528D}"/>
              </a:ext>
            </a:extLst>
          </p:cNvPr>
          <p:cNvSpPr txBox="1">
            <a:spLocks/>
          </p:cNvSpPr>
          <p:nvPr/>
        </p:nvSpPr>
        <p:spPr>
          <a:xfrm>
            <a:off x="0" y="1410119"/>
            <a:ext cx="12143152" cy="14869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Segoe UI Historic" panose="020B0502040204020203" pitchFamily="34" charset="0"/>
              </a:rPr>
              <a:t>No, we are all doing the same, so let’s add a randomized delay</a:t>
            </a:r>
            <a:endParaRPr lang="it-IT" sz="3200" dirty="0"/>
          </a:p>
        </p:txBody>
      </p:sp>
      <p:sp>
        <p:nvSpPr>
          <p:cNvPr id="8" name="CasellaDiTesto 7">
            <a:extLst>
              <a:ext uri="{FF2B5EF4-FFF2-40B4-BE49-F238E27FC236}">
                <a16:creationId xmlns:a16="http://schemas.microsoft.com/office/drawing/2014/main" id="{6075BFDC-0556-E9D0-B9D3-C0557743F679}"/>
              </a:ext>
            </a:extLst>
          </p:cNvPr>
          <p:cNvSpPr txBox="1"/>
          <p:nvPr/>
        </p:nvSpPr>
        <p:spPr>
          <a:xfrm>
            <a:off x="48848" y="3492421"/>
            <a:ext cx="12143152" cy="1200329"/>
          </a:xfrm>
          <a:prstGeom prst="rect">
            <a:avLst/>
          </a:prstGeom>
          <a:noFill/>
        </p:spPr>
        <p:txBody>
          <a:bodyPr wrap="square" rtlCol="0">
            <a:spAutoFit/>
          </a:bodyPr>
          <a:lstStyle/>
          <a:p>
            <a:pPr algn="ctr"/>
            <a:r>
              <a:rPr lang="en-US" sz="3600" dirty="0">
                <a:latin typeface="Segoe UI Historic" panose="020B0502040204020203" pitchFamily="34" charset="0"/>
              </a:rPr>
              <a:t>Too many errors, once the GET fails, we need to run it once again in some minute</a:t>
            </a:r>
            <a:endParaRPr lang="it-IT" sz="3600" dirty="0"/>
          </a:p>
        </p:txBody>
      </p:sp>
      <p:sp>
        <p:nvSpPr>
          <p:cNvPr id="9" name="CasellaDiTesto 8">
            <a:extLst>
              <a:ext uri="{FF2B5EF4-FFF2-40B4-BE49-F238E27FC236}">
                <a16:creationId xmlns:a16="http://schemas.microsoft.com/office/drawing/2014/main" id="{BBEA2181-AB29-9F7C-40F6-3E165E52E067}"/>
              </a:ext>
            </a:extLst>
          </p:cNvPr>
          <p:cNvSpPr txBox="1"/>
          <p:nvPr/>
        </p:nvSpPr>
        <p:spPr>
          <a:xfrm>
            <a:off x="-68136" y="5124715"/>
            <a:ext cx="12143152" cy="646331"/>
          </a:xfrm>
          <a:prstGeom prst="rect">
            <a:avLst/>
          </a:prstGeom>
          <a:noFill/>
        </p:spPr>
        <p:txBody>
          <a:bodyPr wrap="square" rtlCol="0">
            <a:spAutoFit/>
          </a:bodyPr>
          <a:lstStyle/>
          <a:p>
            <a:pPr algn="ctr"/>
            <a:r>
              <a:rPr lang="en-US" sz="3600" dirty="0">
                <a:latin typeface="Segoe UI Historic" panose="020B0502040204020203" pitchFamily="34" charset="0"/>
              </a:rPr>
              <a:t>It’s a mess, let’s reduce it to Two minutes</a:t>
            </a:r>
            <a:endParaRPr lang="it-IT" sz="3600" dirty="0"/>
          </a:p>
        </p:txBody>
      </p:sp>
      <p:sp>
        <p:nvSpPr>
          <p:cNvPr id="3" name="Rettangolo 2">
            <a:extLst>
              <a:ext uri="{FF2B5EF4-FFF2-40B4-BE49-F238E27FC236}">
                <a16:creationId xmlns:a16="http://schemas.microsoft.com/office/drawing/2014/main" id="{36EE3E76-B27B-B891-CA7F-F55CD7BE9595}"/>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A24C0751-D70D-01D9-59C7-CCFE0C7CD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6" name="CasellaDiTesto 5">
            <a:extLst>
              <a:ext uri="{FF2B5EF4-FFF2-40B4-BE49-F238E27FC236}">
                <a16:creationId xmlns:a16="http://schemas.microsoft.com/office/drawing/2014/main" id="{1752126D-D2C3-8D95-1F7B-F4E06E7D49D5}"/>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7" name="CasellaDiTesto 6">
            <a:extLst>
              <a:ext uri="{FF2B5EF4-FFF2-40B4-BE49-F238E27FC236}">
                <a16:creationId xmlns:a16="http://schemas.microsoft.com/office/drawing/2014/main" id="{4F1E8215-1807-90CA-4A28-2044D3742B15}"/>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16470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FAD3DCF-3B94-4BF6-B319-F0B9474DF17C}"/>
              </a:ext>
            </a:extLst>
          </p:cNvPr>
          <p:cNvSpPr/>
          <p:nvPr/>
        </p:nvSpPr>
        <p:spPr>
          <a:xfrm>
            <a:off x="0" y="0"/>
            <a:ext cx="12192000" cy="731520"/>
          </a:xfrm>
          <a:prstGeom prst="rect">
            <a:avLst/>
          </a:prstGeom>
          <a:solidFill>
            <a:srgbClr val="ED008C"/>
          </a:solid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2800" b="0" i="0" u="none" strike="noStrike" baseline="0" dirty="0" err="1">
                <a:solidFill>
                  <a:srgbClr val="FBFBFB"/>
                </a:solidFill>
                <a:latin typeface="Arial Rounded MT Bold" panose="020F0704030504030204" pitchFamily="34" charset="0"/>
              </a:rPr>
              <a:t>Notifications</a:t>
            </a:r>
            <a:endParaRPr lang="it-IT" sz="2800" dirty="0">
              <a:latin typeface="Arial Rounded MT Bold" panose="020F0704030504030204" pitchFamily="34" charset="0"/>
            </a:endParaRPr>
          </a:p>
        </p:txBody>
      </p:sp>
      <p:sp>
        <p:nvSpPr>
          <p:cNvPr id="14" name="CasellaDiTesto 13">
            <a:extLst>
              <a:ext uri="{FF2B5EF4-FFF2-40B4-BE49-F238E27FC236}">
                <a16:creationId xmlns:a16="http://schemas.microsoft.com/office/drawing/2014/main" id="{A83C77FC-94DF-572A-7A4B-382049439FA4}"/>
              </a:ext>
            </a:extLst>
          </p:cNvPr>
          <p:cNvSpPr txBox="1"/>
          <p:nvPr/>
        </p:nvSpPr>
        <p:spPr>
          <a:xfrm>
            <a:off x="654198" y="975843"/>
            <a:ext cx="2078966" cy="1200329"/>
          </a:xfrm>
          <a:prstGeom prst="rect">
            <a:avLst/>
          </a:prstGeom>
          <a:noFill/>
        </p:spPr>
        <p:txBody>
          <a:bodyPr wrap="none" rtlCol="0">
            <a:spAutoFit/>
          </a:bodyPr>
          <a:lstStyle/>
          <a:p>
            <a:pPr algn="ctr"/>
            <a:r>
              <a:rPr lang="en-US" b="1" dirty="0"/>
              <a:t>Apr 18th 2024</a:t>
            </a:r>
          </a:p>
          <a:p>
            <a:pPr algn="ctr"/>
            <a:r>
              <a:rPr lang="en-US" dirty="0"/>
              <a:t>818 tickets</a:t>
            </a:r>
          </a:p>
          <a:p>
            <a:pPr algn="ctr"/>
            <a:r>
              <a:rPr lang="en-US" dirty="0"/>
              <a:t>Banned FQDN 9539 </a:t>
            </a:r>
          </a:p>
          <a:p>
            <a:pPr algn="ctr"/>
            <a:r>
              <a:rPr lang="en-US" dirty="0"/>
              <a:t>BannedIPv4 3123</a:t>
            </a:r>
            <a:endParaRPr lang="it-IT" dirty="0"/>
          </a:p>
        </p:txBody>
      </p:sp>
      <p:sp>
        <p:nvSpPr>
          <p:cNvPr id="2" name="CasellaDiTesto 1">
            <a:extLst>
              <a:ext uri="{FF2B5EF4-FFF2-40B4-BE49-F238E27FC236}">
                <a16:creationId xmlns:a16="http://schemas.microsoft.com/office/drawing/2014/main" id="{3C306A52-A2AB-61F8-6F06-DDFBBAB1A357}"/>
              </a:ext>
            </a:extLst>
          </p:cNvPr>
          <p:cNvSpPr txBox="1"/>
          <p:nvPr/>
        </p:nvSpPr>
        <p:spPr>
          <a:xfrm>
            <a:off x="595689" y="2761894"/>
            <a:ext cx="2195986" cy="1200329"/>
          </a:xfrm>
          <a:prstGeom prst="rect">
            <a:avLst/>
          </a:prstGeom>
          <a:noFill/>
        </p:spPr>
        <p:txBody>
          <a:bodyPr wrap="none" rtlCol="0">
            <a:spAutoFit/>
          </a:bodyPr>
          <a:lstStyle/>
          <a:p>
            <a:pPr algn="ctr"/>
            <a:r>
              <a:rPr lang="en-US" b="1" dirty="0"/>
              <a:t>Mar 23rd 2025</a:t>
            </a:r>
          </a:p>
          <a:p>
            <a:pPr algn="ctr"/>
            <a:r>
              <a:rPr lang="en-US" dirty="0"/>
              <a:t>2976 tickets</a:t>
            </a:r>
          </a:p>
          <a:p>
            <a:pPr algn="ctr"/>
            <a:r>
              <a:rPr lang="en-US" dirty="0"/>
              <a:t>Banned FQDN 16328 </a:t>
            </a:r>
          </a:p>
          <a:p>
            <a:pPr algn="ctr"/>
            <a:r>
              <a:rPr lang="en-US" dirty="0"/>
              <a:t>BannedIPv4 8721</a:t>
            </a:r>
            <a:endParaRPr lang="it-IT" dirty="0"/>
          </a:p>
        </p:txBody>
      </p:sp>
      <p:pic>
        <p:nvPicPr>
          <p:cNvPr id="8" name="Immagine 7">
            <a:extLst>
              <a:ext uri="{FF2B5EF4-FFF2-40B4-BE49-F238E27FC236}">
                <a16:creationId xmlns:a16="http://schemas.microsoft.com/office/drawing/2014/main" id="{1123F9DC-1951-DD2D-BD8C-83D932931937}"/>
              </a:ext>
            </a:extLst>
          </p:cNvPr>
          <p:cNvPicPr>
            <a:picLocks noChangeAspect="1"/>
          </p:cNvPicPr>
          <p:nvPr/>
        </p:nvPicPr>
        <p:blipFill>
          <a:blip r:embed="rId3"/>
          <a:stretch>
            <a:fillRect/>
          </a:stretch>
        </p:blipFill>
        <p:spPr>
          <a:xfrm>
            <a:off x="4327557" y="975843"/>
            <a:ext cx="2520714" cy="5134787"/>
          </a:xfrm>
          <a:prstGeom prst="rect">
            <a:avLst/>
          </a:prstGeom>
        </p:spPr>
      </p:pic>
      <p:pic>
        <p:nvPicPr>
          <p:cNvPr id="12" name="Immagine 11">
            <a:extLst>
              <a:ext uri="{FF2B5EF4-FFF2-40B4-BE49-F238E27FC236}">
                <a16:creationId xmlns:a16="http://schemas.microsoft.com/office/drawing/2014/main" id="{C61E19B2-7AA3-7485-9E1C-A59D33773ED4}"/>
              </a:ext>
            </a:extLst>
          </p:cNvPr>
          <p:cNvPicPr>
            <a:picLocks noChangeAspect="1"/>
          </p:cNvPicPr>
          <p:nvPr/>
        </p:nvPicPr>
        <p:blipFill>
          <a:blip r:embed="rId4"/>
          <a:stretch>
            <a:fillRect/>
          </a:stretch>
        </p:blipFill>
        <p:spPr>
          <a:xfrm>
            <a:off x="7669297" y="975844"/>
            <a:ext cx="2488993" cy="5049429"/>
          </a:xfrm>
          <a:prstGeom prst="rect">
            <a:avLst/>
          </a:prstGeom>
        </p:spPr>
      </p:pic>
      <p:sp>
        <p:nvSpPr>
          <p:cNvPr id="3" name="CasellaDiTesto 2">
            <a:extLst>
              <a:ext uri="{FF2B5EF4-FFF2-40B4-BE49-F238E27FC236}">
                <a16:creationId xmlns:a16="http://schemas.microsoft.com/office/drawing/2014/main" id="{F5010FB0-3626-36C5-4CD7-A20494C24B79}"/>
              </a:ext>
            </a:extLst>
          </p:cNvPr>
          <p:cNvSpPr txBox="1"/>
          <p:nvPr/>
        </p:nvSpPr>
        <p:spPr>
          <a:xfrm>
            <a:off x="595690" y="4571713"/>
            <a:ext cx="2195986" cy="1200329"/>
          </a:xfrm>
          <a:prstGeom prst="rect">
            <a:avLst/>
          </a:prstGeom>
          <a:noFill/>
        </p:spPr>
        <p:txBody>
          <a:bodyPr wrap="none" rtlCol="0">
            <a:spAutoFit/>
          </a:bodyPr>
          <a:lstStyle/>
          <a:p>
            <a:pPr algn="ctr"/>
            <a:r>
              <a:rPr lang="en-US" b="1" dirty="0"/>
              <a:t>Sep 20th 2025</a:t>
            </a:r>
          </a:p>
          <a:p>
            <a:pPr algn="ctr"/>
            <a:r>
              <a:rPr lang="en-US" dirty="0"/>
              <a:t>2448 tickets</a:t>
            </a:r>
          </a:p>
          <a:p>
            <a:pPr algn="ctr"/>
            <a:r>
              <a:rPr lang="en-US" dirty="0"/>
              <a:t>Banned FQDN 21845 </a:t>
            </a:r>
          </a:p>
          <a:p>
            <a:pPr algn="ctr"/>
            <a:r>
              <a:rPr lang="en-US" dirty="0"/>
              <a:t>BannedIPv4 11965</a:t>
            </a:r>
            <a:endParaRPr lang="it-IT" dirty="0"/>
          </a:p>
        </p:txBody>
      </p:sp>
      <p:sp>
        <p:nvSpPr>
          <p:cNvPr id="4" name="Rettangolo 3">
            <a:extLst>
              <a:ext uri="{FF2B5EF4-FFF2-40B4-BE49-F238E27FC236}">
                <a16:creationId xmlns:a16="http://schemas.microsoft.com/office/drawing/2014/main" id="{319F65ED-9F52-DEBE-A77E-1C838A9A5F03}"/>
              </a:ext>
            </a:extLst>
          </p:cNvPr>
          <p:cNvSpPr/>
          <p:nvPr/>
        </p:nvSpPr>
        <p:spPr>
          <a:xfrm rot="21407433">
            <a:off x="-496114" y="6474431"/>
            <a:ext cx="12999108" cy="108417"/>
          </a:xfrm>
          <a:prstGeom prst="rect">
            <a:avLst/>
          </a:prstGeom>
          <a:solidFill>
            <a:srgbClr val="FF3399">
              <a:alpha val="5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1FA98F0A-8965-855A-73F2-C9121BE59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1514" y="6365103"/>
            <a:ext cx="1601639" cy="437660"/>
          </a:xfrm>
          <a:prstGeom prst="rect">
            <a:avLst/>
          </a:prstGeom>
        </p:spPr>
      </p:pic>
      <p:sp>
        <p:nvSpPr>
          <p:cNvPr id="7" name="CasellaDiTesto 6">
            <a:extLst>
              <a:ext uri="{FF2B5EF4-FFF2-40B4-BE49-F238E27FC236}">
                <a16:creationId xmlns:a16="http://schemas.microsoft.com/office/drawing/2014/main" id="{A4DEF33F-8EEE-3394-C48B-1CA656431877}"/>
              </a:ext>
            </a:extLst>
          </p:cNvPr>
          <p:cNvSpPr txBox="1"/>
          <p:nvPr/>
        </p:nvSpPr>
        <p:spPr>
          <a:xfrm>
            <a:off x="25795" y="6290206"/>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Livio Morina – BalticNOG1</a:t>
            </a:r>
          </a:p>
        </p:txBody>
      </p:sp>
      <p:sp>
        <p:nvSpPr>
          <p:cNvPr id="15" name="CasellaDiTesto 14">
            <a:extLst>
              <a:ext uri="{FF2B5EF4-FFF2-40B4-BE49-F238E27FC236}">
                <a16:creationId xmlns:a16="http://schemas.microsoft.com/office/drawing/2014/main" id="{4AA0CFBE-DCAD-8469-8314-A63B1B283974}"/>
              </a:ext>
            </a:extLst>
          </p:cNvPr>
          <p:cNvSpPr txBox="1"/>
          <p:nvPr/>
        </p:nvSpPr>
        <p:spPr>
          <a:xfrm>
            <a:off x="8352639" y="6459483"/>
            <a:ext cx="3611305" cy="338554"/>
          </a:xfrm>
          <a:prstGeom prst="rect">
            <a:avLst/>
          </a:prstGeom>
          <a:noFill/>
        </p:spPr>
        <p:txBody>
          <a:bodyPr wrap="square" rtlCol="0">
            <a:spAutoFit/>
          </a:bodyPr>
          <a:lstStyle/>
          <a:p>
            <a:r>
              <a:rPr lang="it-IT" sz="1600" dirty="0">
                <a:solidFill>
                  <a:srgbClr val="ED008C"/>
                </a:solidFill>
                <a:latin typeface="Arial Rounded MT Bold" panose="020F0704030504030204" pitchFamily="34" charset="0"/>
              </a:rPr>
              <a:t>Vilnius – 25/09/2025</a:t>
            </a:r>
          </a:p>
        </p:txBody>
      </p:sp>
    </p:spTree>
    <p:extLst>
      <p:ext uri="{BB962C8B-B14F-4D97-AF65-F5344CB8AC3E}">
        <p14:creationId xmlns:p14="http://schemas.microsoft.com/office/powerpoint/2010/main" val="109861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3296</TotalTime>
  <Words>1732</Words>
  <Application>Microsoft Office PowerPoint</Application>
  <PresentationFormat>Widescreen</PresentationFormat>
  <Paragraphs>252</Paragraphs>
  <Slides>29</Slides>
  <Notes>29</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29</vt:i4>
      </vt:variant>
    </vt:vector>
  </HeadingPairs>
  <TitlesOfParts>
    <vt:vector size="39" baseType="lpstr">
      <vt:lpstr>-apple-system</vt:lpstr>
      <vt:lpstr>Arial</vt:lpstr>
      <vt:lpstr>Arial Rounded MT Bold</vt:lpstr>
      <vt:lpstr>Calibri</vt:lpstr>
      <vt:lpstr>Calibri Light</vt:lpstr>
      <vt:lpstr>Calibri Light (Titoli)</vt:lpstr>
      <vt:lpstr>Comic Sans MS</vt:lpstr>
      <vt:lpstr>Roboto</vt:lpstr>
      <vt:lpstr>Segoe UI Historic</vt:lpstr>
      <vt:lpstr>Tema di Office</vt:lpstr>
      <vt:lpstr>Presentazione standard di PowerPoint</vt:lpstr>
      <vt:lpstr>This presentation is based on my direct, personal experience </vt:lpstr>
      <vt:lpstr>The Serie A League is putting strong pressure on the Italian Government</vt:lpstr>
      <vt:lpstr>“There is a need for a fast-blocking system”</vt:lpstr>
      <vt:lpstr>May 2023: The Italian Communications Authority previewed the platform it intended to launch. It differed from the draft law under discussion in Parliament. Ultimately, Parliament amended the law to incorporate the platform's structure, as requested by rights holders.</vt:lpstr>
      <vt:lpstr>- run a “continuous PULL system”</vt:lpstr>
      <vt:lpstr>Presentazione standard di PowerPoint</vt:lpstr>
      <vt:lpstr>We have up to 30 mins to confirm the execution, so I can make a call every 10 minutes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VPN and public DNS providers are now required to comply with Piracy Shield.</vt:lpstr>
      <vt:lpstr>Presentazione standard di PowerPoint</vt:lpstr>
      <vt:lpstr>Presentazione standard di PowerPoint</vt:lpstr>
      <vt:lpstr>Presentazione standard di PowerPoint</vt:lpstr>
      <vt:lpstr>Presentazione standard di PowerPoint</vt:lpstr>
      <vt:lpstr>The first Piracy Shield was limited to ISP, Today additional entities are required to comply:</vt:lpstr>
      <vt:lpstr>All CDNs with infrastructure (cache, servers, etc.) installed on national territory must request the general authorization required by the Electronic Communications Code.</vt:lpstr>
      <vt:lpstr>The system poses a serious threat to internet freedom</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Livio Morina</dc:creator>
  <cp:lastModifiedBy>Livio Morina</cp:lastModifiedBy>
  <cp:revision>151</cp:revision>
  <dcterms:created xsi:type="dcterms:W3CDTF">2020-12-17T08:12:32Z</dcterms:created>
  <dcterms:modified xsi:type="dcterms:W3CDTF">2025-09-20T17:30:58Z</dcterms:modified>
</cp:coreProperties>
</file>