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147471027" r:id="rId2"/>
    <p:sldId id="2147471028" r:id="rId3"/>
    <p:sldId id="268" r:id="rId4"/>
    <p:sldId id="269" r:id="rId5"/>
    <p:sldId id="2147471029" r:id="rId6"/>
    <p:sldId id="2147471030" r:id="rId7"/>
    <p:sldId id="271" r:id="rId8"/>
    <p:sldId id="274" r:id="rId9"/>
    <p:sldId id="272" r:id="rId10"/>
    <p:sldId id="276" r:id="rId11"/>
    <p:sldId id="275" r:id="rId12"/>
    <p:sldId id="265" r:id="rId13"/>
    <p:sldId id="2147471031" r:id="rId14"/>
    <p:sldId id="2147471032" r:id="rId15"/>
    <p:sldId id="2147471025" r:id="rId16"/>
    <p:sldId id="2147471033" r:id="rId17"/>
    <p:sldId id="2147471034" r:id="rId18"/>
    <p:sldId id="2147471035" r:id="rId19"/>
    <p:sldId id="2147471036" r:id="rId20"/>
    <p:sldId id="2147471038" r:id="rId21"/>
    <p:sldId id="2147471039" r:id="rId22"/>
    <p:sldId id="2147471037" r:id="rId23"/>
    <p:sldId id="2147471023" r:id="rId24"/>
    <p:sldId id="266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IV7q6SdTPMbMWMACUTIhQazEj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8752E1-ED8B-4C19-A240-B390B53F6D6F}">
  <a:tblStyle styleId="{298752E1-ED8B-4C19-A240-B390B53F6D6F}" styleName="Table_0">
    <a:wholeTbl>
      <a:tcTxStyle b="off" i="off">
        <a:font>
          <a:latin typeface="CiscoSansTT Light"/>
          <a:ea typeface="CiscoSansTT Light"/>
          <a:cs typeface="CiscoSansTT Light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/>
    <p:restoredTop sz="81769"/>
  </p:normalViewPr>
  <p:slideViewPr>
    <p:cSldViewPr snapToGrid="0">
      <p:cViewPr varScale="1">
        <p:scale>
          <a:sx n="138" d="100"/>
          <a:sy n="138" d="100"/>
        </p:scale>
        <p:origin x="167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1CB52-A52B-9D36-322D-982B5D6B1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EE860-0EE8-FB02-BCFA-94748D591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BD36F-8EA3-78A0-0C38-CD637104F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20175-2934-2FD6-87B3-BC57BA9D0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604020202020204" charset="0"/>
                <a:ea typeface="+mn-ea"/>
                <a:cs typeface="+mn-cs"/>
              </a:rPr>
              <a:pPr marL="0" marR="0" lvl="0" indent="0" algn="r" defTabSz="6095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3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106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2740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F1698D07-B0D7-0B9F-9157-609A6A4F6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2045D0E5-CD32-E3B2-C080-9ECC716EE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CD1EECC0-D0FC-3AD7-AF7A-7D35A12C7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440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1D895EF3-1753-AE94-2220-5CBB8E8EB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44E10F9E-5BC7-48AC-9980-4AF5B8FEE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AB73020B-7053-8178-C472-474A11F719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571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>
          <a:extLst>
            <a:ext uri="{FF2B5EF4-FFF2-40B4-BE49-F238E27FC236}">
              <a16:creationId xmlns:a16="http://schemas.microsoft.com/office/drawing/2014/main" id="{917893CB-5BA9-9CF8-028A-F28F1CB74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:notes">
            <a:extLst>
              <a:ext uri="{FF2B5EF4-FFF2-40B4-BE49-F238E27FC236}">
                <a16:creationId xmlns:a16="http://schemas.microsoft.com/office/drawing/2014/main" id="{EC175890-EA8B-F67E-13A5-827852A66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353" name="Google Shape;353;p2:notes">
            <a:extLst>
              <a:ext uri="{FF2B5EF4-FFF2-40B4-BE49-F238E27FC236}">
                <a16:creationId xmlns:a16="http://schemas.microsoft.com/office/drawing/2014/main" id="{18F2FE47-5A6D-73E2-1ACB-0C5E9F6178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437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>
          <a:extLst>
            <a:ext uri="{FF2B5EF4-FFF2-40B4-BE49-F238E27FC236}">
              <a16:creationId xmlns:a16="http://schemas.microsoft.com/office/drawing/2014/main" id="{92325BDB-0B7C-8DD7-2096-468F7CAD2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>
            <a:extLst>
              <a:ext uri="{FF2B5EF4-FFF2-40B4-BE49-F238E27FC236}">
                <a16:creationId xmlns:a16="http://schemas.microsoft.com/office/drawing/2014/main" id="{375084EC-3CE1-0896-E8B5-ECC8AA46C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:notes">
            <a:extLst>
              <a:ext uri="{FF2B5EF4-FFF2-40B4-BE49-F238E27FC236}">
                <a16:creationId xmlns:a16="http://schemas.microsoft.com/office/drawing/2014/main" id="{80ECFAC2-9ED2-4A8B-EF89-ED5523E0B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291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C2716B12-3F63-A6AA-2F8D-9BAF3D92A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5B33FC61-BB8E-691D-26DF-B747FA7961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3283D4F6-0339-A9C5-0442-F08D89C940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910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E39AB355-177E-D177-ACB8-FA8088A6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5DC3708E-15D9-AEEB-6149-3EAB014FC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B408915F-9200-7DCF-F09C-EA37C18DFA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754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89F15B3E-D92F-C0D9-A946-5CF15D79A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6538E657-37E4-0B73-87EC-6402CDB00C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B22880CE-1C50-7C5F-0B14-2FA7980C86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83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E2E65C9F-9602-30C9-6067-5333CCBAC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AA732AF2-E9BB-22A1-D074-BAA7628A69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AD3D6E5D-B1F2-3E67-41E1-FD284D093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229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FDCC4E9F-CFCF-2C89-D9DD-FF70B6DA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81F468F9-A01D-5300-8195-43DA41AE40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60E963CC-A89B-0617-0882-2C468C054E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012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B989EB1C-5B38-FE83-5AEA-75D00DEA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9FD03198-DF5B-F1B8-6F87-FCE80B3F53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449514DD-9333-C348-C651-EF3087F221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0546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90E004EB-7EE7-1AC2-1B45-C539A2D0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2C09909A-874E-3295-1018-9A60F8DF77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1C770EC6-7AD3-8AB2-C994-5D761E728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375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813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33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82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8F429054-4EFF-9406-979A-5DE72CFD3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E27E331C-02D9-D749-4914-922F274175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370FB532-7360-11F3-3C46-01FCBDF07B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994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FE248B14-9783-A734-A61B-F4466071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>
            <a:extLst>
              <a:ext uri="{FF2B5EF4-FFF2-40B4-BE49-F238E27FC236}">
                <a16:creationId xmlns:a16="http://schemas.microsoft.com/office/drawing/2014/main" id="{AEF98550-EB19-9F1C-071C-7D4A52E9A8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0:notes">
            <a:extLst>
              <a:ext uri="{FF2B5EF4-FFF2-40B4-BE49-F238E27FC236}">
                <a16:creationId xmlns:a16="http://schemas.microsoft.com/office/drawing/2014/main" id="{9C86FE4B-9F8D-F5A7-879B-2004443C50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041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977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32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21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 pt Title &amp; Bullets - Left Light">
  <p:cSld name="32 pt Title &amp; Bullets - Left Ligh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2"/>
          </p:nvPr>
        </p:nvSpPr>
        <p:spPr>
          <a:xfrm>
            <a:off x="457200" y="1430383"/>
            <a:ext cx="6172200" cy="29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2476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200">
                <a:solidFill>
                  <a:schemeClr val="lt1"/>
                </a:solidFill>
              </a:defRPr>
            </a:lvl2pPr>
            <a:lvl3pPr marL="1028700" lvl="2" indent="-23812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050">
                <a:solidFill>
                  <a:schemeClr val="lt1"/>
                </a:solidFill>
              </a:defRPr>
            </a:lvl3pPr>
            <a:lvl4pPr marL="1371600" lvl="3" indent="-23812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050">
                <a:solidFill>
                  <a:schemeClr val="lt1"/>
                </a:solidFill>
              </a:defRPr>
            </a:lvl4pPr>
            <a:lvl5pPr marL="1714500" lvl="4" indent="-223838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825">
                <a:solidFill>
                  <a:schemeClr val="lt1"/>
                </a:solidFill>
              </a:defRPr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436891" y="571835"/>
            <a:ext cx="8008411" cy="46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3"/>
          </p:nvPr>
        </p:nvSpPr>
        <p:spPr>
          <a:xfrm>
            <a:off x="463598" y="1032715"/>
            <a:ext cx="4789289" cy="3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pt headline - blank Navy">
  <p:cSld name="50pt headline - blank Navy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" name="Google Shape;104;p24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3456066" cy="1685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>
                <a:solidFill>
                  <a:schemeClr val="dk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 - navy">
  <p:cSld name="Content and photo - navy">
    <p:bg>
      <p:bgPr>
        <a:solidFill>
          <a:schemeClr val="dk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ctrTitle"/>
          </p:nvPr>
        </p:nvSpPr>
        <p:spPr>
          <a:xfrm>
            <a:off x="429211" y="641316"/>
            <a:ext cx="5514389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1" name="Google Shape;111;p25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2"/>
          </p:nvPr>
        </p:nvSpPr>
        <p:spPr>
          <a:xfrm>
            <a:off x="474094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3"/>
          </p:nvPr>
        </p:nvSpPr>
        <p:spPr>
          <a:xfrm>
            <a:off x="3208847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>
            <a:spLocks noGrp="1"/>
          </p:cNvSpPr>
          <p:nvPr>
            <p:ph type="pic" idx="4"/>
          </p:nvPr>
        </p:nvSpPr>
        <p:spPr>
          <a:xfrm>
            <a:off x="6295479" y="0"/>
            <a:ext cx="2848521" cy="5143500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sp>
        <p:nvSpPr>
          <p:cNvPr id="115" name="Google Shape;115;p25"/>
          <p:cNvSpPr txBox="1">
            <a:spLocks noGrp="1"/>
          </p:cNvSpPr>
          <p:nvPr>
            <p:ph type="body" idx="5"/>
          </p:nvPr>
        </p:nvSpPr>
        <p:spPr>
          <a:xfrm>
            <a:off x="463598" y="1998921"/>
            <a:ext cx="54695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lor - Circle Photo with Caption">
  <p:cSld name="Full color - Circle Photo with Caption">
    <p:bg>
      <p:bgPr>
        <a:solidFill>
          <a:schemeClr val="dk2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ctrTitle"/>
          </p:nvPr>
        </p:nvSpPr>
        <p:spPr>
          <a:xfrm>
            <a:off x="426108" y="781979"/>
            <a:ext cx="4145892" cy="36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>
            <a:spLocks noGrp="1"/>
          </p:cNvSpPr>
          <p:nvPr>
            <p:ph type="pic" idx="2"/>
          </p:nvPr>
        </p:nvSpPr>
        <p:spPr>
          <a:xfrm>
            <a:off x="4585890" y="552451"/>
            <a:ext cx="4663511" cy="4726700"/>
          </a:xfrm>
          <a:prstGeom prst="rect">
            <a:avLst/>
          </a:prstGeom>
          <a:solidFill>
            <a:srgbClr val="8C8E8E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26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color - Small Circle Photo with Caption">
  <p:cSld name="Full color - Small Circle Photo with Caption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>
            <a:spLocks noGrp="1"/>
          </p:cNvSpPr>
          <p:nvPr>
            <p:ph type="pic" idx="2"/>
          </p:nvPr>
        </p:nvSpPr>
        <p:spPr>
          <a:xfrm>
            <a:off x="5842628" y="-85725"/>
            <a:ext cx="3391860" cy="1880379"/>
          </a:xfrm>
          <a:prstGeom prst="rect">
            <a:avLst/>
          </a:prstGeom>
          <a:solidFill>
            <a:srgbClr val="8C8E8E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27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129" name="Google Shape;129;p27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426108" y="781979"/>
            <a:ext cx="4145892" cy="364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ld slide - full color">
  <p:cSld name="Hold slide - full colo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/>
          <p:nvPr/>
        </p:nvSpPr>
        <p:spPr>
          <a:xfrm>
            <a:off x="0" y="0"/>
            <a:ext cx="9143992" cy="5143498"/>
          </a:xfrm>
          <a:prstGeom prst="rect">
            <a:avLst/>
          </a:prstGeom>
          <a:gradFill>
            <a:gsLst>
              <a:gs pos="0">
                <a:srgbClr val="0D274D">
                  <a:alpha val="0"/>
                </a:srgbClr>
              </a:gs>
              <a:gs pos="31000">
                <a:srgbClr val="0D274D">
                  <a:alpha val="0"/>
                </a:srgbClr>
              </a:gs>
              <a:gs pos="44000">
                <a:srgbClr val="0D274D">
                  <a:alpha val="49803"/>
                </a:srgbClr>
              </a:gs>
              <a:gs pos="73000">
                <a:srgbClr val="0A1E3C">
                  <a:alpha val="90980"/>
                </a:srgbClr>
              </a:gs>
              <a:gs pos="99000">
                <a:srgbClr val="060C0F"/>
              </a:gs>
              <a:gs pos="100000">
                <a:srgbClr val="060C0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8" name="Google Shape;13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0352" y="2316652"/>
            <a:ext cx="2604634" cy="475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8"/>
          <p:cNvSpPr txBox="1">
            <a:spLocks noGrp="1"/>
          </p:cNvSpPr>
          <p:nvPr>
            <p:ph type="ftr" idx="11"/>
          </p:nvPr>
        </p:nvSpPr>
        <p:spPr>
          <a:xfrm>
            <a:off x="457200" y="4754718"/>
            <a:ext cx="2743200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 pt Title - Left Light">
  <p:cSld name="32 pt Title - Left Ligh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436891" y="571834"/>
            <a:ext cx="8008411" cy="39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body" idx="2"/>
          </p:nvPr>
        </p:nvSpPr>
        <p:spPr>
          <a:xfrm>
            <a:off x="463598" y="1032715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 pt Title - Centered Light">
  <p:cSld name="32 pt Title - Centered Ligh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xfrm>
            <a:off x="436892" y="571834"/>
            <a:ext cx="8260842" cy="67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pt headline - Left Title only">
  <p:cSld name="50pt headline - Left Title only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3" name="Google Shape;153;p31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3456066" cy="1685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>
                <a:solidFill>
                  <a:schemeClr val="dk2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 - Light">
  <p:cSld name="Title &amp; 2 column - Ligh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457201" y="2109108"/>
            <a:ext cx="2626200" cy="26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2"/>
          </p:nvPr>
        </p:nvSpPr>
        <p:spPr>
          <a:xfrm>
            <a:off x="455978" y="1754544"/>
            <a:ext cx="2616926" cy="32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3"/>
          </p:nvPr>
        </p:nvSpPr>
        <p:spPr>
          <a:xfrm>
            <a:off x="3886201" y="2085497"/>
            <a:ext cx="2616926" cy="26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4"/>
          </p:nvPr>
        </p:nvSpPr>
        <p:spPr>
          <a:xfrm>
            <a:off x="3886201" y="1754544"/>
            <a:ext cx="2616926" cy="32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5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6"/>
          </p:nvPr>
        </p:nvSpPr>
        <p:spPr>
          <a:xfrm>
            <a:off x="3886200" y="637968"/>
            <a:ext cx="27432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459625" y="637968"/>
            <a:ext cx="274077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 - Light">
  <p:cSld name="Title &amp; 3 column - Ligh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body" idx="1"/>
          </p:nvPr>
        </p:nvSpPr>
        <p:spPr>
          <a:xfrm>
            <a:off x="457201" y="2109108"/>
            <a:ext cx="2057399" cy="26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body" idx="2"/>
          </p:nvPr>
        </p:nvSpPr>
        <p:spPr>
          <a:xfrm>
            <a:off x="455978" y="1755702"/>
            <a:ext cx="2058621" cy="32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201552" y="2109108"/>
            <a:ext cx="2056792" cy="26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3200400" y="1755702"/>
            <a:ext cx="2056792" cy="32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5936631" y="2109108"/>
            <a:ext cx="2056793" cy="26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3"/>
          <p:cNvSpPr txBox="1">
            <a:spLocks noGrp="1"/>
          </p:cNvSpPr>
          <p:nvPr>
            <p:ph type="body" idx="6"/>
          </p:nvPr>
        </p:nvSpPr>
        <p:spPr>
          <a:xfrm>
            <a:off x="5936631" y="1755702"/>
            <a:ext cx="2056793" cy="32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3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4" name="Google Shape;174;p33"/>
          <p:cNvSpPr txBox="1">
            <a:spLocks noGrp="1"/>
          </p:cNvSpPr>
          <p:nvPr>
            <p:ph type="body" idx="7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body" idx="8"/>
          </p:nvPr>
        </p:nvSpPr>
        <p:spPr>
          <a:xfrm>
            <a:off x="3183856" y="637968"/>
            <a:ext cx="205679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xfrm>
            <a:off x="459625" y="637968"/>
            <a:ext cx="205497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body" idx="9"/>
          </p:nvPr>
        </p:nvSpPr>
        <p:spPr>
          <a:xfrm>
            <a:off x="5936643" y="637968"/>
            <a:ext cx="205679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rge Title and bullets">
  <p:cSld name="1_Large Title and bulle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2"/>
          </p:nvPr>
        </p:nvSpPr>
        <p:spPr>
          <a:xfrm>
            <a:off x="457201" y="1914525"/>
            <a:ext cx="3428999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257175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685800" lvl="1" indent="-2476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6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>
                <a:solidFill>
                  <a:schemeClr val="dk2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 - Light">
  <p:cSld name="Content and photo - Ligh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>
            <a:spLocks noGrp="1"/>
          </p:cNvSpPr>
          <p:nvPr>
            <p:ph type="pic" idx="2"/>
          </p:nvPr>
        </p:nvSpPr>
        <p:spPr>
          <a:xfrm>
            <a:off x="6295479" y="0"/>
            <a:ext cx="2848521" cy="5143500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sp>
        <p:nvSpPr>
          <p:cNvPr id="181" name="Google Shape;181;p34"/>
          <p:cNvSpPr txBox="1">
            <a:spLocks noGrp="1"/>
          </p:cNvSpPr>
          <p:nvPr>
            <p:ph type="ctrTitle"/>
          </p:nvPr>
        </p:nvSpPr>
        <p:spPr>
          <a:xfrm>
            <a:off x="429211" y="639928"/>
            <a:ext cx="5514389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4" name="Google Shape;184;p34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3"/>
          </p:nvPr>
        </p:nvSpPr>
        <p:spPr>
          <a:xfrm>
            <a:off x="463598" y="1998921"/>
            <a:ext cx="54695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body" idx="4"/>
          </p:nvPr>
        </p:nvSpPr>
        <p:spPr>
          <a:xfrm>
            <a:off x="474094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body" idx="5"/>
          </p:nvPr>
        </p:nvSpPr>
        <p:spPr>
          <a:xfrm>
            <a:off x="3208847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Case - with Stat &amp; Photo">
  <p:cSld name="Use Case - with Stat &amp; Phot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>
            <a:spLocks noGrp="1"/>
          </p:cNvSpPr>
          <p:nvPr>
            <p:ph type="pic" idx="2"/>
          </p:nvPr>
        </p:nvSpPr>
        <p:spPr>
          <a:xfrm>
            <a:off x="6629400" y="2"/>
            <a:ext cx="2514602" cy="5155923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sp>
        <p:nvSpPr>
          <p:cNvPr id="190" name="Google Shape;190;p35"/>
          <p:cNvSpPr txBox="1">
            <a:spLocks noGrp="1"/>
          </p:cNvSpPr>
          <p:nvPr>
            <p:ph type="ctrTitle"/>
          </p:nvPr>
        </p:nvSpPr>
        <p:spPr>
          <a:xfrm>
            <a:off x="439106" y="875219"/>
            <a:ext cx="5888595" cy="7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24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456600" y="1766729"/>
            <a:ext cx="2210243" cy="48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40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3"/>
          </p:nvPr>
        </p:nvSpPr>
        <p:spPr>
          <a:xfrm>
            <a:off x="457201" y="2399415"/>
            <a:ext cx="2210243" cy="189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4"/>
          </p:nvPr>
        </p:nvSpPr>
        <p:spPr>
          <a:xfrm>
            <a:off x="456601" y="323850"/>
            <a:ext cx="26344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5" name="Google Shape;195;p35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5"/>
          </p:nvPr>
        </p:nvSpPr>
        <p:spPr>
          <a:xfrm>
            <a:off x="0" y="3943350"/>
            <a:ext cx="9144000" cy="4885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74300" tIns="45700" rIns="274300" bIns="45700" anchor="ctr" anchorCtr="0">
            <a:noAutofit/>
          </a:bodyPr>
          <a:lstStyle>
            <a:lvl1pPr marL="342900" lvl="0" indent="-247650" algn="ct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600"/>
              <a:buChar char="•"/>
              <a:defRPr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1"/>
                </a:solidFill>
              </a:defRPr>
            </a:lvl2pPr>
            <a:lvl3pPr marL="1028700" lvl="2" indent="-22860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1"/>
                </a:solidFill>
              </a:defRPr>
            </a:lvl3pPr>
            <a:lvl4pPr marL="1371600" lvl="3" indent="-22860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Char char="–"/>
              <a:defRPr>
                <a:solidFill>
                  <a:schemeClr val="dk1"/>
                </a:solidFill>
              </a:defRPr>
            </a:lvl4pPr>
            <a:lvl5pPr marL="1714500" lvl="4" indent="-221456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>
                <a:solidFill>
                  <a:schemeClr val="dk1"/>
                </a:solidFill>
              </a:defRPr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7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Case with photo - NO stat ">
  <p:cSld name="Use Case with photo - NO stat 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>
            <a:spLocks noGrp="1"/>
          </p:cNvSpPr>
          <p:nvPr>
            <p:ph type="pic" idx="2"/>
          </p:nvPr>
        </p:nvSpPr>
        <p:spPr>
          <a:xfrm>
            <a:off x="-15524" y="2"/>
            <a:ext cx="3215924" cy="5155923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sp>
        <p:nvSpPr>
          <p:cNvPr id="199" name="Google Shape;199;p36"/>
          <p:cNvSpPr txBox="1">
            <a:spLocks noGrp="1"/>
          </p:cNvSpPr>
          <p:nvPr>
            <p:ph type="body" idx="1"/>
          </p:nvPr>
        </p:nvSpPr>
        <p:spPr>
          <a:xfrm>
            <a:off x="459626" y="323850"/>
            <a:ext cx="20576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1" name="Google Shape;201;p36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ctrTitle"/>
          </p:nvPr>
        </p:nvSpPr>
        <p:spPr>
          <a:xfrm>
            <a:off x="3606183" y="514350"/>
            <a:ext cx="5080617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24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3"/>
          </p:nvPr>
        </p:nvSpPr>
        <p:spPr>
          <a:xfrm>
            <a:off x="3623677" y="1914525"/>
            <a:ext cx="2056800" cy="19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40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4"/>
          </p:nvPr>
        </p:nvSpPr>
        <p:spPr>
          <a:xfrm>
            <a:off x="3624277" y="2213832"/>
            <a:ext cx="2056800" cy="72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22288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–"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5"/>
          </p:nvPr>
        </p:nvSpPr>
        <p:spPr>
          <a:xfrm>
            <a:off x="3624278" y="3111820"/>
            <a:ext cx="2057401" cy="19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400"/>
              <a:buFont typeface="Arial"/>
              <a:buNone/>
              <a:defRPr sz="10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body" idx="6"/>
          </p:nvPr>
        </p:nvSpPr>
        <p:spPr>
          <a:xfrm>
            <a:off x="3624878" y="3411127"/>
            <a:ext cx="2056800" cy="126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22288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+"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6"/>
          <p:cNvSpPr>
            <a:spLocks noGrp="1"/>
          </p:cNvSpPr>
          <p:nvPr>
            <p:ph type="body" idx="7"/>
          </p:nvPr>
        </p:nvSpPr>
        <p:spPr>
          <a:xfrm>
            <a:off x="6364788" y="2213832"/>
            <a:ext cx="2874723" cy="2215293"/>
          </a:xfrm>
          <a:prstGeom prst="roundRect">
            <a:avLst>
              <a:gd name="adj" fmla="val 258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457200" tIns="365750" rIns="457200" bIns="457200" anchor="ctr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57175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08" name="Google Shape;208;p36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209" name="Google Shape;209;p36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6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6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6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7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or Statement - Light">
  <p:cSld name="Quote or Statement - Light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body" idx="1"/>
          </p:nvPr>
        </p:nvSpPr>
        <p:spPr>
          <a:xfrm>
            <a:off x="457200" y="3924809"/>
            <a:ext cx="82296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342900" lvl="0" indent="-171450" algn="ct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400"/>
              <a:buFont typeface="Arial"/>
              <a:buNone/>
              <a:defRPr sz="1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ctrTitle"/>
          </p:nvPr>
        </p:nvSpPr>
        <p:spPr>
          <a:xfrm>
            <a:off x="1143001" y="514350"/>
            <a:ext cx="685799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7" name="Google Shape;217;p37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/3 navy">
  <p:cSld name="Title only 2/3 navy">
    <p:bg>
      <p:bgPr>
        <a:solidFill>
          <a:schemeClr val="lt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/>
          <p:nvPr/>
        </p:nvSpPr>
        <p:spPr>
          <a:xfrm>
            <a:off x="3200400" y="0"/>
            <a:ext cx="5943600" cy="514744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3" name="Google Shape;223;p38"/>
          <p:cNvSpPr txBox="1">
            <a:spLocks noGrp="1"/>
          </p:cNvSpPr>
          <p:nvPr>
            <p:ph type="ctrTitle"/>
          </p:nvPr>
        </p:nvSpPr>
        <p:spPr>
          <a:xfrm>
            <a:off x="441037" y="514350"/>
            <a:ext cx="2759364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left - Navy">
  <p:cSld name="Half page left - Navy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/>
          <p:nvPr/>
        </p:nvSpPr>
        <p:spPr>
          <a:xfrm flipH="1">
            <a:off x="4566047" y="0"/>
            <a:ext cx="4577953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>
              <a:solidFill>
                <a:srgbClr val="0D2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9"/>
          <p:cNvSpPr txBox="1">
            <a:spLocks noGrp="1"/>
          </p:cNvSpPr>
          <p:nvPr>
            <p:ph type="ctrTitle"/>
          </p:nvPr>
        </p:nvSpPr>
        <p:spPr>
          <a:xfrm>
            <a:off x="439882" y="514350"/>
            <a:ext cx="3446319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39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body" idx="2"/>
          </p:nvPr>
        </p:nvSpPr>
        <p:spPr>
          <a:xfrm>
            <a:off x="5257800" y="514350"/>
            <a:ext cx="3429000" cy="406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342900" lvl="0" indent="-2476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600"/>
              <a:buChar char="•"/>
              <a:defRPr sz="1200"/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•"/>
              <a:defRPr sz="1200"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- Orange">
  <p:cSld name="Divider - Orange">
    <p:bg>
      <p:bgPr>
        <a:solidFill>
          <a:schemeClr val="accent5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-237933"/>
            <a:ext cx="9144000" cy="538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0"/>
          <p:cNvSpPr/>
          <p:nvPr/>
        </p:nvSpPr>
        <p:spPr>
          <a:xfrm>
            <a:off x="1" y="-933994"/>
            <a:ext cx="9144000" cy="6077492"/>
          </a:xfrm>
          <a:prstGeom prst="rect">
            <a:avLst/>
          </a:prstGeom>
          <a:gradFill>
            <a:gsLst>
              <a:gs pos="0">
                <a:srgbClr val="FB7C32">
                  <a:alpha val="0"/>
                </a:srgbClr>
              </a:gs>
              <a:gs pos="27000">
                <a:srgbClr val="FB7C32">
                  <a:alpha val="0"/>
                </a:srgbClr>
              </a:gs>
              <a:gs pos="45000">
                <a:srgbClr val="FB7C32">
                  <a:alpha val="80784"/>
                </a:srgbClr>
              </a:gs>
              <a:gs pos="73000">
                <a:schemeClr val="accent5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0"/>
          <p:cNvSpPr txBox="1">
            <a:spLocks noGrp="1"/>
          </p:cNvSpPr>
          <p:nvPr>
            <p:ph type="ctrTitle"/>
          </p:nvPr>
        </p:nvSpPr>
        <p:spPr>
          <a:xfrm>
            <a:off x="2514600" y="2250735"/>
            <a:ext cx="6172200" cy="112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45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body" idx="1"/>
          </p:nvPr>
        </p:nvSpPr>
        <p:spPr>
          <a:xfrm>
            <a:off x="4572000" y="3455563"/>
            <a:ext cx="41148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000"/>
              <a:buFont typeface="Arial"/>
              <a:buNone/>
              <a:defRPr sz="15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7" name="Google Shape;237;p40"/>
          <p:cNvSpPr txBox="1">
            <a:spLocks noGrp="1"/>
          </p:cNvSpPr>
          <p:nvPr>
            <p:ph type="ftr" idx="11"/>
          </p:nvPr>
        </p:nvSpPr>
        <p:spPr>
          <a:xfrm>
            <a:off x="467928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8" name="Google Shape;23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20" y="365103"/>
            <a:ext cx="1388960" cy="25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- Sky Blue">
  <p:cSld name="Divider - Sky Blue">
    <p:bg>
      <p:bgPr>
        <a:solidFill>
          <a:schemeClr val="accent6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3" y="-2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1"/>
          <p:cNvSpPr/>
          <p:nvPr/>
        </p:nvSpPr>
        <p:spPr>
          <a:xfrm>
            <a:off x="1" y="-933994"/>
            <a:ext cx="9144000" cy="6077492"/>
          </a:xfrm>
          <a:prstGeom prst="rect">
            <a:avLst/>
          </a:prstGeom>
          <a:gradFill>
            <a:gsLst>
              <a:gs pos="0">
                <a:srgbClr val="00BCEB">
                  <a:alpha val="0"/>
                </a:srgbClr>
              </a:gs>
              <a:gs pos="27000">
                <a:srgbClr val="00BCEB">
                  <a:alpha val="0"/>
                </a:srgbClr>
              </a:gs>
              <a:gs pos="45000">
                <a:srgbClr val="00BCEB">
                  <a:alpha val="80000"/>
                </a:srgbClr>
              </a:gs>
              <a:gs pos="74000">
                <a:schemeClr val="accent6"/>
              </a:gs>
              <a:gs pos="100000">
                <a:srgbClr val="08B1E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ctrTitle"/>
          </p:nvPr>
        </p:nvSpPr>
        <p:spPr>
          <a:xfrm>
            <a:off x="2514600" y="2250735"/>
            <a:ext cx="6172200" cy="112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45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body" idx="1"/>
          </p:nvPr>
        </p:nvSpPr>
        <p:spPr>
          <a:xfrm>
            <a:off x="4572000" y="3455563"/>
            <a:ext cx="41148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000"/>
              <a:buFont typeface="Arial"/>
              <a:buNone/>
              <a:defRPr sz="15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5" name="Google Shape;245;p41"/>
          <p:cNvSpPr txBox="1">
            <a:spLocks noGrp="1"/>
          </p:cNvSpPr>
          <p:nvPr>
            <p:ph type="ftr" idx="11"/>
          </p:nvPr>
        </p:nvSpPr>
        <p:spPr>
          <a:xfrm>
            <a:off x="467928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6" name="Google Shape;24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20" y="365103"/>
            <a:ext cx="1388960" cy="25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range - Photo with Caption">
  <p:cSld name="Orange - Photo with Caption">
    <p:bg>
      <p:bgPr>
        <a:solidFill>
          <a:schemeClr val="accent5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>
            <a:spLocks noGrp="1"/>
          </p:cNvSpPr>
          <p:nvPr>
            <p:ph type="pic" idx="2"/>
          </p:nvPr>
        </p:nvSpPr>
        <p:spPr>
          <a:xfrm>
            <a:off x="4585890" y="552451"/>
            <a:ext cx="4663511" cy="4726700"/>
          </a:xfrm>
          <a:prstGeom prst="rect">
            <a:avLst/>
          </a:prstGeom>
          <a:solidFill>
            <a:srgbClr val="8C8E8E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42"/>
          <p:cNvSpPr txBox="1">
            <a:spLocks noGrp="1"/>
          </p:cNvSpPr>
          <p:nvPr>
            <p:ph type="ctrTitle"/>
          </p:nvPr>
        </p:nvSpPr>
        <p:spPr>
          <a:xfrm>
            <a:off x="467929" y="552451"/>
            <a:ext cx="3401051" cy="387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42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253" name="Google Shape;253;p42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42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ky Blue - Photo with Caption">
  <p:cSld name="Sky Blue - Photo with Caption">
    <p:bg>
      <p:bgPr>
        <a:solidFill>
          <a:schemeClr val="accent6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3"/>
          <p:cNvSpPr txBox="1">
            <a:spLocks noGrp="1"/>
          </p:cNvSpPr>
          <p:nvPr>
            <p:ph type="ctrTitle"/>
          </p:nvPr>
        </p:nvSpPr>
        <p:spPr>
          <a:xfrm>
            <a:off x="467929" y="552451"/>
            <a:ext cx="3401051" cy="387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3"/>
          <p:cNvSpPr>
            <a:spLocks noGrp="1"/>
          </p:cNvSpPr>
          <p:nvPr>
            <p:ph type="pic" idx="2"/>
          </p:nvPr>
        </p:nvSpPr>
        <p:spPr>
          <a:xfrm>
            <a:off x="4585890" y="552451"/>
            <a:ext cx="4663511" cy="4726700"/>
          </a:xfrm>
          <a:prstGeom prst="rect">
            <a:avLst/>
          </a:prstGeom>
          <a:solidFill>
            <a:srgbClr val="8C8E8E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3" name="Google Shape;263;p43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264" name="Google Shape;264;p43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43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pt headline - Title Only">
  <p:cSld name="50pt headline - Title Only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>
                <a:solidFill>
                  <a:schemeClr val="dk2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2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hoto - orange">
  <p:cSld name="Content and photo - orange">
    <p:bg>
      <p:bgPr>
        <a:solidFill>
          <a:schemeClr val="accent5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body" idx="1"/>
          </p:nvPr>
        </p:nvSpPr>
        <p:spPr>
          <a:xfrm>
            <a:off x="469446" y="323851"/>
            <a:ext cx="261692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body" idx="2"/>
          </p:nvPr>
        </p:nvSpPr>
        <p:spPr>
          <a:xfrm>
            <a:off x="463598" y="1998921"/>
            <a:ext cx="54695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4"/>
          <p:cNvSpPr txBox="1">
            <a:spLocks noGrp="1"/>
          </p:cNvSpPr>
          <p:nvPr>
            <p:ph type="body" idx="3"/>
          </p:nvPr>
        </p:nvSpPr>
        <p:spPr>
          <a:xfrm>
            <a:off x="474094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4"/>
          <p:cNvSpPr txBox="1">
            <a:spLocks noGrp="1"/>
          </p:cNvSpPr>
          <p:nvPr>
            <p:ph type="body" idx="4"/>
          </p:nvPr>
        </p:nvSpPr>
        <p:spPr>
          <a:xfrm>
            <a:off x="3208847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4"/>
          <p:cNvSpPr>
            <a:spLocks noGrp="1"/>
          </p:cNvSpPr>
          <p:nvPr>
            <p:ph type="pic" idx="5"/>
          </p:nvPr>
        </p:nvSpPr>
        <p:spPr>
          <a:xfrm>
            <a:off x="6295479" y="0"/>
            <a:ext cx="2848521" cy="5143500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grpSp>
        <p:nvGrpSpPr>
          <p:cNvPr id="276" name="Google Shape;276;p44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277" name="Google Shape;277;p44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4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44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430695" y="588891"/>
            <a:ext cx="5532782" cy="145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photo - sky blue">
  <p:cSld name="Content and photo - sky blue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2"/>
          </p:nvPr>
        </p:nvSpPr>
        <p:spPr>
          <a:xfrm>
            <a:off x="463598" y="1998921"/>
            <a:ext cx="54695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body" idx="3"/>
          </p:nvPr>
        </p:nvSpPr>
        <p:spPr>
          <a:xfrm>
            <a:off x="474094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4"/>
          </p:nvPr>
        </p:nvSpPr>
        <p:spPr>
          <a:xfrm>
            <a:off x="3208847" y="2571750"/>
            <a:ext cx="237237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5"/>
          <p:cNvSpPr>
            <a:spLocks noGrp="1"/>
          </p:cNvSpPr>
          <p:nvPr>
            <p:ph type="pic" idx="5"/>
          </p:nvPr>
        </p:nvSpPr>
        <p:spPr>
          <a:xfrm>
            <a:off x="6295479" y="0"/>
            <a:ext cx="2848521" cy="5143500"/>
          </a:xfrm>
          <a:prstGeom prst="rect">
            <a:avLst/>
          </a:prstGeom>
          <a:solidFill>
            <a:srgbClr val="8C8E8E"/>
          </a:solidFill>
          <a:ln>
            <a:noFill/>
          </a:ln>
        </p:spPr>
      </p:sp>
      <p:grpSp>
        <p:nvGrpSpPr>
          <p:cNvPr id="290" name="Google Shape;290;p45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291" name="Google Shape;291;p45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5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5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5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45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6" name="Google Shape;296;p45"/>
          <p:cNvSpPr txBox="1">
            <a:spLocks noGrp="1"/>
          </p:cNvSpPr>
          <p:nvPr>
            <p:ph type="title"/>
          </p:nvPr>
        </p:nvSpPr>
        <p:spPr>
          <a:xfrm>
            <a:off x="430695" y="588891"/>
            <a:ext cx="5532782" cy="145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5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left - sky blue">
  <p:cSld name="Half page left - sky blu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>
              <a:solidFill>
                <a:srgbClr val="0D2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6"/>
          <p:cNvSpPr txBox="1">
            <a:spLocks noGrp="1"/>
          </p:cNvSpPr>
          <p:nvPr>
            <p:ph type="ctrTitle"/>
          </p:nvPr>
        </p:nvSpPr>
        <p:spPr>
          <a:xfrm>
            <a:off x="467929" y="514350"/>
            <a:ext cx="3418272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2" name="Google Shape;302;p46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2"/>
          </p:nvPr>
        </p:nvSpPr>
        <p:spPr>
          <a:xfrm>
            <a:off x="5257800" y="514350"/>
            <a:ext cx="3429000" cy="406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342900" lvl="0" indent="-2476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600"/>
              <a:buChar char="•"/>
              <a:defRPr sz="1200"/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•"/>
              <a:defRPr sz="1200"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4" name="Google Shape;304;p46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305" name="Google Shape;305;p46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6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6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6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left - Orange">
  <p:cSld name="Half page left - Orang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/>
          <p:nvPr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rgbClr val="FB7C3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>
              <a:solidFill>
                <a:srgbClr val="0D27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1"/>
          </p:nvPr>
        </p:nvSpPr>
        <p:spPr>
          <a:xfrm>
            <a:off x="467929" y="323851"/>
            <a:ext cx="262309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3" name="Google Shape;313;p47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2"/>
          </p:nvPr>
        </p:nvSpPr>
        <p:spPr>
          <a:xfrm>
            <a:off x="5257800" y="514350"/>
            <a:ext cx="3429000" cy="406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342900" lvl="0" indent="-2476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600"/>
              <a:buChar char="•"/>
              <a:defRPr sz="1200"/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Char char="•"/>
              <a:defRPr sz="1200"/>
            </a:lvl2pPr>
            <a:lvl3pPr marL="1028700" lvl="2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5" name="Google Shape;315;p47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316" name="Google Shape;316;p47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7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7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7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47"/>
          <p:cNvSpPr txBox="1">
            <a:spLocks noGrp="1"/>
          </p:cNvSpPr>
          <p:nvPr>
            <p:ph type="ctrTitle"/>
          </p:nvPr>
        </p:nvSpPr>
        <p:spPr>
          <a:xfrm>
            <a:off x="467929" y="514351"/>
            <a:ext cx="3418272" cy="39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Arial"/>
              <a:buNone/>
              <a:defRPr sz="375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- Orange">
  <p:cSld name="Quote - Orange">
    <p:bg>
      <p:bgPr>
        <a:solidFill>
          <a:schemeClr val="accent5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>
            <a:spLocks noGrp="1"/>
          </p:cNvSpPr>
          <p:nvPr>
            <p:ph type="body" idx="1"/>
          </p:nvPr>
        </p:nvSpPr>
        <p:spPr>
          <a:xfrm>
            <a:off x="457200" y="3924809"/>
            <a:ext cx="82296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342900" lvl="0" indent="-171450" algn="ct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400"/>
              <a:buFont typeface="Arial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48"/>
          <p:cNvSpPr txBox="1">
            <a:spLocks noGrp="1"/>
          </p:cNvSpPr>
          <p:nvPr>
            <p:ph type="ctrTitle"/>
          </p:nvPr>
        </p:nvSpPr>
        <p:spPr>
          <a:xfrm>
            <a:off x="1028370" y="514350"/>
            <a:ext cx="7074562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8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5" name="Google Shape;325;p48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6" name="Google Shape;326;p48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327" name="Google Shape;327;p48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8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8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8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- Sky blue">
  <p:cSld name="Quote - Sky blue">
    <p:bg>
      <p:bgPr>
        <a:solidFill>
          <a:schemeClr val="accent6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body" idx="1"/>
          </p:nvPr>
        </p:nvSpPr>
        <p:spPr>
          <a:xfrm>
            <a:off x="457200" y="3924809"/>
            <a:ext cx="82296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342900" lvl="0" indent="-171450" algn="ct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400"/>
              <a:buFont typeface="Arial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9"/>
          <p:cNvSpPr txBox="1">
            <a:spLocks noGrp="1"/>
          </p:cNvSpPr>
          <p:nvPr>
            <p:ph type="ctrTitle"/>
          </p:nvPr>
        </p:nvSpPr>
        <p:spPr>
          <a:xfrm>
            <a:off x="1028370" y="514350"/>
            <a:ext cx="7074562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5" name="Google Shape;335;p49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49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337" name="Google Shape;337;p49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9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9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9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chemeClr val="dk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- Full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5E84B7-8290-E8E5-BCC5-90A147517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4677" y="1410910"/>
            <a:ext cx="5165427" cy="1132244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 dirty="0"/>
              <a:t>Presentation title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0400" y="2753376"/>
            <a:ext cx="5165427" cy="33791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350" b="0" i="0" baseline="0">
                <a:solidFill>
                  <a:schemeClr val="accent5"/>
                </a:solidFill>
                <a:latin typeface="CiscoSansTT Medium" panose="020B0604020202020204" charset="0"/>
                <a:cs typeface="CiscoSansTT Medium" panose="020B0604020202020204" charset="0"/>
              </a:defRPr>
            </a:lvl1pPr>
            <a:lvl2pPr marL="304778" indent="0">
              <a:buNone/>
              <a:defRPr/>
            </a:lvl2pPr>
            <a:lvl3pPr marL="427397" indent="0">
              <a:buNone/>
              <a:defRPr/>
            </a:lvl3pPr>
            <a:lvl4pPr marL="516690" indent="0">
              <a:buNone/>
              <a:defRPr/>
            </a:lvl4pPr>
            <a:lvl5pPr marL="60121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773" y="4387748"/>
            <a:ext cx="4800227" cy="51424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0" indent="0" algn="l">
              <a:spcBef>
                <a:spcPts val="135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Speaker name, Speaker title </a:t>
            </a:r>
          </a:p>
          <a:p>
            <a:pPr lvl="1"/>
            <a:r>
              <a:rPr lang="en-GB" dirty="0"/>
              <a:t>Department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A9AEA80-AD5F-0EC2-CCA0-ACC47B553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EE7F7F6E-908D-4D7B-AEA2-670BE81D75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24183FA9-17E2-218D-4347-423BEF5E2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1" y="4754718"/>
            <a:ext cx="2743200" cy="15143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525">
                <a:solidFill>
                  <a:srgbClr val="9EA9B8"/>
                </a:solidFill>
                <a:latin typeface="+mj-lt"/>
              </a:defRPr>
            </a:lvl1pPr>
          </a:lstStyle>
          <a:p>
            <a:r>
              <a:rPr lang="en-US" dirty="0"/>
              <a:t>© 2024 Cisco Systems, Inc. and/or its affiliates. All rights reserved.   Cisco Confidential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E3228E-577A-8AC4-DEF8-B5DE45C61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746" y="1476999"/>
            <a:ext cx="1464192" cy="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Full Color">
  <p:cSld name="Divider Slide Full Color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8"/>
          <p:cNvPicPr preferRelativeResize="0"/>
          <p:nvPr/>
        </p:nvPicPr>
        <p:blipFill rotWithShape="1">
          <a:blip r:embed="rId2">
            <a:alphaModFix/>
          </a:blip>
          <a:srcRect b="8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8"/>
          <p:cNvSpPr txBox="1">
            <a:spLocks noGrp="1"/>
          </p:cNvSpPr>
          <p:nvPr>
            <p:ph type="ctrTitle"/>
          </p:nvPr>
        </p:nvSpPr>
        <p:spPr>
          <a:xfrm>
            <a:off x="2514600" y="2250735"/>
            <a:ext cx="6172200" cy="112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1"/>
          </p:nvPr>
        </p:nvSpPr>
        <p:spPr>
          <a:xfrm>
            <a:off x="4572000" y="3455563"/>
            <a:ext cx="41148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r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2000"/>
              <a:buFont typeface="Arial"/>
              <a:buNone/>
              <a:defRPr sz="1500" b="0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57200" y="4754718"/>
            <a:ext cx="2743201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20" y="365103"/>
            <a:ext cx="1388960" cy="25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Content - Full Color">
  <p:cSld name="Custom Content - Full Color">
    <p:bg>
      <p:bgPr>
        <a:solidFill>
          <a:schemeClr val="dk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9"/>
          <p:cNvPicPr preferRelativeResize="0"/>
          <p:nvPr/>
        </p:nvPicPr>
        <p:blipFill rotWithShape="1">
          <a:blip r:embed="rId2">
            <a:alphaModFix/>
          </a:blip>
          <a:srcRect b="8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9"/>
          <p:cNvSpPr txBox="1">
            <a:spLocks noGrp="1"/>
          </p:cNvSpPr>
          <p:nvPr>
            <p:ph type="ctrTitle"/>
          </p:nvPr>
        </p:nvSpPr>
        <p:spPr>
          <a:xfrm>
            <a:off x="419247" y="1643412"/>
            <a:ext cx="3466954" cy="278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5" name="Google Shape;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20" y="365103"/>
            <a:ext cx="1388960" cy="25342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19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68" name="Google Shape;68;p19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9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9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9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- TOC Full Color">
  <p:cSld name="List - TOC Full Color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21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0"/>
          <p:cNvSpPr txBox="1">
            <a:spLocks noGrp="1"/>
          </p:cNvSpPr>
          <p:nvPr>
            <p:ph type="ctrTitle"/>
          </p:nvPr>
        </p:nvSpPr>
        <p:spPr>
          <a:xfrm>
            <a:off x="421574" y="1200150"/>
            <a:ext cx="277882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37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457200" y="323851"/>
            <a:ext cx="26338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2"/>
          </p:nvPr>
        </p:nvSpPr>
        <p:spPr>
          <a:xfrm>
            <a:off x="3886201" y="1200150"/>
            <a:ext cx="4783931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3238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600"/>
              <a:buChar char="•"/>
              <a:defRPr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lvl="2" indent="-30480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2800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lvl="3" indent="-30480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2800"/>
              <a:buChar char="–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lvl="4" indent="-26670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" name="Google Shape;79;p20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80" name="Google Shape;80;p20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0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0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0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 pt Title Only - Left Navy">
  <p:cSld name="32 pt Title Only - Left Navy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6" name="Google Shape;86;p21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436891" y="571835"/>
            <a:ext cx="8008411" cy="46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63598" y="1032715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 pt Title &amp; bullets - Left Navy">
  <p:cSld name="32 pt Title &amp; bullets - Left Navy">
    <p:bg>
      <p:bgPr>
        <a:solidFill>
          <a:schemeClr val="dk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22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457200" y="1430383"/>
            <a:ext cx="6172200" cy="29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2476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247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>
                <a:solidFill>
                  <a:schemeClr val="dk1"/>
                </a:solidFill>
              </a:defRPr>
            </a:lvl2pPr>
            <a:lvl3pPr marL="1028700" lvl="2" indent="-23812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>
                <a:solidFill>
                  <a:schemeClr val="dk1"/>
                </a:solidFill>
              </a:defRPr>
            </a:lvl3pPr>
            <a:lvl4pPr marL="1371600" lvl="3" indent="-238125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050">
                <a:solidFill>
                  <a:schemeClr val="dk1"/>
                </a:solidFill>
              </a:defRPr>
            </a:lvl4pPr>
            <a:lvl5pPr marL="1714500" lvl="4" indent="-223838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825">
                <a:solidFill>
                  <a:schemeClr val="dk1"/>
                </a:solidFill>
              </a:defRPr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436891" y="571835"/>
            <a:ext cx="8008411" cy="48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3"/>
          </p:nvPr>
        </p:nvSpPr>
        <p:spPr>
          <a:xfrm>
            <a:off x="463598" y="1032715"/>
            <a:ext cx="4789289" cy="34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1350"/>
              </a:spcBef>
              <a:spcAft>
                <a:spcPts val="0"/>
              </a:spcAft>
              <a:buSzPts val="1800"/>
              <a:buFont typeface="Arial"/>
              <a:buNone/>
              <a:defRPr sz="135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pt Title Only - Center Navy">
  <p:cSld name="32pt Title Only - Center Navy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9" name="Google Shape;99;p23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9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/>
            </a:lvl2pPr>
            <a:lvl3pPr marL="1028700" lvl="2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3pPr>
            <a:lvl4pPr marL="1371600" lvl="3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1200"/>
              <a:buNone/>
              <a:defRPr/>
            </a:lvl4pPr>
            <a:lvl5pPr marL="1714500" lvl="4" indent="-171450" algn="l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/>
            </a:lvl5pPr>
            <a:lvl6pPr marL="2057400" lvl="5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17145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36892" y="571834"/>
            <a:ext cx="8260842" cy="67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" name="Google Shape;11;p12"/>
          <p:cNvGrpSpPr/>
          <p:nvPr/>
        </p:nvGrpSpPr>
        <p:grpSpPr>
          <a:xfrm>
            <a:off x="459625" y="4757090"/>
            <a:ext cx="259295" cy="144879"/>
            <a:chOff x="675464" y="6365091"/>
            <a:chExt cx="345726" cy="193172"/>
          </a:xfrm>
        </p:grpSpPr>
        <p:sp>
          <p:nvSpPr>
            <p:cNvPr id="12" name="Google Shape;12;p12"/>
            <p:cNvSpPr/>
            <p:nvPr/>
          </p:nvSpPr>
          <p:spPr>
            <a:xfrm>
              <a:off x="861900" y="6410707"/>
              <a:ext cx="99856" cy="101188"/>
            </a:xfrm>
            <a:custGeom>
              <a:avLst/>
              <a:gdLst/>
              <a:ahLst/>
              <a:cxnLst/>
              <a:rect l="l" t="t" r="r" b="b"/>
              <a:pathLst>
                <a:path w="99856" h="101188" extrusionOk="0">
                  <a:moveTo>
                    <a:pt x="2561" y="100514"/>
                  </a:moveTo>
                  <a:cubicBezTo>
                    <a:pt x="22320" y="89462"/>
                    <a:pt x="45998" y="74786"/>
                    <a:pt x="65383" y="50142"/>
                  </a:cubicBezTo>
                  <a:cubicBezTo>
                    <a:pt x="46215" y="26306"/>
                    <a:pt x="19640" y="12300"/>
                    <a:pt x="0" y="1524"/>
                  </a:cubicBezTo>
                  <a:cubicBezTo>
                    <a:pt x="47436" y="-8956"/>
                    <a:pt x="88746" y="38047"/>
                    <a:pt x="88746" y="38047"/>
                  </a:cubicBezTo>
                  <a:lnTo>
                    <a:pt x="99857" y="50300"/>
                  </a:lnTo>
                  <a:lnTo>
                    <a:pt x="88904" y="62691"/>
                  </a:lnTo>
                  <a:cubicBezTo>
                    <a:pt x="45585" y="109497"/>
                    <a:pt x="2561" y="100494"/>
                    <a:pt x="2561" y="100494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2"/>
            <p:cNvSpPr/>
            <p:nvPr/>
          </p:nvSpPr>
          <p:spPr>
            <a:xfrm>
              <a:off x="823742" y="6439417"/>
              <a:ext cx="44383" cy="44520"/>
            </a:xfrm>
            <a:custGeom>
              <a:avLst/>
              <a:gdLst/>
              <a:ahLst/>
              <a:cxnLst/>
              <a:rect l="l" t="t" r="r" b="b"/>
              <a:pathLst>
                <a:path w="44383" h="44520" extrusionOk="0">
                  <a:moveTo>
                    <a:pt x="44383" y="22260"/>
                  </a:moveTo>
                  <a:cubicBezTo>
                    <a:pt x="44383" y="34573"/>
                    <a:pt x="34435" y="44521"/>
                    <a:pt x="22182" y="44521"/>
                  </a:cubicBezTo>
                  <a:cubicBezTo>
                    <a:pt x="9929" y="44521"/>
                    <a:pt x="0" y="34573"/>
                    <a:pt x="0" y="22260"/>
                  </a:cubicBezTo>
                  <a:cubicBezTo>
                    <a:pt x="0" y="9948"/>
                    <a:pt x="9948" y="0"/>
                    <a:pt x="22182" y="0"/>
                  </a:cubicBezTo>
                  <a:cubicBezTo>
                    <a:pt x="34415" y="0"/>
                    <a:pt x="44383" y="9968"/>
                    <a:pt x="44383" y="22260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2"/>
            <p:cNvSpPr/>
            <p:nvPr/>
          </p:nvSpPr>
          <p:spPr>
            <a:xfrm>
              <a:off x="731785" y="6365091"/>
              <a:ext cx="289405" cy="193172"/>
            </a:xfrm>
            <a:custGeom>
              <a:avLst/>
              <a:gdLst/>
              <a:ahLst/>
              <a:cxnLst/>
              <a:rect l="l" t="t" r="r" b="b"/>
              <a:pathLst>
                <a:path w="289405" h="193172" extrusionOk="0">
                  <a:moveTo>
                    <a:pt x="144693" y="193153"/>
                  </a:moveTo>
                  <a:cubicBezTo>
                    <a:pt x="62467" y="193153"/>
                    <a:pt x="7506" y="107461"/>
                    <a:pt x="5201" y="103796"/>
                  </a:cubicBezTo>
                  <a:lnTo>
                    <a:pt x="0" y="95542"/>
                  </a:lnTo>
                  <a:lnTo>
                    <a:pt x="5319" y="87347"/>
                  </a:lnTo>
                  <a:cubicBezTo>
                    <a:pt x="7604" y="83782"/>
                    <a:pt x="62585" y="0"/>
                    <a:pt x="144693" y="0"/>
                  </a:cubicBezTo>
                  <a:cubicBezTo>
                    <a:pt x="193154" y="0"/>
                    <a:pt x="239527" y="29076"/>
                    <a:pt x="282590" y="86441"/>
                  </a:cubicBezTo>
                  <a:lnTo>
                    <a:pt x="289406" y="95542"/>
                  </a:lnTo>
                  <a:lnTo>
                    <a:pt x="282669" y="104703"/>
                  </a:lnTo>
                  <a:cubicBezTo>
                    <a:pt x="239645" y="163407"/>
                    <a:pt x="193193" y="193173"/>
                    <a:pt x="144693" y="193173"/>
                  </a:cubicBezTo>
                  <a:close/>
                  <a:moveTo>
                    <a:pt x="36779" y="95759"/>
                  </a:moveTo>
                  <a:cubicBezTo>
                    <a:pt x="51534" y="115301"/>
                    <a:pt x="92568" y="162619"/>
                    <a:pt x="144673" y="162619"/>
                  </a:cubicBezTo>
                  <a:cubicBezTo>
                    <a:pt x="180605" y="162619"/>
                    <a:pt x="216399" y="140122"/>
                    <a:pt x="251189" y="95759"/>
                  </a:cubicBezTo>
                  <a:cubicBezTo>
                    <a:pt x="216419" y="52479"/>
                    <a:pt x="180605" y="30554"/>
                    <a:pt x="144673" y="30554"/>
                  </a:cubicBezTo>
                  <a:cubicBezTo>
                    <a:pt x="92608" y="30554"/>
                    <a:pt x="51593" y="76572"/>
                    <a:pt x="36779" y="95759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2"/>
            <p:cNvSpPr/>
            <p:nvPr/>
          </p:nvSpPr>
          <p:spPr>
            <a:xfrm>
              <a:off x="675464" y="6365189"/>
              <a:ext cx="138408" cy="192995"/>
            </a:xfrm>
            <a:custGeom>
              <a:avLst/>
              <a:gdLst/>
              <a:ahLst/>
              <a:cxnLst/>
              <a:rect l="l" t="t" r="r" b="b"/>
              <a:pathLst>
                <a:path w="138408" h="192995" extrusionOk="0">
                  <a:moveTo>
                    <a:pt x="138389" y="192996"/>
                  </a:moveTo>
                  <a:cubicBezTo>
                    <a:pt x="58232" y="190494"/>
                    <a:pt x="6501" y="106633"/>
                    <a:pt x="4255" y="103048"/>
                  </a:cubicBezTo>
                  <a:lnTo>
                    <a:pt x="0" y="94715"/>
                  </a:lnTo>
                  <a:lnTo>
                    <a:pt x="4964" y="86599"/>
                  </a:lnTo>
                  <a:cubicBezTo>
                    <a:pt x="7230" y="83092"/>
                    <a:pt x="58015" y="2856"/>
                    <a:pt x="137739" y="0"/>
                  </a:cubicBezTo>
                  <a:cubicBezTo>
                    <a:pt x="75824" y="28485"/>
                    <a:pt x="32760" y="96271"/>
                    <a:pt x="32760" y="96271"/>
                  </a:cubicBezTo>
                  <a:cubicBezTo>
                    <a:pt x="32760" y="96271"/>
                    <a:pt x="68889" y="157064"/>
                    <a:pt x="138409" y="192996"/>
                  </a:cubicBezTo>
                  <a:close/>
                </a:path>
              </a:pathLst>
            </a:custGeom>
            <a:solidFill>
              <a:srgbClr val="9EA9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6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oogle Shape;17;p12"/>
          <p:cNvSpPr txBox="1">
            <a:spLocks noGrp="1"/>
          </p:cNvSpPr>
          <p:nvPr>
            <p:ph type="title"/>
          </p:nvPr>
        </p:nvSpPr>
        <p:spPr>
          <a:xfrm>
            <a:off x="436891" y="304960"/>
            <a:ext cx="800841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 b="0" i="0" u="none" strike="noStrike" cap="none">
                <a:solidFill>
                  <a:srgbClr val="67676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457200" y="1369218"/>
            <a:ext cx="802957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302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100000"/>
              </a:lnSpc>
              <a:spcBef>
                <a:spcPts val="833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6354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67"/>
              <a:buFont typeface="Arial"/>
              <a:buChar char="•"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D1E17-5058-D408-299C-D3EAF20ADFB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539163" y="5004435"/>
            <a:ext cx="573881" cy="92333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R" sz="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orient="horz" pos="2484" userDrawn="1">
          <p15:clr>
            <a:srgbClr val="F26B43"/>
          </p15:clr>
        </p15:guide>
        <p15:guide id="4" orient="horz" pos="204" userDrawn="1">
          <p15:clr>
            <a:srgbClr val="F26B43"/>
          </p15:clr>
        </p15:guide>
        <p15:guide id="5" pos="2876" userDrawn="1">
          <p15:clr>
            <a:srgbClr val="F26B43"/>
          </p15:clr>
        </p15:guide>
        <p15:guide id="6" orient="horz" pos="1206" userDrawn="1">
          <p15:clr>
            <a:srgbClr val="F26B43"/>
          </p15:clr>
        </p15:guide>
        <p15:guide id="7" orient="horz" pos="2916" userDrawn="1">
          <p15:clr>
            <a:srgbClr val="F26B43"/>
          </p15:clr>
        </p15:guide>
        <p15:guide id="8" orient="horz" pos="324" userDrawn="1">
          <p15:clr>
            <a:srgbClr val="F26B43"/>
          </p15:clr>
        </p15:guide>
        <p15:guide id="9" orient="horz" pos="1620" userDrawn="1">
          <p15:clr>
            <a:srgbClr val="F26B43"/>
          </p15:clr>
        </p15:guide>
        <p15:guide id="10" pos="720" userDrawn="1">
          <p15:clr>
            <a:srgbClr val="F26B43"/>
          </p15:clr>
        </p15:guide>
        <p15:guide id="11" pos="1152" userDrawn="1">
          <p15:clr>
            <a:srgbClr val="F26B43"/>
          </p15:clr>
        </p15:guide>
        <p15:guide id="12" pos="1584" userDrawn="1">
          <p15:clr>
            <a:srgbClr val="F26B43"/>
          </p15:clr>
        </p15:guide>
        <p15:guide id="13" pos="2016" userDrawn="1">
          <p15:clr>
            <a:srgbClr val="F26B43"/>
          </p15:clr>
        </p15:guide>
        <p15:guide id="14" pos="2448" userDrawn="1">
          <p15:clr>
            <a:srgbClr val="F26B43"/>
          </p15:clr>
        </p15:guide>
        <p15:guide id="15" pos="3312" userDrawn="1">
          <p15:clr>
            <a:srgbClr val="F26B43"/>
          </p15:clr>
        </p15:guide>
        <p15:guide id="16" pos="3744" userDrawn="1">
          <p15:clr>
            <a:srgbClr val="F26B43"/>
          </p15:clr>
        </p15:guide>
        <p15:guide id="17" pos="4176" userDrawn="1">
          <p15:clr>
            <a:srgbClr val="F26B43"/>
          </p15:clr>
        </p15:guide>
        <p15:guide id="18" pos="4608" userDrawn="1">
          <p15:clr>
            <a:srgbClr val="F26B43"/>
          </p15:clr>
        </p15:guide>
        <p15:guide id="19" pos="5040" userDrawn="1">
          <p15:clr>
            <a:srgbClr val="F26B43"/>
          </p15:clr>
        </p15:guide>
        <p15:guide id="20" orient="horz" pos="756" userDrawn="1">
          <p15:clr>
            <a:srgbClr val="F26B43"/>
          </p15:clr>
        </p15:guide>
        <p15:guide id="21" orient="horz" pos="2052" userDrawn="1">
          <p15:clr>
            <a:srgbClr val="F26B43"/>
          </p15:clr>
        </p15:guide>
        <p15:guide id="22" pos="288" userDrawn="1">
          <p15:clr>
            <a:srgbClr val="F26B43"/>
          </p15:clr>
        </p15:guide>
        <p15:guide id="23" orient="horz" pos="2790" userDrawn="1">
          <p15:clr>
            <a:srgbClr val="F26B43"/>
          </p15:clr>
        </p15:guide>
        <p15:guide id="24" orient="horz" pos="5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638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8D6DD-D1AC-A8BB-8890-4A5041EED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CCABAB71-6F48-E0F1-202C-47EED01A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677" y="1410910"/>
            <a:ext cx="4836323" cy="1132244"/>
          </a:xfrm>
        </p:spPr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Arial"/>
                <a:cs typeface="Arial"/>
              </a:rPr>
              <a:t>Monitoring root DNS prefixes</a:t>
            </a:r>
            <a:br>
              <a:rPr lang="en-US" dirty="0"/>
            </a:br>
            <a:br>
              <a:rPr lang="el-GR" dirty="0"/>
            </a:br>
            <a:r>
              <a:rPr lang="en-US" sz="2000" dirty="0" err="1">
                <a:solidFill>
                  <a:schemeClr val="accent5"/>
                </a:solidFill>
                <a:latin typeface="Arial"/>
                <a:cs typeface="Arial"/>
              </a:rPr>
              <a:t>BalticNOG</a:t>
            </a:r>
            <a:r>
              <a:rPr lang="en-US" sz="2000" dirty="0">
                <a:solidFill>
                  <a:schemeClr val="accent5"/>
                </a:solidFill>
                <a:latin typeface="Arial"/>
                <a:cs typeface="Arial"/>
              </a:rPr>
              <a:t> 2025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51F30-7F50-43DF-DD28-558C8C5AF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dirty="0"/>
              <a:t>© 2025 Cisco Systems, Inc. and/or its affiliates. All rights reserved.   Cisco 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085B4-7BB4-FE4F-4BFF-C3C7D847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7F7F6E-908D-4D7B-AEA2-670BE81D75B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Google Shape;348;p1">
            <a:extLst>
              <a:ext uri="{FF2B5EF4-FFF2-40B4-BE49-F238E27FC236}">
                <a16:creationId xmlns:a16="http://schemas.microsoft.com/office/drawing/2014/main" id="{88723CFF-265D-D391-BF36-0ED51E7EFC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64678" y="3917628"/>
            <a:ext cx="4800227" cy="7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 err="1">
                <a:solidFill>
                  <a:schemeClr val="dk1"/>
                </a:solidFill>
                <a:latin typeface="Arial"/>
                <a:cs typeface="Arial"/>
              </a:rPr>
              <a:t>Lefteris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rial"/>
                <a:cs typeface="Arial"/>
              </a:rPr>
              <a:t>Manassakis</a:t>
            </a:r>
            <a:r>
              <a:rPr lang="en-US" sz="1600" dirty="0">
                <a:solidFill>
                  <a:schemeClr val="dk1"/>
                </a:solidFill>
                <a:latin typeface="Arial"/>
                <a:cs typeface="Arial"/>
              </a:rPr>
              <a:t>, Engineering Technical Leader</a:t>
            </a:r>
            <a:endParaRPr sz="1600" dirty="0">
              <a:solidFill>
                <a:schemeClr val="dk1"/>
              </a:solidFill>
              <a:latin typeface="Arial"/>
              <a:cs typeface="Arial"/>
            </a:endParaRPr>
          </a:p>
          <a:p>
            <a:pPr lvl="1">
              <a:buSzPts val="1200"/>
            </a:pPr>
            <a:r>
              <a:rPr lang="en-US" sz="1600">
                <a:solidFill>
                  <a:schemeClr val="dk1"/>
                </a:solidFill>
                <a:latin typeface="Arial"/>
              </a:rPr>
              <a:t>September 24-25, </a:t>
            </a:r>
            <a:r>
              <a:rPr lang="en-US" sz="1600" dirty="0">
                <a:solidFill>
                  <a:schemeClr val="dk1"/>
                </a:solidFill>
                <a:latin typeface="Arial"/>
              </a:rPr>
              <a:t>2025</a:t>
            </a:r>
            <a:endParaRPr sz="1600" dirty="0">
              <a:solidFill>
                <a:schemeClr val="dk1"/>
              </a:solidFill>
              <a:latin typeface="Arial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8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sp>
        <p:nvSpPr>
          <p:cNvPr id="431" name="Google Shape;431;p9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/>
          <p:cNvSpPr txBox="1">
            <a:spLocks noGrp="1"/>
          </p:cNvSpPr>
          <p:nvPr>
            <p:ph type="body" idx="2"/>
          </p:nvPr>
        </p:nvSpPr>
        <p:spPr>
          <a:xfrm>
            <a:off x="543882" y="1335109"/>
            <a:ext cx="7433396" cy="37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AS 201333 appeared as origin of 193.0.14.0/24 – RIPE NCC (AS 25152)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dirty="0"/>
          </a:p>
        </p:txBody>
      </p:sp>
      <p:sp>
        <p:nvSpPr>
          <p:cNvPr id="433" name="Google Shape;433;p9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June 12, 2023 – K-Root</a:t>
            </a:r>
            <a:endParaRPr sz="30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48F9C14-45C9-1920-B584-AEFDE146B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1" y="1766136"/>
            <a:ext cx="5531688" cy="29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sp>
        <p:nvSpPr>
          <p:cNvPr id="431" name="Google Shape;431;p9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/>
          <p:cNvSpPr txBox="1">
            <a:spLocks noGrp="1"/>
          </p:cNvSpPr>
          <p:nvPr>
            <p:ph type="body" idx="2"/>
          </p:nvPr>
        </p:nvSpPr>
        <p:spPr>
          <a:xfrm>
            <a:off x="543882" y="1360509"/>
            <a:ext cx="7433396" cy="37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AS 137661 appeared as origin of 199.7.83.0/24 - ICANN (AS 20144)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dirty="0"/>
          </a:p>
        </p:txBody>
      </p:sp>
      <p:sp>
        <p:nvSpPr>
          <p:cNvPr id="433" name="Google Shape;433;p9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Apr 28, 2023 – L-Root</a:t>
            </a:r>
            <a:endParaRPr sz="30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DB474F5-FE34-EDF3-34CB-16A5DA9D2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0" y="1816696"/>
            <a:ext cx="5829300" cy="26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Visibility</a:t>
            </a:r>
            <a:endParaRPr dirty="0"/>
          </a:p>
        </p:txBody>
      </p:sp>
      <p:sp>
        <p:nvSpPr>
          <p:cNvPr id="441" name="Google Shape;441;p1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sp>
        <p:nvSpPr>
          <p:cNvPr id="442" name="Google Shape;442;p10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3" name="Google Shape;443;p10"/>
          <p:cNvSpPr txBox="1">
            <a:spLocks noGrp="1"/>
          </p:cNvSpPr>
          <p:nvPr>
            <p:ph type="body" idx="2"/>
          </p:nvPr>
        </p:nvSpPr>
        <p:spPr>
          <a:xfrm>
            <a:off x="457200" y="1717334"/>
            <a:ext cx="6681082" cy="243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sz="1500" dirty="0"/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This event was not detected by RIPE RIS due to it’s very long AS Path (11 hops). However, it was picked up by our monitors [4]</a:t>
            </a:r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We started monitoring again in the summer of 2024, and the event was still ongoing!</a:t>
            </a:r>
            <a:endParaRPr dirty="0"/>
          </a:p>
        </p:txBody>
      </p:sp>
      <p:sp>
        <p:nvSpPr>
          <p:cNvPr id="444" name="Google Shape;444;p10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Cover dark corners</a:t>
            </a:r>
            <a:endParaRPr sz="3000" dirty="0"/>
          </a:p>
        </p:txBody>
      </p:sp>
      <p:sp>
        <p:nvSpPr>
          <p:cNvPr id="445" name="Google Shape;445;p10"/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where public sources lack visibility</a:t>
            </a:r>
            <a:endParaRPr sz="1600" dirty="0"/>
          </a:p>
          <a:p>
            <a:pPr marL="0" indent="0"/>
            <a:endParaRPr dirty="0">
              <a:solidFill>
                <a:schemeClr val="accent2"/>
              </a:solidFill>
            </a:endParaRPr>
          </a:p>
        </p:txBody>
      </p:sp>
      <p:sp>
        <p:nvSpPr>
          <p:cNvPr id="446" name="Google Shape;446;p10"/>
          <p:cNvSpPr txBox="1"/>
          <p:nvPr/>
        </p:nvSpPr>
        <p:spPr>
          <a:xfrm>
            <a:off x="463598" y="4233421"/>
            <a:ext cx="7315152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00" dirty="0">
                <a:solidFill>
                  <a:schemeClr val="lt1"/>
                </a:solidFill>
              </a:rPr>
              <a:t>[4] “Suspicious Route against a Root DNS Prefix” – ThousandEyes Blog, 2023</a:t>
            </a:r>
            <a:endParaRPr sz="1600" dirty="0"/>
          </a:p>
          <a:p>
            <a:endParaRPr sz="135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A8E5B13C-B492-17C4-7D74-BB2ED31B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0E15AB95-AF3C-E1D5-02E2-061C4A7F01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Visibility</a:t>
            </a:r>
            <a:endParaRPr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BFF26B3C-480C-FD58-5E32-F638947B17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823A3842-068A-3136-5E53-297320CAD5B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D305FFE7-82D7-412A-0C56-38CB9CC01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Visualization of AS paths</a:t>
            </a:r>
            <a:endParaRPr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5464EFAF-E9F1-ECF6-0B68-BB788224EB6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154325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Event was picked up by only two BGP monitors in India</a:t>
            </a:r>
            <a:endParaRPr sz="1600" dirty="0"/>
          </a:p>
          <a:p>
            <a:pPr marL="0" indent="0"/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92029B-466D-333D-8C78-797D5654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6" y="1673297"/>
            <a:ext cx="4894510" cy="30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566AEBC8-AB8E-CBC1-7CB1-4BF98BE0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FB7D9063-37C4-1D09-4183-24623B86E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Data plane impact</a:t>
            </a:r>
            <a:endParaRPr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0E248C0A-C0BD-0F96-9E99-3E48395B84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6D348415-C129-A154-25D0-CE35B3B0495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BC570CF2-E2DB-D764-EF20-11088C6A0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Only 3 probes in India </a:t>
            </a:r>
            <a:endParaRPr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8D1DB4E8-86DF-DC9D-913E-EA97BDD3359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154325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were forwarding DNS queries via the offending ASN </a:t>
            </a:r>
            <a:endParaRPr sz="1600" dirty="0"/>
          </a:p>
          <a:p>
            <a:pPr marL="0" indent="0"/>
            <a:endParaRPr dirty="0">
              <a:solidFill>
                <a:schemeClr val="accent2"/>
              </a:solidFill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23BF62-61DB-51F6-63A9-F136229C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1" y="1691014"/>
            <a:ext cx="5354088" cy="28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>
          <a:extLst>
            <a:ext uri="{FF2B5EF4-FFF2-40B4-BE49-F238E27FC236}">
              <a16:creationId xmlns:a16="http://schemas.microsoft.com/office/drawing/2014/main" id="{AD666E6F-D550-6589-73E8-1F9C65C9B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">
            <a:extLst>
              <a:ext uri="{FF2B5EF4-FFF2-40B4-BE49-F238E27FC236}">
                <a16:creationId xmlns:a16="http://schemas.microsoft.com/office/drawing/2014/main" id="{F58CAFA5-224B-C025-2B7B-12316C798B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  <p:sp>
        <p:nvSpPr>
          <p:cNvPr id="356" name="Google Shape;356;p2">
            <a:extLst>
              <a:ext uri="{FF2B5EF4-FFF2-40B4-BE49-F238E27FC236}">
                <a16:creationId xmlns:a16="http://schemas.microsoft.com/office/drawing/2014/main" id="{B2298604-1A4D-6D44-1226-AFDEB8E34A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Motivation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57" name="Google Shape;357;p2">
            <a:extLst>
              <a:ext uri="{FF2B5EF4-FFF2-40B4-BE49-F238E27FC236}">
                <a16:creationId xmlns:a16="http://schemas.microsoft.com/office/drawing/2014/main" id="{3B1AF363-333E-B109-85B9-EE780A14DFB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79" y="4754718"/>
            <a:ext cx="2849792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358" name="Google Shape;358;p2">
            <a:extLst>
              <a:ext uri="{FF2B5EF4-FFF2-40B4-BE49-F238E27FC236}">
                <a16:creationId xmlns:a16="http://schemas.microsoft.com/office/drawing/2014/main" id="{967C2F9B-0E05-8C21-D74B-455497DF44F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6891" y="1925136"/>
            <a:ext cx="5994399" cy="248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spcBef>
                <a:spcPts val="0"/>
              </a:spcBef>
            </a:pPr>
            <a:r>
              <a:rPr lang="en-US" sz="1600" b="1" dirty="0"/>
              <a:t>Security/Visibility: </a:t>
            </a:r>
            <a:r>
              <a:rPr lang="en-US" sz="1600" dirty="0"/>
              <a:t>Research has shown that carefully crafted hijacks to avoid detection by public sources are feasible [2]</a:t>
            </a:r>
          </a:p>
          <a:p>
            <a:pPr marL="127397" indent="-127397">
              <a:spcBef>
                <a:spcPts val="0"/>
              </a:spcBef>
            </a:pPr>
            <a:endParaRPr lang="en-US" sz="1600" b="1" dirty="0"/>
          </a:p>
          <a:p>
            <a:pPr marL="127397" lvl="2" indent="0">
              <a:buNone/>
            </a:pPr>
            <a:endParaRPr lang="en-US" sz="1600" dirty="0"/>
          </a:p>
          <a:p>
            <a:pPr marL="127397" lvl="2" indent="0">
              <a:buNone/>
            </a:pPr>
            <a:r>
              <a:rPr lang="en-US" sz="1600" dirty="0"/>
              <a:t>[2] “On the Effectiveness of BGP Hijackers That Evade Public Route Collectors”, 2023</a:t>
            </a:r>
          </a:p>
          <a:p>
            <a:pPr marL="127397" lvl="2" indent="0">
              <a:buNone/>
            </a:pPr>
            <a:endParaRPr lang="en-US" sz="1600" dirty="0"/>
          </a:p>
          <a:p>
            <a:pPr marL="0" indent="0">
              <a:buNone/>
            </a:pPr>
            <a:endParaRPr dirty="0"/>
          </a:p>
        </p:txBody>
      </p:sp>
      <p:sp>
        <p:nvSpPr>
          <p:cNvPr id="359" name="Google Shape;359;p2">
            <a:extLst>
              <a:ext uri="{FF2B5EF4-FFF2-40B4-BE49-F238E27FC236}">
                <a16:creationId xmlns:a16="http://schemas.microsoft.com/office/drawing/2014/main" id="{0E94D02C-57EE-4E65-10EB-F716B35A4D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891" y="571835"/>
            <a:ext cx="8008411" cy="46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Well known research topic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2163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>
          <a:extLst>
            <a:ext uri="{FF2B5EF4-FFF2-40B4-BE49-F238E27FC236}">
              <a16:creationId xmlns:a16="http://schemas.microsoft.com/office/drawing/2014/main" id="{270C8688-8E5B-D91B-7A87-DF09BFF6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>
            <a:extLst>
              <a:ext uri="{FF2B5EF4-FFF2-40B4-BE49-F238E27FC236}">
                <a16:creationId xmlns:a16="http://schemas.microsoft.com/office/drawing/2014/main" id="{EEC1176E-B20B-BB75-516C-7A1F58FA5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>
            <a:extLst>
              <a:ext uri="{FF2B5EF4-FFF2-40B4-BE49-F238E27FC236}">
                <a16:creationId xmlns:a16="http://schemas.microsoft.com/office/drawing/2014/main" id="{5811F2E3-D040-C7FB-2598-DAB93B6F9F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  <p:sp>
        <p:nvSpPr>
          <p:cNvPr id="431" name="Google Shape;431;p9">
            <a:extLst>
              <a:ext uri="{FF2B5EF4-FFF2-40B4-BE49-F238E27FC236}">
                <a16:creationId xmlns:a16="http://schemas.microsoft.com/office/drawing/2014/main" id="{5B72EE0D-9462-FFB6-B28D-8A58502269C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>
            <a:extLst>
              <a:ext uri="{FF2B5EF4-FFF2-40B4-BE49-F238E27FC236}">
                <a16:creationId xmlns:a16="http://schemas.microsoft.com/office/drawing/2014/main" id="{74E610EC-92DE-2D82-4074-860FE4AAF25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43882" y="1360509"/>
            <a:ext cx="7433396" cy="37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AS 3132 appeared as origin of 199.7.83.0/24 - ICANN (AS 20144)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dirty="0"/>
          </a:p>
        </p:txBody>
      </p:sp>
      <p:sp>
        <p:nvSpPr>
          <p:cNvPr id="433" name="Google Shape;433;p9">
            <a:extLst>
              <a:ext uri="{FF2B5EF4-FFF2-40B4-BE49-F238E27FC236}">
                <a16:creationId xmlns:a16="http://schemas.microsoft.com/office/drawing/2014/main" id="{8033F8DA-37AA-9E9E-D3A1-E17DD5ECC6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Jun 20, 2025 – L-Root</a:t>
            </a:r>
            <a:endParaRPr sz="3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4920789-3182-8D21-B7C2-2417D613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2" y="1815893"/>
            <a:ext cx="4129852" cy="280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FCE9DB8F-4AF1-1E09-5615-E5A59A86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CCF42E9C-40AF-881B-6F2C-18AB19F664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Visibility</a:t>
            </a:r>
            <a:endParaRPr lang="en-US"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9EEE89FC-E397-3C82-1F95-95C14D0422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E8227DC0-E41A-0A36-1B11-8FC00518B27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2C558D77-63B8-5947-4502-58A64DB4B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/>
              <a:t>Visualization of AS paths</a:t>
            </a:r>
            <a:endParaRPr lang="en-US"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168D38CB-F9F4-0126-8907-82251CF22BB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9873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>
                <a:solidFill>
                  <a:schemeClr val="accent2"/>
                </a:solidFill>
              </a:rPr>
              <a:t>Event was “seen” by only 19 (out of many 100s) BGP monitors</a:t>
            </a:r>
            <a:endParaRPr lang="en-US" sz="1600"/>
          </a:p>
          <a:p>
            <a:pPr marL="0" indent="0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2F196B-C883-64BA-CFE3-315D81E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742528"/>
            <a:ext cx="5238498" cy="29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AE6F0454-7CA2-8076-6898-2E738A8E4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313EF110-CA7B-E6BD-80CB-3F76DC89E4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Visibility</a:t>
            </a:r>
            <a:endParaRPr lang="en-US"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02698551-82F8-7DA2-152A-373D178C0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91166EAF-9B9E-3FD4-73D7-DAC441C4591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55A40838-80A6-F547-7E8A-C18561238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/>
              <a:t>Visualization of AS paths</a:t>
            </a:r>
            <a:endParaRPr lang="en-US"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06C82D51-0008-E816-C5A0-FFEC1B92792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9873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>
                <a:solidFill>
                  <a:schemeClr val="accent2"/>
                </a:solidFill>
              </a:rPr>
              <a:t>Event was “seen” by only 19 (out of many 100s) BGP monitors</a:t>
            </a:r>
            <a:endParaRPr lang="en-US" sz="1600"/>
          </a:p>
          <a:p>
            <a:pPr marL="0" indent="0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CAB0A4-E7ED-7A02-F474-8EA52564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742528"/>
            <a:ext cx="5238498" cy="29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0E21C630-2586-4ED9-F6D9-65BCFB750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A800D72B-CC6C-CF18-6154-D9C9AD8B4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Raw data</a:t>
            </a:r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07E561FD-6EE3-DB2A-5FB8-6D40EDE894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A588D505-35F7-1C48-C586-7FA2DABDAA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87616DCC-CF8E-D1FF-D06B-BBAA05B76A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BGP updates table</a:t>
            </a:r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E80F9995-53B2-7BA5-7459-E07C20ACD57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9873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Lumen was picking up and propagating the announcement</a:t>
            </a:r>
            <a:endParaRPr lang="en-US" sz="1600" dirty="0"/>
          </a:p>
          <a:p>
            <a:pPr marL="0" indent="0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A93763-A978-B8BF-C693-ABA1DC0F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58915"/>
            <a:ext cx="5610877" cy="29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B67627E1-A618-6F72-C599-A303FCE32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C9A72A73-7E18-C935-523B-C20E63FCF1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BGP</a:t>
            </a:r>
            <a:endParaRPr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80297BB6-26F1-121C-F1D9-3801E7326B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B30EB956-718B-2AE5-746E-F6DEA89CE93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3" name="Google Shape;443;p10">
            <a:extLst>
              <a:ext uri="{FF2B5EF4-FFF2-40B4-BE49-F238E27FC236}">
                <a16:creationId xmlns:a16="http://schemas.microsoft.com/office/drawing/2014/main" id="{EAB7572F-7443-8397-B137-CA3B26A3651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24363" y="1931253"/>
            <a:ext cx="6681082" cy="243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Original specification dates back to 1989 (RFC 1105)</a:t>
            </a:r>
            <a:endParaRPr lang="en-GB" dirty="0"/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The Internet primarily consisted of universities, research institutions, and governmental networks that operated on mutual trust </a:t>
            </a:r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As a result, there was no need to incorporate security mechanisms such as authentication and authorization into the protocol</a:t>
            </a:r>
            <a:endParaRPr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81F39994-7766-2115-AFDD-312E1DE2E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dirty="0"/>
              <a:t>Border Gateway Protocol (BGP)</a:t>
            </a:r>
            <a:endParaRPr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08B928D2-F5E2-AB27-7C71-A7F1877C820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“The glue that holds the Internet together” - Why is it vulnerable to attacks?</a:t>
            </a:r>
          </a:p>
          <a:p>
            <a:pPr marL="0" indent="0">
              <a:spcBef>
                <a:spcPts val="0"/>
              </a:spcBef>
            </a:pP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34042E74-1B51-E6E6-609F-84408765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C76BA4D6-BA98-3C7A-FBD8-5FEDD8451A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Data plane impact</a:t>
            </a:r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B34A3BE6-EB7C-0B06-3260-8BD58C9BD5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88738872-5D91-78FF-0A55-1DED3E6561B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7937F838-CB79-A102-5B7D-9BB9FFAFBF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Setting up a suitable DNS test</a:t>
            </a:r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3D5AB9E1-5BC1-7D33-ECDE-26B72E895D0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9873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Querying a .org domain – L-root IPs as lookup servers</a:t>
            </a:r>
            <a:endParaRPr lang="en-US" sz="1600" dirty="0"/>
          </a:p>
          <a:p>
            <a:pPr marL="0" indent="0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597C8AD-6B60-1163-8A53-FB8121B6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3" y="1718026"/>
            <a:ext cx="5389103" cy="29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158383CD-9367-56E2-8A31-DD2B314C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BAEC34B2-095A-3E0E-F181-EE3A7D0F5E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Data plane impact</a:t>
            </a:r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70D38E26-065F-377C-1BD2-F0FCDBB02B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A8BC2632-934D-3334-7783-0975576A781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37223947-14D0-D4B1-6647-E27396607E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Setting up an alert rule</a:t>
            </a:r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04AB1861-AA2D-E0C9-FFF3-3F3B92F4786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987306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Alerting when AS 3132 shows up anywhere in the AS path</a:t>
            </a:r>
            <a:endParaRPr lang="en-US" sz="1600" dirty="0"/>
          </a:p>
          <a:p>
            <a:pPr marL="0" indent="0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0329198-24FB-E1FE-8987-5913385C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7" y="1663260"/>
            <a:ext cx="3059995" cy="29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A9008D7E-2D09-ABCF-0AF8-B62BC11E2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3C06910F-344E-6CA4-64D1-DAB0176B2A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Data plane impact</a:t>
            </a:r>
            <a:endParaRPr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6C9D556C-05AB-1211-E664-94507CC06C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EB2BC5DC-3E6E-6F76-574B-E3F4D7FB694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6145745F-F314-6080-458C-D1332730E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104 (out of 1000+) probes</a:t>
            </a:r>
            <a:endParaRPr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D82FC05D-6B77-268B-5DF5-CD63E32451B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154325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were forwarding DNS queries via the offending ASN </a:t>
            </a:r>
            <a:endParaRPr sz="1600" dirty="0"/>
          </a:p>
          <a:p>
            <a:pPr marL="0" indent="0"/>
            <a:endParaRPr dirty="0">
              <a:solidFill>
                <a:schemeClr val="accent2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38CAFD-31E4-D670-126A-B1FEA5CC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1" y="1700484"/>
            <a:ext cx="3499451" cy="28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Takeaways</a:t>
            </a:r>
            <a:endParaRPr dirty="0"/>
          </a:p>
        </p:txBody>
      </p:sp>
      <p:sp>
        <p:nvSpPr>
          <p:cNvPr id="441" name="Google Shape;441;p1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23</a:t>
            </a:fld>
            <a:endParaRPr/>
          </a:p>
        </p:txBody>
      </p:sp>
      <p:sp>
        <p:nvSpPr>
          <p:cNvPr id="442" name="Google Shape;442;p10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3" name="Google Shape;443;p10"/>
          <p:cNvSpPr txBox="1">
            <a:spLocks noGrp="1"/>
          </p:cNvSpPr>
          <p:nvPr>
            <p:ph type="body" idx="2"/>
          </p:nvPr>
        </p:nvSpPr>
        <p:spPr>
          <a:xfrm>
            <a:off x="457200" y="1717334"/>
            <a:ext cx="6681082" cy="243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For the networks who haven’t yet, please create your ROAS</a:t>
            </a:r>
            <a:endParaRPr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GB" dirty="0"/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In BGP, the more you look, the more you find </a:t>
            </a:r>
          </a:p>
          <a:p>
            <a:pPr marL="470297" lvl="1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Need for quality BGP monitoring</a:t>
            </a:r>
            <a:endParaRPr dirty="0"/>
          </a:p>
        </p:txBody>
      </p:sp>
      <p:sp>
        <p:nvSpPr>
          <p:cNvPr id="444" name="Google Shape;444;p10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Conclusion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6650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>
            <a:spLocks noGrp="1"/>
          </p:cNvSpPr>
          <p:nvPr>
            <p:ph type="ctrTitle"/>
          </p:nvPr>
        </p:nvSpPr>
        <p:spPr>
          <a:xfrm>
            <a:off x="5653186" y="2067897"/>
            <a:ext cx="2978798" cy="57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l"/>
            <a:r>
              <a:rPr lang="en-US" dirty="0"/>
              <a:t>Questions?</a:t>
            </a:r>
            <a:endParaRPr dirty="0"/>
          </a:p>
        </p:txBody>
      </p:sp>
      <p:sp>
        <p:nvSpPr>
          <p:cNvPr id="452" name="Google Shape;452;p11"/>
          <p:cNvSpPr txBox="1">
            <a:spLocks noGrp="1"/>
          </p:cNvSpPr>
          <p:nvPr>
            <p:ph type="body" idx="1"/>
          </p:nvPr>
        </p:nvSpPr>
        <p:spPr>
          <a:xfrm>
            <a:off x="4281986" y="2706782"/>
            <a:ext cx="4114800" cy="2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leftman@cisco.com</a:t>
            </a:r>
            <a:endParaRPr/>
          </a:p>
        </p:txBody>
      </p:sp>
      <p:sp>
        <p:nvSpPr>
          <p:cNvPr id="453" name="Google Shape;453;p11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sp>
        <p:nvSpPr>
          <p:cNvPr id="454" name="Google Shape;454;p11"/>
          <p:cNvSpPr txBox="1">
            <a:spLocks noGrp="1"/>
          </p:cNvSpPr>
          <p:nvPr>
            <p:ph type="ftr" idx="11"/>
          </p:nvPr>
        </p:nvSpPr>
        <p:spPr>
          <a:xfrm>
            <a:off x="457200" y="4754718"/>
            <a:ext cx="2743201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2024 Cisco Systems, Inc. and/or its affiliates. All rights reserved.   Cisco Confidential</a:t>
            </a:r>
            <a:endParaRPr/>
          </a:p>
        </p:txBody>
      </p:sp>
      <p:sp>
        <p:nvSpPr>
          <p:cNvPr id="455" name="Google Shape;455;p11"/>
          <p:cNvSpPr txBox="1"/>
          <p:nvPr/>
        </p:nvSpPr>
        <p:spPr>
          <a:xfrm>
            <a:off x="467928" y="1516711"/>
            <a:ext cx="6242555" cy="197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/>
          </a:p>
        </p:txBody>
      </p:sp>
      <p:sp>
        <p:nvSpPr>
          <p:cNvPr id="387" name="Google Shape;387;p5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388" name="Google Shape;388;p5"/>
          <p:cNvSpPr txBox="1">
            <a:spLocks noGrp="1"/>
          </p:cNvSpPr>
          <p:nvPr>
            <p:ph type="body" idx="1"/>
          </p:nvPr>
        </p:nvSpPr>
        <p:spPr>
          <a:xfrm>
            <a:off x="459626" y="323851"/>
            <a:ext cx="262674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Authoritative name servers</a:t>
            </a:r>
            <a:endParaRPr dirty="0"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Root DNS Servers</a:t>
            </a:r>
            <a:endParaRPr sz="3000" dirty="0"/>
          </a:p>
        </p:txBody>
      </p:sp>
      <p:graphicFrame>
        <p:nvGraphicFramePr>
          <p:cNvPr id="390" name="Google Shape;390;p5"/>
          <p:cNvGraphicFramePr/>
          <p:nvPr>
            <p:extLst>
              <p:ext uri="{D42A27DB-BD31-4B8C-83A1-F6EECF244321}">
                <p14:modId xmlns:p14="http://schemas.microsoft.com/office/powerpoint/2010/main" val="1988989281"/>
              </p:ext>
            </p:extLst>
          </p:nvPr>
        </p:nvGraphicFramePr>
        <p:xfrm>
          <a:off x="459626" y="1274554"/>
          <a:ext cx="7255324" cy="3113711"/>
        </p:xfrm>
        <a:graphic>
          <a:graphicData uri="http://schemas.openxmlformats.org/drawingml/2006/table">
            <a:tbl>
              <a:tblPr firstRow="1" bandRow="1">
                <a:noFill/>
                <a:tableStyleId>{298752E1-ED8B-4C19-A240-B390B53F6D6F}</a:tableStyleId>
              </a:tblPr>
              <a:tblGrid>
                <a:gridCol w="116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87">
                  <a:extLst>
                    <a:ext uri="{9D8B030D-6E8A-4147-A177-3AD203B41FA5}">
                      <a16:colId xmlns:a16="http://schemas.microsoft.com/office/drawing/2014/main" val="1109774456"/>
                    </a:ext>
                  </a:extLst>
                </a:gridCol>
              </a:tblGrid>
              <a:tr h="2286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600" dirty="0"/>
                    </a:p>
                  </a:txBody>
                  <a:tcPr marL="68588" marR="68588" marT="34294" marB="34294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IPv4</a:t>
                      </a:r>
                      <a:endParaRPr sz="1600" dirty="0"/>
                    </a:p>
                  </a:txBody>
                  <a:tcPr marL="68588" marR="68588" marT="34294" marB="34294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IPv6</a:t>
                      </a:r>
                      <a:endParaRPr sz="1600" dirty="0"/>
                    </a:p>
                  </a:txBody>
                  <a:tcPr marL="68588" marR="68588" marT="34294" marB="34294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Operator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68588" marR="68588" marT="34294" marB="34294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u="none" strike="noStrike" cap="none" dirty="0">
                          <a:solidFill>
                            <a:schemeClr val="lt1"/>
                          </a:solidFill>
                        </a:rPr>
                        <a:t>A-Root</a:t>
                      </a:r>
                      <a:endParaRPr lang="en-US"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R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198.41.0.4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2001:503:ba3e::2:30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Verisign, Inc.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B-Root</a:t>
                      </a:r>
                      <a:endParaRPr sz="1600" b="1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R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199.9.14.201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2001:500:200::b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USC, Information Sciences Institute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C-Root</a:t>
                      </a:r>
                      <a:endParaRPr sz="1600" b="1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R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192.33.4.12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2001:500:2::c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Cogent Communications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D-Root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effectLst/>
                        <a:latin typeface="CiscoSansTT Light"/>
                        <a:cs typeface="CiscoSansTT Light"/>
                        <a:sym typeface="Arial"/>
                      </a:endParaRPr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R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199.7.91.13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2001:500:2d::d</a:t>
                      </a:r>
                      <a:endParaRPr sz="16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University of Maryland</a:t>
                      </a:r>
                      <a:endParaRPr sz="16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cs typeface="CiscoSansTT Light"/>
                          <a:sym typeface="Arial"/>
                        </a:rPr>
                        <a:t>…………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effectLst/>
                        <a:latin typeface="CiscoSansTT Light"/>
                        <a:cs typeface="CiscoSansTT Light"/>
                        <a:sym typeface="Arial"/>
                      </a:endParaRPr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04283"/>
                  </a:ext>
                </a:extLst>
              </a:tr>
              <a:tr h="4085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cs typeface="CiscoSansTT Light"/>
                          <a:sym typeface="Arial"/>
                        </a:rPr>
                        <a:t>M-Root</a:t>
                      </a:r>
                      <a:endParaRPr sz="1600" b="1" i="0" u="none" strike="noStrike" cap="none" dirty="0">
                        <a:solidFill>
                          <a:schemeClr val="lt1"/>
                        </a:solidFill>
                        <a:effectLst/>
                        <a:latin typeface="CiscoSansTT Light"/>
                        <a:cs typeface="CiscoSansTT Light"/>
                        <a:sym typeface="Arial"/>
                      </a:endParaRPr>
                    </a:p>
                  </a:txBody>
                  <a:tcPr marL="68588" marR="68588" marT="68588" marB="68588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GR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202.12.27.33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2001:dc3::35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chemeClr val="lt1"/>
                          </a:solidFill>
                          <a:effectLst/>
                          <a:latin typeface="CiscoSansTT Light"/>
                          <a:ea typeface="CiscoSansTT Light"/>
                          <a:cs typeface="CiscoSansTT Light"/>
                          <a:sym typeface="Arial"/>
                        </a:rPr>
                        <a:t>WIDE Project</a:t>
                      </a:r>
                      <a:endParaRPr sz="1600" dirty="0"/>
                    </a:p>
                  </a:txBody>
                  <a:tcPr marL="68588" marR="68588" marT="68588" marB="68588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480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0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Motivation</a:t>
            </a:r>
            <a:endParaRPr dirty="0"/>
          </a:p>
        </p:txBody>
      </p:sp>
      <p:sp>
        <p:nvSpPr>
          <p:cNvPr id="441" name="Google Shape;441;p10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/>
          </a:p>
        </p:txBody>
      </p:sp>
      <p:sp>
        <p:nvSpPr>
          <p:cNvPr id="442" name="Google Shape;442;p10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3" name="Google Shape;443;p10"/>
          <p:cNvSpPr txBox="1">
            <a:spLocks noGrp="1"/>
          </p:cNvSpPr>
          <p:nvPr>
            <p:ph type="body" idx="2"/>
          </p:nvPr>
        </p:nvSpPr>
        <p:spPr>
          <a:xfrm>
            <a:off x="457200" y="1717334"/>
            <a:ext cx="6681082" cy="243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Critical Internet infrastructure, worth protecting </a:t>
            </a:r>
            <a:endParaRPr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GB" dirty="0"/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These prefixes are heavily </a:t>
            </a:r>
            <a:r>
              <a:rPr lang="en-GB" dirty="0" err="1"/>
              <a:t>anycasted</a:t>
            </a:r>
            <a:r>
              <a:rPr lang="en-GB" dirty="0"/>
              <a:t>. BGP anomalies (e.g. exact prefix hijacks) can go largely unnoticed, due to their limited impact on the data plane</a:t>
            </a:r>
            <a:endParaRPr dirty="0"/>
          </a:p>
        </p:txBody>
      </p:sp>
      <p:sp>
        <p:nvSpPr>
          <p:cNvPr id="444" name="Google Shape;444;p10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Root DNS Server Prefixes</a:t>
            </a:r>
            <a:endParaRPr sz="3000" dirty="0"/>
          </a:p>
        </p:txBody>
      </p:sp>
      <p:sp>
        <p:nvSpPr>
          <p:cNvPr id="445" name="Google Shape;445;p10"/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Why monitor them?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6294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6B490F8F-7E75-87A6-D290-08265C93C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C99A6D15-922F-91C5-7E36-CF16C39A5C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Methodology</a:t>
            </a:r>
            <a:endParaRPr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85BE7F5D-023C-7039-1AEA-F63EB9E55C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CD3E7DD4-D96E-9A10-467C-41738391815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43" name="Google Shape;443;p10">
            <a:extLst>
              <a:ext uri="{FF2B5EF4-FFF2-40B4-BE49-F238E27FC236}">
                <a16:creationId xmlns:a16="http://schemas.microsoft.com/office/drawing/2014/main" id="{B4A713B3-E4B3-74B3-3123-D43E68BC95F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717334"/>
            <a:ext cx="6681082" cy="243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Identify the covering prefix of each root DNS server’s IP address in the Default-Free Zone (DFZ)</a:t>
            </a:r>
          </a:p>
          <a:p>
            <a:pPr marL="813197" lvl="2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For example, B-Root's IPv4 address (199.9.14.201) is covered by its announced prefix, 199.9.14.0/24</a:t>
            </a:r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Identify the ASN that announces it</a:t>
            </a:r>
          </a:p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dirty="0"/>
              <a:t>Create alert rule – “This prefix is allowed to be announced only by this ASN”</a:t>
            </a:r>
            <a:endParaRPr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D3A5C4DC-E6C8-BAE1-E577-9BC6D3B08C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Root DNS Server Prefixes</a:t>
            </a:r>
            <a:endParaRPr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6D8A05F8-F25B-3FF1-772F-7D942DE2BE9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4789289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>
                <a:solidFill>
                  <a:schemeClr val="accent2"/>
                </a:solidFill>
              </a:rPr>
              <a:t>How we alert on events?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772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39">
          <a:extLst>
            <a:ext uri="{FF2B5EF4-FFF2-40B4-BE49-F238E27FC236}">
              <a16:creationId xmlns:a16="http://schemas.microsoft.com/office/drawing/2014/main" id="{3A4A62F9-F623-748A-253B-2C86A8A52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">
            <a:extLst>
              <a:ext uri="{FF2B5EF4-FFF2-40B4-BE49-F238E27FC236}">
                <a16:creationId xmlns:a16="http://schemas.microsoft.com/office/drawing/2014/main" id="{84BEE763-C606-D4CD-E53A-CA6A410E0C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/>
              <a:t>Exception</a:t>
            </a:r>
            <a:endParaRPr lang="en-US" dirty="0"/>
          </a:p>
        </p:txBody>
      </p:sp>
      <p:sp>
        <p:nvSpPr>
          <p:cNvPr id="441" name="Google Shape;441;p10">
            <a:extLst>
              <a:ext uri="{FF2B5EF4-FFF2-40B4-BE49-F238E27FC236}">
                <a16:creationId xmlns:a16="http://schemas.microsoft.com/office/drawing/2014/main" id="{5E213288-AD42-E482-0BC2-3A7B775977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42" name="Google Shape;442;p10">
            <a:extLst>
              <a:ext uri="{FF2B5EF4-FFF2-40B4-BE49-F238E27FC236}">
                <a16:creationId xmlns:a16="http://schemas.microsoft.com/office/drawing/2014/main" id="{A05DD248-81FD-B9E4-FCDA-7B81A0643A1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/>
              <a:t>© 2025 Cisco Systems, Inc. and/or its affiliates. All rights reserved.   Cisco Confidential</a:t>
            </a:r>
            <a:endParaRPr lang="en-US" dirty="0"/>
          </a:p>
        </p:txBody>
      </p:sp>
      <p:sp>
        <p:nvSpPr>
          <p:cNvPr id="443" name="Google Shape;443;p10">
            <a:extLst>
              <a:ext uri="{FF2B5EF4-FFF2-40B4-BE49-F238E27FC236}">
                <a16:creationId xmlns:a16="http://schemas.microsoft.com/office/drawing/2014/main" id="{DD302838-F054-B0E4-CBA9-65A3AF3FB5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717334"/>
            <a:ext cx="5379929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/>
              <a:t>Verisign uses a unique ASN per node (</a:t>
            </a:r>
            <a:r>
              <a:rPr lang="en-GB">
                <a:hlinkClick r:id="rId3" tooltip="Unique Origin Autonomous System Numbers (ASNs) per Node for Globally Anycasted Services | RFC 6382"/>
              </a:rPr>
              <a:t>RFC 6382</a:t>
            </a:r>
            <a:r>
              <a:rPr lang="en-GB"/>
              <a:t>)</a:t>
            </a:r>
            <a:endParaRPr lang="en-GB" dirty="0"/>
          </a:p>
        </p:txBody>
      </p:sp>
      <p:sp>
        <p:nvSpPr>
          <p:cNvPr id="444" name="Google Shape;444;p10">
            <a:extLst>
              <a:ext uri="{FF2B5EF4-FFF2-40B4-BE49-F238E27FC236}">
                <a16:creationId xmlns:a16="http://schemas.microsoft.com/office/drawing/2014/main" id="{4587107A-774F-FF67-F2F8-AE952CC45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/>
              <a:t>Verisign </a:t>
            </a:r>
            <a:endParaRPr lang="en-US" sz="3000" dirty="0"/>
          </a:p>
        </p:txBody>
      </p:sp>
      <p:sp>
        <p:nvSpPr>
          <p:cNvPr id="445" name="Google Shape;445;p10">
            <a:extLst>
              <a:ext uri="{FF2B5EF4-FFF2-40B4-BE49-F238E27FC236}">
                <a16:creationId xmlns:a16="http://schemas.microsoft.com/office/drawing/2014/main" id="{7451BDF5-9560-2E99-0CD2-5F95D7EE555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3598" y="1341697"/>
            <a:ext cx="5667892" cy="44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>
                <a:solidFill>
                  <a:schemeClr val="accent2"/>
                </a:solidFill>
              </a:rPr>
              <a:t>Creating alert rules is more complex – requires use of the API</a:t>
            </a:r>
            <a:endParaRPr lang="en-US" sz="1600" dirty="0"/>
          </a:p>
        </p:txBody>
      </p:sp>
      <p:pic>
        <p:nvPicPr>
          <p:cNvPr id="1026" name="Picture 2" descr="Screenshot of the ThousandEyes platform's BGP Route Visualization showing the Autonomous System (AS) paths to the A-root server">
            <a:extLst>
              <a:ext uri="{FF2B5EF4-FFF2-40B4-BE49-F238E27FC236}">
                <a16:creationId xmlns:a16="http://schemas.microsoft.com/office/drawing/2014/main" id="{DE1A2392-1B4E-2D04-EC3B-185A02FA3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" y="2196297"/>
            <a:ext cx="4176490" cy="24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7</a:t>
            </a:fld>
            <a:endParaRPr/>
          </a:p>
        </p:txBody>
      </p:sp>
      <p:sp>
        <p:nvSpPr>
          <p:cNvPr id="431" name="Google Shape;431;p9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/>
          <p:cNvSpPr txBox="1">
            <a:spLocks noGrp="1"/>
          </p:cNvSpPr>
          <p:nvPr>
            <p:ph type="body" idx="2"/>
          </p:nvPr>
        </p:nvSpPr>
        <p:spPr>
          <a:xfrm>
            <a:off x="457200" y="1582389"/>
            <a:ext cx="8399972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AS 24028 appeared as origin of 2001:500:2f::/48 - ISC (AS 3557)</a:t>
            </a:r>
          </a:p>
        </p:txBody>
      </p:sp>
      <p:sp>
        <p:nvSpPr>
          <p:cNvPr id="433" name="Google Shape;433;p9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Jan 27, 2023 – F-Root</a:t>
            </a:r>
            <a:endParaRPr sz="3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043735B-7066-78BD-4596-B241E27B0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0079"/>
            <a:ext cx="7720713" cy="23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  <p:sp>
        <p:nvSpPr>
          <p:cNvPr id="431" name="Google Shape;431;p9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/>
          <p:cNvSpPr txBox="1">
            <a:spLocks noGrp="1"/>
          </p:cNvSpPr>
          <p:nvPr>
            <p:ph type="body" idx="2"/>
          </p:nvPr>
        </p:nvSpPr>
        <p:spPr>
          <a:xfrm>
            <a:off x="543882" y="1335108"/>
            <a:ext cx="7727111" cy="48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AS 17639 appeared as origin of 2001:500:a8::/48 - NASA (AS 21556)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dirty="0"/>
          </a:p>
        </p:txBody>
      </p:sp>
      <p:sp>
        <p:nvSpPr>
          <p:cNvPr id="433" name="Google Shape;433;p9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Feb 25, 2023 – E-Root and F-Root</a:t>
            </a:r>
            <a:endParaRPr sz="30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BFAA30F-FCF3-E58C-8F9A-D5AD619DD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29" y="1771138"/>
            <a:ext cx="5829300" cy="27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"/>
          <p:cNvSpPr txBox="1">
            <a:spLocks noGrp="1"/>
          </p:cNvSpPr>
          <p:nvPr>
            <p:ph type="body" idx="1"/>
          </p:nvPr>
        </p:nvSpPr>
        <p:spPr>
          <a:xfrm>
            <a:off x="457201" y="323851"/>
            <a:ext cx="262917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Events</a:t>
            </a:r>
            <a:endParaRPr dirty="0"/>
          </a:p>
        </p:txBody>
      </p:sp>
      <p:sp>
        <p:nvSpPr>
          <p:cNvPr id="430" name="Google Shape;430;p9"/>
          <p:cNvSpPr txBox="1">
            <a:spLocks noGrp="1"/>
          </p:cNvSpPr>
          <p:nvPr>
            <p:ph type="sldNum" idx="12"/>
          </p:nvPr>
        </p:nvSpPr>
        <p:spPr>
          <a:xfrm>
            <a:off x="8035944" y="4697578"/>
            <a:ext cx="72168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431" name="Google Shape;431;p9"/>
          <p:cNvSpPr txBox="1">
            <a:spLocks noGrp="1"/>
          </p:cNvSpPr>
          <p:nvPr>
            <p:ph type="ftr" idx="11"/>
          </p:nvPr>
        </p:nvSpPr>
        <p:spPr>
          <a:xfrm>
            <a:off x="829580" y="4754718"/>
            <a:ext cx="5238498" cy="15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/>
          <a:p>
            <a:r>
              <a:rPr lang="en-US" dirty="0"/>
              <a:t>© 2025 Cisco Systems, Inc. and/or its affiliates. All rights reserved.   Cisco Confidential</a:t>
            </a:r>
            <a:endParaRPr dirty="0"/>
          </a:p>
        </p:txBody>
      </p:sp>
      <p:sp>
        <p:nvSpPr>
          <p:cNvPr id="432" name="Google Shape;432;p9"/>
          <p:cNvSpPr txBox="1">
            <a:spLocks noGrp="1"/>
          </p:cNvSpPr>
          <p:nvPr>
            <p:ph type="body" idx="2"/>
          </p:nvPr>
        </p:nvSpPr>
        <p:spPr>
          <a:xfrm>
            <a:off x="543882" y="1328759"/>
            <a:ext cx="7588672" cy="37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127397" indent="-127397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dirty="0"/>
              <a:t>The same AS 17639 appeared as origin of 2001:500:2f::/48 - ISC (AS 3557)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endParaRPr lang="en-US" dirty="0"/>
          </a:p>
        </p:txBody>
      </p:sp>
      <p:sp>
        <p:nvSpPr>
          <p:cNvPr id="433" name="Google Shape;433;p9"/>
          <p:cNvSpPr txBox="1">
            <a:spLocks noGrp="1"/>
          </p:cNvSpPr>
          <p:nvPr>
            <p:ph type="title"/>
          </p:nvPr>
        </p:nvSpPr>
        <p:spPr>
          <a:xfrm>
            <a:off x="424363" y="779001"/>
            <a:ext cx="7966151" cy="5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000" dirty="0"/>
              <a:t>Feb 25, 2023 – E-Root and F-Root</a:t>
            </a:r>
            <a:endParaRPr sz="30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C6199C6-57B9-F420-7B88-CFAF4D944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7" y="1766136"/>
            <a:ext cx="4284453" cy="28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ousandEyes template">
  <a:themeElements>
    <a:clrScheme name="NEW ThousandEyes">
      <a:dk1>
        <a:srgbClr val="FFFFFF"/>
      </a:dk1>
      <a:lt1>
        <a:srgbClr val="414344"/>
      </a:lt1>
      <a:dk2>
        <a:srgbClr val="0D274D"/>
      </a:dk2>
      <a:lt2>
        <a:srgbClr val="F0F3F3"/>
      </a:lt2>
      <a:accent1>
        <a:srgbClr val="0892A0"/>
      </a:accent1>
      <a:accent2>
        <a:srgbClr val="F15E22"/>
      </a:accent2>
      <a:accent3>
        <a:srgbClr val="005E75"/>
      </a:accent3>
      <a:accent4>
        <a:srgbClr val="74BF4B"/>
      </a:accent4>
      <a:accent5>
        <a:srgbClr val="FB7C32"/>
      </a:accent5>
      <a:accent6>
        <a:srgbClr val="00BCEB"/>
      </a:accent6>
      <a:hlink>
        <a:srgbClr val="00BCEB"/>
      </a:hlink>
      <a:folHlink>
        <a:srgbClr val="0892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1202</Words>
  <Application>Microsoft Macintosh PowerPoint</Application>
  <PresentationFormat>On-screen Show (16:9)</PresentationFormat>
  <Paragraphs>165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CiscoSansTT ExtraLight</vt:lpstr>
      <vt:lpstr>CiscoSansTT Light</vt:lpstr>
      <vt:lpstr>CiscoSansTT Medium</vt:lpstr>
      <vt:lpstr>ThousandEyes template</vt:lpstr>
      <vt:lpstr>Monitoring root DNS prefixes  BalticNOG 2025 </vt:lpstr>
      <vt:lpstr>Border Gateway Protocol (BGP)</vt:lpstr>
      <vt:lpstr>Root DNS Servers</vt:lpstr>
      <vt:lpstr>Root DNS Server Prefixes</vt:lpstr>
      <vt:lpstr>Root DNS Server Prefixes</vt:lpstr>
      <vt:lpstr>Verisign </vt:lpstr>
      <vt:lpstr>Jan 27, 2023 – F-Root</vt:lpstr>
      <vt:lpstr>Feb 25, 2023 – E-Root and F-Root</vt:lpstr>
      <vt:lpstr>Feb 25, 2023 – E-Root and F-Root</vt:lpstr>
      <vt:lpstr>June 12, 2023 – K-Root</vt:lpstr>
      <vt:lpstr>Apr 28, 2023 – L-Root</vt:lpstr>
      <vt:lpstr>Cover dark corners</vt:lpstr>
      <vt:lpstr>Visualization of AS paths</vt:lpstr>
      <vt:lpstr>Only 3 probes in India </vt:lpstr>
      <vt:lpstr>Well known research topic</vt:lpstr>
      <vt:lpstr>Jun 20, 2025 – L-Root</vt:lpstr>
      <vt:lpstr>Visualization of AS paths</vt:lpstr>
      <vt:lpstr>Visualization of AS paths</vt:lpstr>
      <vt:lpstr>BGP updates table</vt:lpstr>
      <vt:lpstr>Setting up a suitable DNS test</vt:lpstr>
      <vt:lpstr>Setting up an alert rule</vt:lpstr>
      <vt:lpstr>104 (out of 1000+) probes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ThousandEyes BGP Monitors </dc:title>
  <dc:creator>Steven Pius (spius)</dc:creator>
  <cp:lastModifiedBy>Lefteris Manassakis (leftman)</cp:lastModifiedBy>
  <cp:revision>63</cp:revision>
  <cp:lastPrinted>2024-09-21T17:47:55Z</cp:lastPrinted>
  <dcterms:created xsi:type="dcterms:W3CDTF">2014-07-09T19:55:36Z</dcterms:created>
  <dcterms:modified xsi:type="dcterms:W3CDTF">2025-07-31T11:26:53Z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f49a32-fde3-48a5-9266-b5b0972a22dc_Enabled">
    <vt:lpwstr>true</vt:lpwstr>
  </property>
  <property fmtid="{D5CDD505-2E9C-101B-9397-08002B2CF9AE}" pid="3" name="MSIP_Label_c8f49a32-fde3-48a5-9266-b5b0972a22dc_SetDate">
    <vt:lpwstr>2024-07-01T14:32:19Z</vt:lpwstr>
  </property>
  <property fmtid="{D5CDD505-2E9C-101B-9397-08002B2CF9AE}" pid="4" name="MSIP_Label_c8f49a32-fde3-48a5-9266-b5b0972a22dc_Method">
    <vt:lpwstr>Standard</vt:lpwstr>
  </property>
  <property fmtid="{D5CDD505-2E9C-101B-9397-08002B2CF9AE}" pid="5" name="MSIP_Label_c8f49a32-fde3-48a5-9266-b5b0972a22dc_Name">
    <vt:lpwstr>Cisco Confidential</vt:lpwstr>
  </property>
  <property fmtid="{D5CDD505-2E9C-101B-9397-08002B2CF9AE}" pid="6" name="MSIP_Label_c8f49a32-fde3-48a5-9266-b5b0972a22dc_SiteId">
    <vt:lpwstr>5ae1af62-9505-4097-a69a-c1553ef7840e</vt:lpwstr>
  </property>
  <property fmtid="{D5CDD505-2E9C-101B-9397-08002B2CF9AE}" pid="7" name="MSIP_Label_c8f49a32-fde3-48a5-9266-b5b0972a22dc_ActionId">
    <vt:lpwstr>b67a611d-13b7-4400-8ace-4ccfc2cc12f4</vt:lpwstr>
  </property>
  <property fmtid="{D5CDD505-2E9C-101B-9397-08002B2CF9AE}" pid="8" name="MSIP_Label_c8f49a32-fde3-48a5-9266-b5b0972a22dc_ContentBits">
    <vt:lpwstr>2</vt:lpwstr>
  </property>
  <property fmtid="{D5CDD505-2E9C-101B-9397-08002B2CF9AE}" pid="9" name="ClassificationContentMarkingFooterLocations">
    <vt:lpwstr>ThousandEyes template:3</vt:lpwstr>
  </property>
  <property fmtid="{D5CDD505-2E9C-101B-9397-08002B2CF9AE}" pid="10" name="ClassificationContentMarkingFooterText">
    <vt:lpwstr>Cisco Confidential</vt:lpwstr>
  </property>
</Properties>
</file>