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3" r:id="rId4"/>
  </p:sldMasterIdLst>
  <p:notesMasterIdLst>
    <p:notesMasterId r:id="rId36"/>
  </p:notesMasterIdLst>
  <p:sldIdLst>
    <p:sldId id="320" r:id="rId5"/>
    <p:sldId id="297" r:id="rId6"/>
    <p:sldId id="433" r:id="rId7"/>
    <p:sldId id="432" r:id="rId8"/>
    <p:sldId id="259" r:id="rId9"/>
    <p:sldId id="261" r:id="rId10"/>
    <p:sldId id="263" r:id="rId11"/>
    <p:sldId id="434" r:id="rId12"/>
    <p:sldId id="445" r:id="rId13"/>
    <p:sldId id="440" r:id="rId14"/>
    <p:sldId id="436" r:id="rId15"/>
    <p:sldId id="438" r:id="rId16"/>
    <p:sldId id="439" r:id="rId17"/>
    <p:sldId id="446" r:id="rId18"/>
    <p:sldId id="437" r:id="rId19"/>
    <p:sldId id="442" r:id="rId20"/>
    <p:sldId id="444" r:id="rId21"/>
    <p:sldId id="443" r:id="rId22"/>
    <p:sldId id="289" r:id="rId23"/>
    <p:sldId id="340" r:id="rId24"/>
    <p:sldId id="258" r:id="rId25"/>
    <p:sldId id="310" r:id="rId26"/>
    <p:sldId id="338" r:id="rId27"/>
    <p:sldId id="311" r:id="rId28"/>
    <p:sldId id="336" r:id="rId29"/>
    <p:sldId id="426" r:id="rId30"/>
    <p:sldId id="423" r:id="rId31"/>
    <p:sldId id="428" r:id="rId32"/>
    <p:sldId id="296" r:id="rId33"/>
    <p:sldId id="427" r:id="rId34"/>
    <p:sldId id="302" r:id="rId35"/>
  </p:sldIdLst>
  <p:sldSz cx="12192000" cy="6858000"/>
  <p:notesSz cx="6858000" cy="9144000"/>
  <p:embeddedFontLst>
    <p:embeddedFont>
      <p:font typeface="Poppins" pitchFamily="2" charset="77"/>
      <p:regular r:id="rId37"/>
      <p:bold r:id="rId38"/>
      <p:italic r:id="rId39"/>
      <p:boldItalic r:id="rId40"/>
    </p:embeddedFont>
    <p:embeddedFont>
      <p:font typeface="Poppins Bold" pitchFamily="2" charset="77"/>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F04DC-4D48-A241-86C6-4824E8947C5E}">
          <p14:sldIdLst>
            <p14:sldId id="320"/>
            <p14:sldId id="297"/>
            <p14:sldId id="433"/>
            <p14:sldId id="432"/>
            <p14:sldId id="259"/>
            <p14:sldId id="261"/>
            <p14:sldId id="263"/>
            <p14:sldId id="434"/>
            <p14:sldId id="445"/>
            <p14:sldId id="440"/>
            <p14:sldId id="436"/>
            <p14:sldId id="438"/>
            <p14:sldId id="439"/>
            <p14:sldId id="446"/>
            <p14:sldId id="437"/>
            <p14:sldId id="442"/>
            <p14:sldId id="444"/>
            <p14:sldId id="443"/>
            <p14:sldId id="289"/>
            <p14:sldId id="340"/>
            <p14:sldId id="258"/>
            <p14:sldId id="310"/>
            <p14:sldId id="338"/>
            <p14:sldId id="311"/>
            <p14:sldId id="336"/>
            <p14:sldId id="426"/>
            <p14:sldId id="423"/>
            <p14:sldId id="428"/>
            <p14:sldId id="296"/>
            <p14:sldId id="427"/>
            <p14:sldId id="30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91CBE-C1D2-8002-C14E-169C8BC9B868}" name="Edvinas Bakanas" initials="EB" userId="S::edvinas.b@ipxo.com::35773c35-192d-453a-a85d-390f83540279" providerId="AD"/>
  <p188:author id="{FE2C65E2-C233-5CBC-F3AF-5C26CAAE17CF}" name="Lukrecija Kuliešiūtė" initials="LK" userId="S::lukrecija.k@ipxo.com::7af20194-796b-4062-adcf-94ab700404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F"/>
    <a:srgbClr val="686181"/>
    <a:srgbClr val="4436A8"/>
    <a:srgbClr val="C918B6"/>
    <a:srgbClr val="FF00E5"/>
    <a:srgbClr val="F0F3FD"/>
    <a:srgbClr val="2057FF"/>
    <a:srgbClr val="4888FF"/>
    <a:srgbClr val="FAFAFB"/>
    <a:srgbClr val="BEE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p:restoredTop sz="77727"/>
  </p:normalViewPr>
  <p:slideViewPr>
    <p:cSldViewPr snapToGrid="0">
      <p:cViewPr>
        <p:scale>
          <a:sx n="132" d="100"/>
          <a:sy n="132" d="100"/>
        </p:scale>
        <p:origin x="-4080" y="-2616"/>
      </p:cViewPr>
      <p:guideLst/>
    </p:cSldViewPr>
  </p:slideViewPr>
  <p:notesTextViewPr>
    <p:cViewPr>
      <p:scale>
        <a:sx n="1" d="1"/>
        <a:sy n="1" d="1"/>
      </p:scale>
      <p:origin x="0" y="-155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paulius/Downloads/transfers-2025-09-15.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ulius/Downloads/transfers-2025-09-15.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6914456619987"/>
          <c:y val="5.3277027264498192E-2"/>
          <c:w val="0.50106171086760032"/>
          <c:h val="0.71942874384721867"/>
        </c:manualLayout>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466-CC45-A3DD-17C43857BC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466-CC45-A3DD-17C43857BC0A}"/>
              </c:ext>
            </c:extLst>
          </c:dPt>
          <c:dLbls>
            <c:dLbl>
              <c:idx val="0"/>
              <c:layout>
                <c:manualLayout>
                  <c:x val="0.17017726609678224"/>
                  <c:y val="-1.85184172756641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fld id="{42AD3612-3BEF-B54E-8D1F-A01058B23883}" type="VALUE">
                      <a:rPr lang="en-US" sz="1100">
                        <a:solidFill>
                          <a:schemeClr val="tx2"/>
                        </a:solidFill>
                      </a:rPr>
                      <a:pPr>
                        <a:defRPr sz="1100"/>
                      </a:pPr>
                      <a:t>[VALUE]</a:t>
                    </a:fld>
                    <a:r>
                      <a:rPr lang="en-US" sz="1100" baseline="0" dirty="0">
                        <a:solidFill>
                          <a:schemeClr val="tx2"/>
                        </a:solidFill>
                      </a:rPr>
                      <a:t> </a:t>
                    </a:r>
                  </a:p>
                  <a:p>
                    <a:pPr>
                      <a:defRPr sz="1100"/>
                    </a:pPr>
                    <a:fld id="{460AC4A6-A47C-8F46-AD57-F2F894F733C0}" type="PERCENTAGE">
                      <a:rPr lang="en-US" sz="1800" b="1" baseline="0">
                        <a:solidFill>
                          <a:schemeClr val="accent2"/>
                        </a:solidFill>
                      </a:rPr>
                      <a:pPr>
                        <a:defRPr sz="1100"/>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66-CC45-A3DD-17C43857BC0A}"/>
                </c:ext>
              </c:extLst>
            </c:dLbl>
            <c:dLbl>
              <c:idx val="1"/>
              <c:layout>
                <c:manualLayout>
                  <c:x val="-0.15555555555555556"/>
                  <c:y val="4.6296296296295444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fld id="{766F6176-A05A-484E-AC8D-CBD785B877CA}" type="VALUE">
                      <a:rPr lang="en-US" sz="1100">
                        <a:solidFill>
                          <a:schemeClr val="tx2"/>
                        </a:solidFill>
                      </a:rPr>
                      <a:pPr>
                        <a:defRPr sz="1100">
                          <a:solidFill>
                            <a:schemeClr val="tx2"/>
                          </a:solidFill>
                        </a:defRPr>
                      </a:pPr>
                      <a:t>[VALUE]</a:t>
                    </a:fld>
                    <a:endParaRPr lang="en-US" sz="1100" baseline="0" dirty="0">
                      <a:solidFill>
                        <a:schemeClr val="tx2"/>
                      </a:solidFill>
                    </a:endParaRPr>
                  </a:p>
                  <a:p>
                    <a:pPr>
                      <a:defRPr sz="1100">
                        <a:solidFill>
                          <a:schemeClr val="tx2"/>
                        </a:solidFill>
                      </a:defRPr>
                    </a:pPr>
                    <a:fld id="{53C52283-3771-5446-A846-A4EF7AA43C4B}" type="PERCENTAGE">
                      <a:rPr lang="en-US" sz="1800" b="1" baseline="0">
                        <a:solidFill>
                          <a:schemeClr val="accent4"/>
                        </a:solidFill>
                      </a:rPr>
                      <a:pPr>
                        <a:defRPr sz="1100">
                          <a:solidFill>
                            <a:schemeClr val="tx2"/>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66-CC45-A3DD-17C43857BC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'2025 data'!$K$11:$K$12</c:f>
              <c:strCache>
                <c:ptCount val="2"/>
                <c:pt idx="0">
                  <c:v>Inter- RIR</c:v>
                </c:pt>
                <c:pt idx="1">
                  <c:v>Intra- RIR</c:v>
                </c:pt>
              </c:strCache>
            </c:strRef>
          </c:cat>
          <c:val>
            <c:numRef>
              <c:f>'2025 data'!$L$11:$L$12</c:f>
              <c:numCache>
                <c:formatCode>General</c:formatCode>
                <c:ptCount val="2"/>
                <c:pt idx="0">
                  <c:v>12990208</c:v>
                </c:pt>
                <c:pt idx="1">
                  <c:v>24455552</c:v>
                </c:pt>
              </c:numCache>
            </c:numRef>
          </c:val>
          <c:extLst>
            <c:ext xmlns:c16="http://schemas.microsoft.com/office/drawing/2014/chart" uri="{C3380CC4-5D6E-409C-BE32-E72D297353CC}">
              <c16:uniqueId val="{00000004-A466-CC45-A3DD-17C43857BC0A}"/>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29767105366938917"/>
          <c:y val="0.82928910073522255"/>
          <c:w val="0.40465771134265494"/>
          <c:h val="7.48281308535544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'2025 data'!$G$33</c:f>
              <c:strCache>
                <c:ptCount val="1"/>
                <c:pt idx="0">
                  <c:v>M&amp;A</c:v>
                </c:pt>
              </c:strCache>
            </c:strRef>
          </c:tx>
          <c:spPr>
            <a:solidFill>
              <a:schemeClr val="accent2"/>
            </a:solidFill>
            <a:ln>
              <a:noFill/>
            </a:ln>
            <a:effectLst/>
          </c:spPr>
          <c:invertIfNegative val="0"/>
          <c:cat>
            <c:numRef>
              <c:f>'2025 data'!$F$34:$F$37</c:f>
              <c:numCache>
                <c:formatCode>General</c:formatCode>
                <c:ptCount val="4"/>
                <c:pt idx="0">
                  <c:v>2022</c:v>
                </c:pt>
                <c:pt idx="1">
                  <c:v>2023</c:v>
                </c:pt>
                <c:pt idx="2">
                  <c:v>2024</c:v>
                </c:pt>
                <c:pt idx="3">
                  <c:v>2025</c:v>
                </c:pt>
              </c:numCache>
            </c:numRef>
          </c:cat>
          <c:val>
            <c:numRef>
              <c:f>'2025 data'!$G$34:$G$37</c:f>
              <c:numCache>
                <c:formatCode>General</c:formatCode>
                <c:ptCount val="4"/>
                <c:pt idx="0">
                  <c:v>65000000</c:v>
                </c:pt>
                <c:pt idx="1">
                  <c:v>22000000</c:v>
                </c:pt>
                <c:pt idx="2">
                  <c:v>41000000</c:v>
                </c:pt>
                <c:pt idx="3">
                  <c:v>37445760</c:v>
                </c:pt>
              </c:numCache>
            </c:numRef>
          </c:val>
          <c:extLst>
            <c:ext xmlns:c16="http://schemas.microsoft.com/office/drawing/2014/chart" uri="{C3380CC4-5D6E-409C-BE32-E72D297353CC}">
              <c16:uniqueId val="{00000000-8C9A-B24A-85AA-4B9B543B6E4A}"/>
            </c:ext>
          </c:extLst>
        </c:ser>
        <c:ser>
          <c:idx val="1"/>
          <c:order val="1"/>
          <c:tx>
            <c:strRef>
              <c:f>'2025 data'!$H$33</c:f>
              <c:strCache>
                <c:ptCount val="1"/>
                <c:pt idx="0">
                  <c:v>Transfer</c:v>
                </c:pt>
              </c:strCache>
            </c:strRef>
          </c:tx>
          <c:spPr>
            <a:solidFill>
              <a:schemeClr val="accent4"/>
            </a:solidFill>
            <a:ln>
              <a:noFill/>
            </a:ln>
            <a:effectLst/>
          </c:spPr>
          <c:invertIfNegative val="0"/>
          <c:cat>
            <c:numRef>
              <c:f>'2025 data'!$F$34:$F$37</c:f>
              <c:numCache>
                <c:formatCode>General</c:formatCode>
                <c:ptCount val="4"/>
                <c:pt idx="0">
                  <c:v>2022</c:v>
                </c:pt>
                <c:pt idx="1">
                  <c:v>2023</c:v>
                </c:pt>
                <c:pt idx="2">
                  <c:v>2024</c:v>
                </c:pt>
                <c:pt idx="3">
                  <c:v>2025</c:v>
                </c:pt>
              </c:numCache>
            </c:numRef>
          </c:cat>
          <c:val>
            <c:numRef>
              <c:f>'2025 data'!$H$34:$H$37</c:f>
              <c:numCache>
                <c:formatCode>General</c:formatCode>
                <c:ptCount val="4"/>
                <c:pt idx="0">
                  <c:v>50500000</c:v>
                </c:pt>
                <c:pt idx="1">
                  <c:v>43500000</c:v>
                </c:pt>
                <c:pt idx="2">
                  <c:v>30000000</c:v>
                </c:pt>
                <c:pt idx="3">
                  <c:v>47774464</c:v>
                </c:pt>
              </c:numCache>
            </c:numRef>
          </c:val>
          <c:extLst>
            <c:ext xmlns:c16="http://schemas.microsoft.com/office/drawing/2014/chart" uri="{C3380CC4-5D6E-409C-BE32-E72D297353CC}">
              <c16:uniqueId val="{00000001-8C9A-B24A-85AA-4B9B543B6E4A}"/>
            </c:ext>
          </c:extLst>
        </c:ser>
        <c:dLbls>
          <c:showLegendKey val="0"/>
          <c:showVal val="0"/>
          <c:showCatName val="0"/>
          <c:showSerName val="0"/>
          <c:showPercent val="0"/>
          <c:showBubbleSize val="0"/>
        </c:dLbls>
        <c:gapWidth val="219"/>
        <c:overlap val="-27"/>
        <c:axId val="1163151648"/>
        <c:axId val="1147931008"/>
      </c:barChart>
      <c:catAx>
        <c:axId val="116315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1147931008"/>
        <c:crosses val="autoZero"/>
        <c:auto val="1"/>
        <c:lblAlgn val="ctr"/>
        <c:lblOffset val="100"/>
        <c:noMultiLvlLbl val="0"/>
      </c:catAx>
      <c:valAx>
        <c:axId val="1147931008"/>
        <c:scaling>
          <c:orientation val="minMax"/>
        </c:scaling>
        <c:delete val="0"/>
        <c:axPos val="l"/>
        <c:majorGridlines>
          <c:spPr>
            <a:ln w="6350" cap="flat" cmpd="sng" algn="ctr">
              <a:solidFill>
                <a:srgbClr val="68618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16315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5CB15-5BD7-6944-B29B-7D78390A52C4}" type="datetimeFigureOut">
              <a:rPr lang="en-LT" smtClean="0"/>
              <a:t>9/23/25</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30CD9-8C4E-5645-A73D-4DA09EDA5800}" type="slidenum">
              <a:rPr lang="en-LT" smtClean="0"/>
              <a:t>‹#›</a:t>
            </a:fld>
            <a:endParaRPr lang="en-LT"/>
          </a:p>
        </p:txBody>
      </p:sp>
    </p:spTree>
    <p:extLst>
      <p:ext uri="{BB962C8B-B14F-4D97-AF65-F5344CB8AC3E}">
        <p14:creationId xmlns:p14="http://schemas.microsoft.com/office/powerpoint/2010/main" val="18381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a:p>
        </p:txBody>
      </p:sp>
      <p:sp>
        <p:nvSpPr>
          <p:cNvPr id="4" name="Slide Number Placeholder 3"/>
          <p:cNvSpPr>
            <a:spLocks noGrp="1"/>
          </p:cNvSpPr>
          <p:nvPr>
            <p:ph type="sldNum" sz="quarter" idx="5"/>
          </p:nvPr>
        </p:nvSpPr>
        <p:spPr/>
        <p:txBody>
          <a:bodyPr/>
          <a:lstStyle/>
          <a:p>
            <a:fld id="{4FF30CD9-8C4E-5645-A73D-4DA09EDA5800}" type="slidenum">
              <a:rPr lang="en-LT" smtClean="0"/>
              <a:t>1</a:t>
            </a:fld>
            <a:endParaRPr lang="en-LT"/>
          </a:p>
        </p:txBody>
      </p:sp>
    </p:spTree>
    <p:extLst>
      <p:ext uri="{BB962C8B-B14F-4D97-AF65-F5344CB8AC3E}">
        <p14:creationId xmlns:p14="http://schemas.microsoft.com/office/powerpoint/2010/main" val="128062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73BB8-AD38-C829-8382-C444BF7A7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28E31-5C7B-D8C9-E60F-371B6AA2A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102B-7021-F6D0-B9E2-9E55BA7D8570}"/>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data shows that the level of IPv6 use in the US has remained constant since mid-2019. Why is there</a:t>
            </a:r>
          </a:p>
          <a:p>
            <a:r>
              <a:rPr lang="en-GB" sz="1200" kern="1200" dirty="0">
                <a:solidFill>
                  <a:schemeClr val="tx1"/>
                </a:solidFill>
                <a:effectLst/>
                <a:latin typeface="+mn-lt"/>
                <a:ea typeface="+mn-ea"/>
                <a:cs typeface="+mn-cs"/>
              </a:rPr>
              <a:t>no further momentum to continue with the transition to IPv6 in this part of the Internet you might ask?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would offer</a:t>
            </a:r>
          </a:p>
          <a:p>
            <a:r>
              <a:rPr lang="en-GB" sz="1200" kern="1200" dirty="0">
                <a:solidFill>
                  <a:schemeClr val="tx1"/>
                </a:solidFill>
                <a:effectLst/>
                <a:latin typeface="+mn-lt"/>
                <a:ea typeface="+mn-ea"/>
                <a:cs typeface="+mn-cs"/>
              </a:rPr>
              <a:t>the explanation that the root cause is a fundamental change in the architecture of the Internet.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significant change to the Internet’s architecture is a shift away from a strict address-based architecture.</a:t>
            </a:r>
          </a:p>
          <a:p>
            <a:r>
              <a:rPr lang="en-GB" sz="1200" kern="1200" dirty="0">
                <a:solidFill>
                  <a:schemeClr val="tx1"/>
                </a:solidFill>
                <a:effectLst/>
                <a:latin typeface="+mn-lt"/>
                <a:ea typeface="+mn-ea"/>
                <a:cs typeface="+mn-cs"/>
              </a:rPr>
              <a:t>Clients no longer need the use of a persistent unique public IP address in order to communicate with</a:t>
            </a:r>
          </a:p>
          <a:p>
            <a:r>
              <a:rPr lang="en-GB" sz="1200" kern="1200" dirty="0">
                <a:solidFill>
                  <a:schemeClr val="tx1"/>
                </a:solidFill>
                <a:effectLst/>
                <a:latin typeface="+mn-lt"/>
                <a:ea typeface="+mn-ea"/>
                <a:cs typeface="+mn-cs"/>
              </a:rPr>
              <a:t>servers and services. And servers no longer need to use a persistent unique public IP address to provide</a:t>
            </a:r>
          </a:p>
          <a:p>
            <a:r>
              <a:rPr lang="en-GB" sz="1200" kern="1200" dirty="0">
                <a:solidFill>
                  <a:schemeClr val="tx1"/>
                </a:solidFill>
                <a:effectLst/>
                <a:latin typeface="+mn-lt"/>
                <a:ea typeface="+mn-ea"/>
                <a:cs typeface="+mn-cs"/>
              </a:rPr>
              <a:t>clients with access to the service or content. Address scarcity takes on an entirely different dimension</a:t>
            </a:r>
          </a:p>
          <a:p>
            <a:r>
              <a:rPr lang="en-GB" sz="1200" kern="1200" dirty="0">
                <a:solidFill>
                  <a:schemeClr val="tx1"/>
                </a:solidFill>
                <a:effectLst/>
                <a:latin typeface="+mn-lt"/>
                <a:ea typeface="+mn-ea"/>
                <a:cs typeface="+mn-cs"/>
              </a:rPr>
              <a:t>when unique public addresses are not required to number every client and every distinct service.</a:t>
            </a:r>
          </a:p>
          <a:p>
            <a:endParaRPr lang="en-US" dirty="0"/>
          </a:p>
          <a:p>
            <a:endParaRPr lang="en-US" dirty="0"/>
          </a:p>
        </p:txBody>
      </p:sp>
      <p:sp>
        <p:nvSpPr>
          <p:cNvPr id="4" name="Slide Number Placeholder 3">
            <a:extLst>
              <a:ext uri="{FF2B5EF4-FFF2-40B4-BE49-F238E27FC236}">
                <a16:creationId xmlns:a16="http://schemas.microsoft.com/office/drawing/2014/main" id="{9D88CE42-253F-9967-91E1-6EB3DEA6440C}"/>
              </a:ext>
            </a:extLst>
          </p:cNvPr>
          <p:cNvSpPr>
            <a:spLocks noGrp="1"/>
          </p:cNvSpPr>
          <p:nvPr>
            <p:ph type="sldNum" sz="quarter" idx="5"/>
          </p:nvPr>
        </p:nvSpPr>
        <p:spPr/>
        <p:txBody>
          <a:bodyPr/>
          <a:lstStyle/>
          <a:p>
            <a:fld id="{4FF30CD9-8C4E-5645-A73D-4DA09EDA5800}" type="slidenum">
              <a:rPr lang="en-LT" smtClean="0"/>
              <a:t>10</a:t>
            </a:fld>
            <a:endParaRPr lang="en-LT"/>
          </a:p>
        </p:txBody>
      </p:sp>
    </p:spTree>
    <p:extLst>
      <p:ext uri="{BB962C8B-B14F-4D97-AF65-F5344CB8AC3E}">
        <p14:creationId xmlns:p14="http://schemas.microsoft.com/office/powerpoint/2010/main" val="265919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 why is IPv6 adoption so slow? The main reason is that IPv6 doesn’t give operators an immediate benefit. </a:t>
            </a:r>
            <a:br>
              <a:rPr lang="en-GB" i="1" dirty="0"/>
            </a:br>
            <a:br>
              <a:rPr lang="en-GB" i="1" dirty="0"/>
            </a:br>
            <a:r>
              <a:rPr lang="en-GB" i="1" dirty="0"/>
              <a:t>It’s not faster, cheaper, or more secure — it’s basically IPv4 with a bigger address field. </a:t>
            </a:r>
            <a:br>
              <a:rPr lang="en-GB" i="1" dirty="0"/>
            </a:br>
            <a:br>
              <a:rPr lang="en-GB" i="1" dirty="0"/>
            </a:br>
            <a:r>
              <a:rPr lang="en-GB" i="1" dirty="0"/>
              <a:t>That makes the business case hard. On top of that, there’s a coordination problem: apps wait for ISPs, ISPs wait for content providers, content providers wait for users. Early IPv6 transition tools like 6to4 and Teredo didn’t help either — they were unreliable and gave IPv6 a bad reputation. And the biggest factor? NATs worked too well. They extended IPv4 far longer than anyone expected. </a:t>
            </a:r>
            <a:br>
              <a:rPr lang="en-GB" i="1" dirty="0"/>
            </a:br>
            <a:br>
              <a:rPr lang="en-GB" i="1" dirty="0"/>
            </a:br>
            <a:r>
              <a:rPr lang="en-GB" i="1" dirty="0"/>
              <a:t>Add CDNs and TLS/SNI on top, and suddenly unique IP addresses aren’t critical for delivering services anymore. All of this took the urgency out of IPv6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FF30CD9-8C4E-5645-A73D-4DA09EDA5800}" type="slidenum">
              <a:rPr lang="en-LT" smtClean="0"/>
              <a:t>11</a:t>
            </a:fld>
            <a:endParaRPr lang="en-LT"/>
          </a:p>
        </p:txBody>
      </p:sp>
    </p:spTree>
    <p:extLst>
      <p:ext uri="{BB962C8B-B14F-4D97-AF65-F5344CB8AC3E}">
        <p14:creationId xmlns:p14="http://schemas.microsoft.com/office/powerpoint/2010/main" val="123750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if ownership is affordable enough and NATs/dual stack work, boards don’t see a burning platform.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We can also look at the market for IPv4. If exhaustion were really hurting us, we’d see panic pricing. But the opposite happened. Yes, there was a big spike around 2021, but prices have since stabilized between about 26 and 42 dollars per address. That stability tells us that supply and demand found a balance. Transfers keep flowing, and networks keep getting by with NAT and dual stack. So, from a business perspective, IPv4 still feels ‘good enough’ to keep going. And that’s another reason the IPv6 transition drags out.</a:t>
            </a:r>
            <a:endParaRPr lang="en-GB" dirty="0"/>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12</a:t>
            </a:fld>
            <a:endParaRPr lang="en-LT"/>
          </a:p>
        </p:txBody>
      </p:sp>
    </p:spTree>
    <p:extLst>
      <p:ext uri="{BB962C8B-B14F-4D97-AF65-F5344CB8AC3E}">
        <p14:creationId xmlns:p14="http://schemas.microsoft.com/office/powerpoint/2010/main" val="283479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 when will this IPv6 transition finally finish? If you project the current growth trend, it doesn’t reach 100% until around 2045. That means we’re likely to be in this dual-stack world for another 20 years. That’s a long time to wait. And that’s why leasing matters: it gives us a practical, sustainable way to manage IPv4 during this extended transition. It keeps the Internet growing while we slowly, steadily move toward IPv6.</a:t>
            </a:r>
            <a:endParaRPr lang="en-GB" dirty="0"/>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13</a:t>
            </a:fld>
            <a:endParaRPr lang="en-LT"/>
          </a:p>
        </p:txBody>
      </p:sp>
    </p:spTree>
    <p:extLst>
      <p:ext uri="{BB962C8B-B14F-4D97-AF65-F5344CB8AC3E}">
        <p14:creationId xmlns:p14="http://schemas.microsoft.com/office/powerpoint/2010/main" val="277057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3FF9C-B0DB-0B93-5130-2BA17552E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D0D4E-FDAA-E9E6-2724-B36680456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1DC67-2714-15D1-1006-D94C2EFFA1DF}"/>
              </a:ext>
            </a:extLst>
          </p:cNvPr>
          <p:cNvSpPr>
            <a:spLocks noGrp="1"/>
          </p:cNvSpPr>
          <p:nvPr>
            <p:ph type="body" idx="1"/>
          </p:nvPr>
        </p:nvSpPr>
        <p:spPr/>
        <p:txBody>
          <a:bodyPr/>
          <a:lstStyle/>
          <a:p>
            <a:r>
              <a:rPr lang="en-GB" dirty="0"/>
              <a:t>Now that we’ve seen how IPv4 scarcity is creating pressure — waiting lists, transfers, rising prices, the complexity of justification — it’s useful to step back and look at how much IPv6 adoption has actually progressed. This helps us frame how long the transition might take, and where IPv4 leasing still plays a role.</a:t>
            </a:r>
          </a:p>
          <a:p>
            <a:br>
              <a:rPr lang="en-GB" dirty="0"/>
            </a:br>
            <a:endParaRPr lang="en-GB" dirty="0"/>
          </a:p>
          <a:p>
            <a:r>
              <a:rPr lang="en-GB" dirty="0"/>
              <a:t>On the top side of the list, we see countries like </a:t>
            </a:r>
            <a:r>
              <a:rPr lang="en-GB" b="1" dirty="0"/>
              <a:t>India and France</a:t>
            </a:r>
            <a:r>
              <a:rPr lang="en-GB" dirty="0"/>
              <a:t>, each with adoption rates above 75%. Also strong are </a:t>
            </a:r>
            <a:r>
              <a:rPr lang="en-GB" b="1" dirty="0"/>
              <a:t>Saudi Arabia, Malaysia, and Belgium</a:t>
            </a:r>
            <a:r>
              <a:rPr lang="en-GB" dirty="0"/>
              <a:t>, all above 65%. These are examples where IPv6 is clearly mainstream and widely deployed.</a:t>
            </a:r>
          </a:p>
          <a:p>
            <a:br>
              <a:rPr lang="en-GB" dirty="0"/>
            </a:br>
            <a:endParaRPr lang="en-GB" dirty="0"/>
          </a:p>
          <a:p>
            <a:r>
              <a:rPr lang="en-GB" dirty="0"/>
              <a:t>At the other end of the spectrum, countries like </a:t>
            </a:r>
            <a:r>
              <a:rPr lang="en-GB" b="1" dirty="0"/>
              <a:t>Lebanon, Cambodia, Somalia, Syria, and Ethiopia</a:t>
            </a:r>
            <a:r>
              <a:rPr lang="en-GB" dirty="0"/>
              <a:t> are all effectively below 1% — meaning IPv6 is essentially </a:t>
            </a:r>
            <a:r>
              <a:rPr lang="en-GB" dirty="0" err="1"/>
              <a:t>nonexistent</a:t>
            </a:r>
            <a:r>
              <a:rPr lang="en-GB" dirty="0"/>
              <a:t>.</a:t>
            </a:r>
          </a:p>
          <a:p>
            <a:br>
              <a:rPr lang="en-GB" dirty="0"/>
            </a:br>
            <a:endParaRPr lang="en-GB" dirty="0"/>
          </a:p>
          <a:p>
            <a:r>
              <a:rPr lang="en-GB" dirty="0"/>
              <a:t>And then, right in the middle of the pack, we have </a:t>
            </a:r>
            <a:r>
              <a:rPr lang="en-GB" b="1" dirty="0"/>
              <a:t>Lithuania</a:t>
            </a:r>
            <a:r>
              <a:rPr lang="en-GB" dirty="0"/>
              <a:t> — around 22%. Respectable progress, but far from the leaders, and a clear reminder that Europe in general is lagging behind Asia and parts of the Americas.</a:t>
            </a:r>
          </a:p>
          <a:p>
            <a:br>
              <a:rPr lang="en-GB" dirty="0"/>
            </a:br>
            <a:endParaRPr lang="en-GB" dirty="0"/>
          </a:p>
          <a:p>
            <a:r>
              <a:rPr lang="en-GB" dirty="0"/>
              <a:t>This shows three things:</a:t>
            </a:r>
          </a:p>
          <a:p>
            <a:r>
              <a:rPr lang="en-GB" dirty="0"/>
              <a:t>First, </a:t>
            </a:r>
            <a:r>
              <a:rPr lang="en-GB" b="1" dirty="0"/>
              <a:t>progress is uneven</a:t>
            </a:r>
            <a:r>
              <a:rPr lang="en-GB" dirty="0"/>
              <a:t>. Some countries are racing ahead, others are barely moving.</a:t>
            </a:r>
          </a:p>
          <a:p>
            <a:r>
              <a:rPr lang="en-GB" dirty="0"/>
              <a:t>Second, </a:t>
            </a:r>
            <a:r>
              <a:rPr lang="en-GB" b="1" dirty="0"/>
              <a:t>IPv4 remains essential</a:t>
            </a:r>
            <a:r>
              <a:rPr lang="en-GB" dirty="0"/>
              <a:t>. Even in countries with 60–70% adoption, there are still millions of users on IPv4 — which is why leasing markets are still needed to bridge the gap.</a:t>
            </a:r>
          </a:p>
          <a:p>
            <a:r>
              <a:rPr lang="en-GB" dirty="0"/>
              <a:t>Third, the </a:t>
            </a:r>
            <a:r>
              <a:rPr lang="en-GB" b="1" dirty="0"/>
              <a:t>transition will take years</a:t>
            </a:r>
            <a:r>
              <a:rPr lang="en-GB" dirty="0"/>
              <a:t>. Even under optimistic trends, it’s unlikely we’ll see universal IPv6 adoption before the 2030s or 2040s.</a:t>
            </a:r>
          </a:p>
          <a:p>
            <a:br>
              <a:rPr lang="en-GB" dirty="0"/>
            </a:br>
            <a:endParaRPr lang="en-GB" dirty="0"/>
          </a:p>
          <a:p>
            <a:r>
              <a:rPr lang="en-GB" dirty="0"/>
              <a:t>So as we look at the regional IPv4 leasing policies in the next slides, keep in mind: this isn’t just about today — it’s about sustaining the Internet during what may be a decades-long dual-stack coexistence.”</a:t>
            </a:r>
          </a:p>
        </p:txBody>
      </p:sp>
      <p:sp>
        <p:nvSpPr>
          <p:cNvPr id="4" name="Slide Number Placeholder 3">
            <a:extLst>
              <a:ext uri="{FF2B5EF4-FFF2-40B4-BE49-F238E27FC236}">
                <a16:creationId xmlns:a16="http://schemas.microsoft.com/office/drawing/2014/main" id="{96EC4327-022C-6A6F-84F6-236BFB5273E9}"/>
              </a:ext>
            </a:extLst>
          </p:cNvPr>
          <p:cNvSpPr>
            <a:spLocks noGrp="1"/>
          </p:cNvSpPr>
          <p:nvPr>
            <p:ph type="sldNum" sz="quarter" idx="5"/>
          </p:nvPr>
        </p:nvSpPr>
        <p:spPr/>
        <p:txBody>
          <a:bodyPr/>
          <a:lstStyle/>
          <a:p>
            <a:fld id="{4FF30CD9-8C4E-5645-A73D-4DA09EDA5800}" type="slidenum">
              <a:rPr lang="en-LT" smtClean="0"/>
              <a:t>14</a:t>
            </a:fld>
            <a:endParaRPr lang="en-LT"/>
          </a:p>
        </p:txBody>
      </p:sp>
    </p:spTree>
    <p:extLst>
      <p:ext uri="{BB962C8B-B14F-4D97-AF65-F5344CB8AC3E}">
        <p14:creationId xmlns:p14="http://schemas.microsoft.com/office/powerpoint/2010/main" val="2589756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220B0-9C1C-6F89-BDFF-96B3421CF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094BC-0002-E048-E500-1A0D62B9A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D4AB7-12FA-D04C-F7BF-576207A008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exhaustion didn’t trigger a rapid switch; the ecosystem adapted around scarcity (NATs, shared hosting, CDNs).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But we still need solutions. And that’s where leasing comes in. Leasing puts unused IPv4 space back into circulation. For holders, it’s recurring revenue without losing the asset. For operators, it’s a way to scale quickly without huge capital expense. Leasing effectively turns IPv4 into a renewable resource — reducing hoarding and keeping the market liquid. Of course, this has to be done responsibly, with proper RPKI, IRR, geolocation management, and abuse controls. But if we do it right, leasing bridges the gap — it keeps IPv4 sustainable while we keep building IPv6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where leasing becomes critical. Leasing recirculates idle IPv4, turning it into a renewable resource while IPv6 adoption grows. Holders keep their asset and earn recurring revenue. Operators get faster access with lower CAPEX. But hygiene matters — leasing must come with RPKI, IRR, abuse controls, and geolocation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a:extLst>
              <a:ext uri="{FF2B5EF4-FFF2-40B4-BE49-F238E27FC236}">
                <a16:creationId xmlns:a16="http://schemas.microsoft.com/office/drawing/2014/main" id="{516D92CF-FD4F-BD76-7C75-FC013B64C93D}"/>
              </a:ext>
            </a:extLst>
          </p:cNvPr>
          <p:cNvSpPr>
            <a:spLocks noGrp="1"/>
          </p:cNvSpPr>
          <p:nvPr>
            <p:ph type="sldNum" sz="quarter" idx="5"/>
          </p:nvPr>
        </p:nvSpPr>
        <p:spPr/>
        <p:txBody>
          <a:bodyPr/>
          <a:lstStyle/>
          <a:p>
            <a:fld id="{4FF30CD9-8C4E-5645-A73D-4DA09EDA5800}" type="slidenum">
              <a:rPr lang="en-LT" smtClean="0"/>
              <a:t>15</a:t>
            </a:fld>
            <a:endParaRPr lang="en-LT"/>
          </a:p>
        </p:txBody>
      </p:sp>
    </p:spTree>
    <p:extLst>
      <p:ext uri="{BB962C8B-B14F-4D97-AF65-F5344CB8AC3E}">
        <p14:creationId xmlns:p14="http://schemas.microsoft.com/office/powerpoint/2010/main" val="426024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1813-CCD0-A492-073B-8E7C211D1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325BA-ECC6-CBC1-EA8D-B0C80D79A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1221A-AB50-9AE7-E20E-384E0C131865}"/>
              </a:ext>
            </a:extLst>
          </p:cNvPr>
          <p:cNvSpPr>
            <a:spLocks noGrp="1"/>
          </p:cNvSpPr>
          <p:nvPr>
            <p:ph type="body" idx="1"/>
          </p:nvPr>
        </p:nvSpPr>
        <p:spPr/>
        <p:txBody>
          <a:bodyPr/>
          <a:lstStyle/>
          <a:p>
            <a:r>
              <a:rPr lang="en-GB" dirty="0"/>
              <a:t> “This table gives a clear snapshot of how each RIR treats IPv4 leasing.</a:t>
            </a:r>
          </a:p>
          <a:p>
            <a:r>
              <a:rPr lang="en-GB" b="1" dirty="0"/>
              <a:t>RIPE NCC</a:t>
            </a:r>
            <a:r>
              <a:rPr lang="en-GB" dirty="0"/>
              <a:t> is the most permissive — leasing is explicitly supported through temporary transfers, as long as everything is recorded in the RIPE Database.</a:t>
            </a:r>
          </a:p>
          <a:p>
            <a:r>
              <a:rPr lang="en-GB" b="1" dirty="0"/>
              <a:t>ARIN</a:t>
            </a:r>
            <a:r>
              <a:rPr lang="en-GB" dirty="0"/>
              <a:t> also allows leasing, but with a caveat: leases don’t count as efficient use when requesting more addresses. So you can lease, but you can’t use it as justification to get more space.</a:t>
            </a:r>
          </a:p>
          <a:p>
            <a:r>
              <a:rPr lang="en-GB" dirty="0"/>
              <a:t>On the restrictive side, </a:t>
            </a:r>
            <a:r>
              <a:rPr lang="en-GB" b="1" dirty="0"/>
              <a:t>APNIC, LACNIC, and AFRINIC</a:t>
            </a:r>
            <a:r>
              <a:rPr lang="en-GB" dirty="0"/>
              <a:t> all tie IP address use to connectivity or infrastructure. That means no pure leasing allowed — except in LACNIC, where legacy addresses, allocated before LACNIC was created, can still be leased.</a:t>
            </a:r>
          </a:p>
          <a:p>
            <a:br>
              <a:rPr lang="en-GB" dirty="0"/>
            </a:br>
            <a:endParaRPr lang="en-GB" dirty="0"/>
          </a:p>
          <a:p>
            <a:r>
              <a:rPr lang="en-GB" dirty="0"/>
              <a:t>So depending on where the addresses are registered, leasing can be either straightforward, limited, or prohibited altogether.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7C437E1-F547-FB3A-CDCC-892B8D200BCB}"/>
              </a:ext>
            </a:extLst>
          </p:cNvPr>
          <p:cNvSpPr>
            <a:spLocks noGrp="1"/>
          </p:cNvSpPr>
          <p:nvPr>
            <p:ph type="sldNum" sz="quarter" idx="5"/>
          </p:nvPr>
        </p:nvSpPr>
        <p:spPr/>
        <p:txBody>
          <a:bodyPr/>
          <a:lstStyle/>
          <a:p>
            <a:fld id="{4FF30CD9-8C4E-5645-A73D-4DA09EDA5800}" type="slidenum">
              <a:rPr lang="en-LT" smtClean="0"/>
              <a:t>16</a:t>
            </a:fld>
            <a:endParaRPr lang="en-LT"/>
          </a:p>
        </p:txBody>
      </p:sp>
    </p:spTree>
    <p:extLst>
      <p:ext uri="{BB962C8B-B14F-4D97-AF65-F5344CB8AC3E}">
        <p14:creationId xmlns:p14="http://schemas.microsoft.com/office/powerpoint/2010/main" val="156354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181B-C8FF-0152-9858-894CD8C3B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393CD-5E78-74B3-A0E9-30B0CC1C2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061B5-7484-83B5-979E-B679B10BBDAD}"/>
              </a:ext>
            </a:extLst>
          </p:cNvPr>
          <p:cNvSpPr>
            <a:spLocks noGrp="1"/>
          </p:cNvSpPr>
          <p:nvPr>
            <p:ph type="body" idx="1"/>
          </p:nvPr>
        </p:nvSpPr>
        <p:spPr/>
        <p:txBody>
          <a:bodyPr/>
          <a:lstStyle/>
          <a:p>
            <a:r>
              <a:rPr lang="en-GB" dirty="0"/>
              <a:t>This world map helps visualize it.</a:t>
            </a:r>
          </a:p>
          <a:p>
            <a:r>
              <a:rPr lang="en-GB" b="1" dirty="0"/>
              <a:t>Green regions — RIPE and ARIN</a:t>
            </a:r>
            <a:r>
              <a:rPr lang="en-GB" dirty="0"/>
              <a:t> — are where leasing is clearly allowed.</a:t>
            </a:r>
          </a:p>
          <a:p>
            <a:r>
              <a:rPr lang="en-GB" b="1" dirty="0"/>
              <a:t>Orange regions — LACNIC</a:t>
            </a:r>
            <a:r>
              <a:rPr lang="en-GB" dirty="0"/>
              <a:t> — are where leasing is generally prohibited, but legacy blocks remain an exception.</a:t>
            </a:r>
          </a:p>
          <a:p>
            <a:r>
              <a:rPr lang="en-GB" b="1" dirty="0"/>
              <a:t>Red regions — APNIC and AFRINIC</a:t>
            </a:r>
            <a:r>
              <a:rPr lang="en-GB" dirty="0"/>
              <a:t> — are where leasing is outright prohibited by policy.</a:t>
            </a:r>
          </a:p>
          <a:p>
            <a:br>
              <a:rPr lang="en-GB" dirty="0"/>
            </a:br>
            <a:endParaRPr lang="en-GB" dirty="0"/>
          </a:p>
          <a:p>
            <a:r>
              <a:rPr lang="en-GB" dirty="0"/>
              <a:t>The map makes it obvious: leasing as a practice is not globally harmonized. Some regions treat it as legitimate, others ban it outright. This creates both opportunities and constraints, depending on where resources are registered and where demand comes from.</a:t>
            </a:r>
          </a:p>
          <a:p>
            <a:endParaRPr lang="en-GB" dirty="0"/>
          </a:p>
          <a:p>
            <a:endParaRPr lang="en-GB" dirty="0"/>
          </a:p>
          <a:p>
            <a:r>
              <a:rPr lang="en-GB" dirty="0"/>
              <a:t> “This table gives a clear snapshot of how each RIR treats IPv4 leasing.</a:t>
            </a:r>
          </a:p>
          <a:p>
            <a:r>
              <a:rPr lang="en-GB" b="1" dirty="0"/>
              <a:t>RIPE NCC</a:t>
            </a:r>
            <a:r>
              <a:rPr lang="en-GB" dirty="0"/>
              <a:t> is the most permissive — leasing is explicitly supported through temporary transfers, as long as everything is recorded in the RIPE Database.</a:t>
            </a:r>
          </a:p>
          <a:p>
            <a:r>
              <a:rPr lang="en-GB" b="1" dirty="0"/>
              <a:t>ARIN</a:t>
            </a:r>
            <a:r>
              <a:rPr lang="en-GB" dirty="0"/>
              <a:t> also allows leasing, but with a caveat: leases don’t count as efficient use when requesting more addresses. So you can lease, but you can’t use it as justification to get more space.</a:t>
            </a:r>
          </a:p>
          <a:p>
            <a:r>
              <a:rPr lang="en-GB" dirty="0"/>
              <a:t>On the restrictive side, </a:t>
            </a:r>
            <a:r>
              <a:rPr lang="en-GB" b="1" dirty="0"/>
              <a:t>APNIC, LACNIC, and AFRINIC</a:t>
            </a:r>
            <a:r>
              <a:rPr lang="en-GB" dirty="0"/>
              <a:t> all tie IP address use to connectivity or infrastructure. That means no pure leasing allowed — except in LACNIC, where legacy addresses, allocated before LACNIC was created, can still be leased.</a:t>
            </a:r>
          </a:p>
          <a:p>
            <a:br>
              <a:rPr lang="en-GB" dirty="0"/>
            </a:br>
            <a:endParaRPr lang="en-GB" dirty="0"/>
          </a:p>
          <a:p>
            <a:r>
              <a:rPr lang="en-GB" dirty="0"/>
              <a:t>So depending on where the addresses are registered, leasing can be either straightforward, limited, or prohibited altogether.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“RIRs still diverge in their policies. RIPE and ARIN allow monetization, while APNIC and AFRINIC prohibit it. Yet, once addresses are leased, they can be used globally. Ironically, the regions most in need of growth are the same ones that prohibit leasing. Policy is out of sync with operational reality.”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a:extLst>
              <a:ext uri="{FF2B5EF4-FFF2-40B4-BE49-F238E27FC236}">
                <a16:creationId xmlns:a16="http://schemas.microsoft.com/office/drawing/2014/main" id="{B13BBAF8-8177-7C52-92A7-EED284186A27}"/>
              </a:ext>
            </a:extLst>
          </p:cNvPr>
          <p:cNvSpPr>
            <a:spLocks noGrp="1"/>
          </p:cNvSpPr>
          <p:nvPr>
            <p:ph type="sldNum" sz="quarter" idx="5"/>
          </p:nvPr>
        </p:nvSpPr>
        <p:spPr/>
        <p:txBody>
          <a:bodyPr/>
          <a:lstStyle/>
          <a:p>
            <a:fld id="{4FF30CD9-8C4E-5645-A73D-4DA09EDA5800}" type="slidenum">
              <a:rPr lang="en-LT" smtClean="0"/>
              <a:t>17</a:t>
            </a:fld>
            <a:endParaRPr lang="en-LT"/>
          </a:p>
        </p:txBody>
      </p:sp>
    </p:spTree>
    <p:extLst>
      <p:ext uri="{BB962C8B-B14F-4D97-AF65-F5344CB8AC3E}">
        <p14:creationId xmlns:p14="http://schemas.microsoft.com/office/powerpoint/2010/main" val="372383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3FA00-93DF-9CDA-43D8-0B5E93B7E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14D66-B31B-B7C8-135C-8CA02366D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FDF95-EDBB-49EF-3F38-E230ABE49E43}"/>
              </a:ext>
            </a:extLst>
          </p:cNvPr>
          <p:cNvSpPr>
            <a:spLocks noGrp="1"/>
          </p:cNvSpPr>
          <p:nvPr>
            <p:ph type="body" idx="1"/>
          </p:nvPr>
        </p:nvSpPr>
        <p:spPr/>
        <p:txBody>
          <a:bodyPr/>
          <a:lstStyle/>
          <a:p>
            <a:r>
              <a:rPr lang="en-GB" dirty="0"/>
              <a:t>To sum it up:</a:t>
            </a:r>
          </a:p>
          <a:p>
            <a:r>
              <a:rPr lang="en-GB" dirty="0"/>
              <a:t>Leasing is fully legitimate in </a:t>
            </a:r>
            <a:r>
              <a:rPr lang="en-GB" b="1" dirty="0"/>
              <a:t>RIPE</a:t>
            </a:r>
            <a:r>
              <a:rPr lang="en-GB" dirty="0"/>
              <a:t> and </a:t>
            </a:r>
            <a:r>
              <a:rPr lang="en-GB" b="1" dirty="0"/>
              <a:t>ARIN</a:t>
            </a:r>
            <a:r>
              <a:rPr lang="en-GB" dirty="0"/>
              <a:t>.</a:t>
            </a:r>
          </a:p>
          <a:p>
            <a:r>
              <a:rPr lang="en-GB" dirty="0"/>
              <a:t>In </a:t>
            </a:r>
            <a:r>
              <a:rPr lang="en-GB" b="1" dirty="0"/>
              <a:t>LACNIC</a:t>
            </a:r>
            <a:r>
              <a:rPr lang="en-GB" dirty="0"/>
              <a:t>, it’s prohibited — with the exception of legacy space.</a:t>
            </a:r>
          </a:p>
          <a:p>
            <a:r>
              <a:rPr lang="en-GB" dirty="0"/>
              <a:t>In </a:t>
            </a:r>
            <a:r>
              <a:rPr lang="en-GB" b="1" dirty="0"/>
              <a:t>APNIC and AFRINIC</a:t>
            </a:r>
            <a:r>
              <a:rPr lang="en-GB" dirty="0"/>
              <a:t>, policies tie addresses strictly to connectivity, so leasing without services is not allowed.</a:t>
            </a:r>
          </a:p>
          <a:p>
            <a:br>
              <a:rPr lang="en-GB" dirty="0"/>
            </a:br>
            <a:endParaRPr lang="en-GB" dirty="0"/>
          </a:p>
          <a:p>
            <a:r>
              <a:rPr lang="en-GB" dirty="0"/>
              <a:t>But here’s the paradox: while leasing is regulated by the RIR where the block is registered, </a:t>
            </a:r>
            <a:r>
              <a:rPr lang="en-GB" b="1" dirty="0"/>
              <a:t>the actual use of addresses is borderless</a:t>
            </a:r>
            <a:r>
              <a:rPr lang="en-GB" dirty="0"/>
              <a:t>. You can lease space from RIPE or ARIN and announce it anywhere in the world, regardless of the local RIR policy.</a:t>
            </a:r>
          </a:p>
          <a:p>
            <a:br>
              <a:rPr lang="en-GB" dirty="0"/>
            </a:br>
            <a:endParaRPr lang="en-GB" dirty="0"/>
          </a:p>
          <a:p>
            <a:r>
              <a:rPr lang="en-GB" dirty="0"/>
              <a:t>That raises a thought-provoking point: IPv4 is a </a:t>
            </a:r>
            <a:r>
              <a:rPr lang="en-GB" b="1" dirty="0"/>
              <a:t>global, universal resource</a:t>
            </a:r>
            <a:r>
              <a:rPr lang="en-GB" dirty="0"/>
              <a:t>, but policies in the very regions struggling most with connectivity growth — like Africa or parts of Asia — prohibit leasing. In practice, this prevents spare addresses from being monetized and re-used where they could actually accelerate Internet development.</a:t>
            </a:r>
          </a:p>
          <a:p>
            <a:br>
              <a:rPr lang="en-GB" dirty="0"/>
            </a:br>
            <a:endParaRPr lang="en-GB" dirty="0"/>
          </a:p>
          <a:p>
            <a:r>
              <a:rPr lang="en-GB" dirty="0"/>
              <a:t>So the question for the community is: are we limiting ourselves with regional policy silos, while the Internet itself doesn’t recognize those borders?”</a:t>
            </a:r>
          </a:p>
        </p:txBody>
      </p:sp>
      <p:sp>
        <p:nvSpPr>
          <p:cNvPr id="4" name="Slide Number Placeholder 3">
            <a:extLst>
              <a:ext uri="{FF2B5EF4-FFF2-40B4-BE49-F238E27FC236}">
                <a16:creationId xmlns:a16="http://schemas.microsoft.com/office/drawing/2014/main" id="{45C08842-E2D5-0D28-65EB-F02585F51C1A}"/>
              </a:ext>
            </a:extLst>
          </p:cNvPr>
          <p:cNvSpPr>
            <a:spLocks noGrp="1"/>
          </p:cNvSpPr>
          <p:nvPr>
            <p:ph type="sldNum" sz="quarter" idx="5"/>
          </p:nvPr>
        </p:nvSpPr>
        <p:spPr/>
        <p:txBody>
          <a:bodyPr/>
          <a:lstStyle/>
          <a:p>
            <a:fld id="{4FF30CD9-8C4E-5645-A73D-4DA09EDA5800}" type="slidenum">
              <a:rPr lang="en-LT" smtClean="0"/>
              <a:t>18</a:t>
            </a:fld>
            <a:endParaRPr lang="en-LT"/>
          </a:p>
        </p:txBody>
      </p:sp>
    </p:spTree>
    <p:extLst>
      <p:ext uri="{BB962C8B-B14F-4D97-AF65-F5344CB8AC3E}">
        <p14:creationId xmlns:p14="http://schemas.microsoft.com/office/powerpoint/2010/main" val="334944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“Leasing is not risk-free, but it is viable. The benefits: instant provisioning, no CAPEX, more IPs in the market, recurring revenue. 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 risks: abuse, IP hijacking, risky industries. That’s why robust KYC, </a:t>
            </a:r>
            <a:r>
              <a:rPr lang="en-GB" dirty="0" err="1"/>
              <a:t>rDNS</a:t>
            </a:r>
            <a:r>
              <a:rPr lang="en-GB" dirty="0"/>
              <a:t> validation, and observability are essential. Leasing works, but only with strong governance.”</a:t>
            </a:r>
          </a:p>
          <a:p>
            <a:endParaRPr lang="en-US" dirty="0"/>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19</a:t>
            </a:fld>
            <a:endParaRPr lang="en-LT"/>
          </a:p>
        </p:txBody>
      </p:sp>
    </p:spTree>
    <p:extLst>
      <p:ext uri="{BB962C8B-B14F-4D97-AF65-F5344CB8AC3E}">
        <p14:creationId xmlns:p14="http://schemas.microsoft.com/office/powerpoint/2010/main" val="38186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everyone. Today I want to explore the curious case of IPv4 — how, even though we declared exhaustion years ago, this protocol is still the backbone of the Internet. More importantly, we’ll look at what this means for IPv6 adoption, the transfer market, and the future of Internet growth.”</a:t>
            </a:r>
          </a:p>
          <a:p>
            <a:endParaRPr lang="en-US" dirty="0">
              <a:solidFill>
                <a:schemeClr val="bg1"/>
              </a:solidFill>
            </a:endParaRPr>
          </a:p>
        </p:txBody>
      </p:sp>
      <p:sp>
        <p:nvSpPr>
          <p:cNvPr id="4" name="Slide Number Placeholder 3"/>
          <p:cNvSpPr>
            <a:spLocks noGrp="1"/>
          </p:cNvSpPr>
          <p:nvPr>
            <p:ph type="sldNum" sz="quarter" idx="5"/>
          </p:nvPr>
        </p:nvSpPr>
        <p:spPr/>
        <p:txBody>
          <a:bodyPr/>
          <a:lstStyle/>
          <a:p>
            <a:fld id="{4FF30CD9-8C4E-5645-A73D-4DA09EDA5800}" type="slidenum">
              <a:rPr lang="en-LT" smtClean="0"/>
              <a:t>2</a:t>
            </a:fld>
            <a:endParaRPr lang="en-LT"/>
          </a:p>
        </p:txBody>
      </p:sp>
    </p:spTree>
    <p:extLst>
      <p:ext uri="{BB962C8B-B14F-4D97-AF65-F5344CB8AC3E}">
        <p14:creationId xmlns:p14="http://schemas.microsoft.com/office/powerpoint/2010/main" val="337086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where IPXO comes in. We launched in 2021 with a patented U.S. technology to redeploy idle enterprise assets. </a:t>
            </a:r>
            <a:endParaRPr lang="en-US" dirty="0"/>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20</a:t>
            </a:fld>
            <a:endParaRPr lang="en-LT"/>
          </a:p>
        </p:txBody>
      </p:sp>
    </p:spTree>
    <p:extLst>
      <p:ext uri="{BB962C8B-B14F-4D97-AF65-F5344CB8AC3E}">
        <p14:creationId xmlns:p14="http://schemas.microsoft.com/office/powerpoint/2010/main" val="1918908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solution is to unify the ecosystem — connecting IP holders, operators, and governance on a single platform. Automation ensures speed, while compliance ensures trust. This is what keeps the market sustainable.”</a:t>
            </a:r>
          </a:p>
          <a:p>
            <a:endParaRPr lang="en-LT"/>
          </a:p>
        </p:txBody>
      </p:sp>
      <p:sp>
        <p:nvSpPr>
          <p:cNvPr id="4" name="Slide Number Placeholder 3"/>
          <p:cNvSpPr>
            <a:spLocks noGrp="1"/>
          </p:cNvSpPr>
          <p:nvPr>
            <p:ph type="sldNum" sz="quarter" idx="5"/>
          </p:nvPr>
        </p:nvSpPr>
        <p:spPr/>
        <p:txBody>
          <a:bodyPr/>
          <a:lstStyle/>
          <a:p>
            <a:fld id="{4FF30CD9-8C4E-5645-A73D-4DA09EDA5800}" type="slidenum">
              <a:rPr lang="en-LT" smtClean="0"/>
              <a:t>21</a:t>
            </a:fld>
            <a:endParaRPr lang="en-LT"/>
          </a:p>
        </p:txBody>
      </p:sp>
    </p:spTree>
    <p:extLst>
      <p:ext uri="{BB962C8B-B14F-4D97-AF65-F5344CB8AC3E}">
        <p14:creationId xmlns:p14="http://schemas.microsoft.com/office/powerpoint/2010/main" val="330309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 IPXO is trusted worldwide. We manage over 8 million IPs, maintain 80% utilization, support 400 holders and 1,200 lessees, and remain first in the market. Our know-how and certification set us apart. The numbers speak for themselves.”</a:t>
            </a:r>
          </a:p>
          <a:p>
            <a:endParaRPr lang="en-LT"/>
          </a:p>
          <a:p>
            <a:endParaRPr lang="en-LT" dirty="0"/>
          </a:p>
        </p:txBody>
      </p:sp>
      <p:sp>
        <p:nvSpPr>
          <p:cNvPr id="4" name="Slide Number Placeholder 3"/>
          <p:cNvSpPr>
            <a:spLocks noGrp="1"/>
          </p:cNvSpPr>
          <p:nvPr>
            <p:ph type="sldNum" sz="quarter" idx="5"/>
          </p:nvPr>
        </p:nvSpPr>
        <p:spPr/>
        <p:txBody>
          <a:bodyPr/>
          <a:lstStyle/>
          <a:p>
            <a:fld id="{4FF30CD9-8C4E-5645-A73D-4DA09EDA5800}" type="slidenum">
              <a:rPr lang="en-LT" smtClean="0"/>
              <a:t>22</a:t>
            </a:fld>
            <a:endParaRPr lang="en-LT"/>
          </a:p>
        </p:txBody>
      </p:sp>
    </p:spTree>
    <p:extLst>
      <p:ext uri="{BB962C8B-B14F-4D97-AF65-F5344CB8AC3E}">
        <p14:creationId xmlns:p14="http://schemas.microsoft.com/office/powerpoint/2010/main" val="1718937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holders, the choice is clear: sell once, or monetize continuously. Selling gives a one-time gain, but you lose ownership and miss future appreciation. Leasing means recurring revenue and price growth. On average, monetizing for just 3–4 years can double the returns compared to selling upfront.”</a:t>
            </a:r>
          </a:p>
          <a:p>
            <a:endParaRPr lang="en-US" dirty="0"/>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23</a:t>
            </a:fld>
            <a:endParaRPr lang="en-LT"/>
          </a:p>
        </p:txBody>
      </p:sp>
    </p:spTree>
    <p:extLst>
      <p:ext uri="{BB962C8B-B14F-4D97-AF65-F5344CB8AC3E}">
        <p14:creationId xmlns:p14="http://schemas.microsoft.com/office/powerpoint/2010/main" val="326936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IPXO platform is the first fully automated lease system. It makes monetization quick, easy, and secure. Automation removes friction, ensuring IPv4 is reused efficiently and responsibly.”</a:t>
            </a:r>
          </a:p>
          <a:p>
            <a:endParaRPr lang="en-US" dirty="0"/>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24</a:t>
            </a:fld>
            <a:endParaRPr lang="en-LT"/>
          </a:p>
        </p:txBody>
      </p:sp>
    </p:spTree>
    <p:extLst>
      <p:ext uri="{BB962C8B-B14F-4D97-AF65-F5344CB8AC3E}">
        <p14:creationId xmlns:p14="http://schemas.microsoft.com/office/powerpoint/2010/main" val="155614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“KYC is central to our platform. Robust vetting prevents abuse. Full automation means faster provisioning. We manage IP reputation, enable geolocation accuracy, and protect against hijacking. We maximize revenue for holders while safeguarding the Internet.”</a:t>
            </a:r>
          </a:p>
          <a:p>
            <a:endParaRPr lang="en-LT"/>
          </a:p>
          <a:p>
            <a:endParaRPr lang="en-LT" dirty="0"/>
          </a:p>
        </p:txBody>
      </p:sp>
      <p:sp>
        <p:nvSpPr>
          <p:cNvPr id="4" name="Slide Number Placeholder 3"/>
          <p:cNvSpPr>
            <a:spLocks noGrp="1"/>
          </p:cNvSpPr>
          <p:nvPr>
            <p:ph type="sldNum" sz="quarter" idx="5"/>
          </p:nvPr>
        </p:nvSpPr>
        <p:spPr/>
        <p:txBody>
          <a:bodyPr/>
          <a:lstStyle/>
          <a:p>
            <a:fld id="{4FF30CD9-8C4E-5645-A73D-4DA09EDA5800}" type="slidenum">
              <a:rPr lang="en-LT" smtClean="0"/>
              <a:t>25</a:t>
            </a:fld>
            <a:endParaRPr lang="en-LT"/>
          </a:p>
        </p:txBody>
      </p:sp>
    </p:spTree>
    <p:extLst>
      <p:ext uri="{BB962C8B-B14F-4D97-AF65-F5344CB8AC3E}">
        <p14:creationId xmlns:p14="http://schemas.microsoft.com/office/powerpoint/2010/main" val="3290319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lessees, the benefits are just as clear: flexibility to scale, strong ROI compared to buying, and fast access to IPs. Leasing gives them the agility to adjust as networks grow and as IPv6 slowly rolls out.”</a:t>
            </a:r>
          </a:p>
        </p:txBody>
      </p:sp>
      <p:sp>
        <p:nvSpPr>
          <p:cNvPr id="4" name="Slide Number Placeholder 3"/>
          <p:cNvSpPr>
            <a:spLocks noGrp="1"/>
          </p:cNvSpPr>
          <p:nvPr>
            <p:ph type="sldNum" sz="quarter" idx="5"/>
          </p:nvPr>
        </p:nvSpPr>
        <p:spPr/>
        <p:txBody>
          <a:bodyPr/>
          <a:lstStyle/>
          <a:p>
            <a:fld id="{83EB4C36-EDAD-A343-8CA9-996081841651}" type="slidenum">
              <a:rPr lang="en-US" smtClean="0"/>
              <a:t>26</a:t>
            </a:fld>
            <a:endParaRPr lang="en-US"/>
          </a:p>
        </p:txBody>
      </p:sp>
    </p:spTree>
    <p:extLst>
      <p:ext uri="{BB962C8B-B14F-4D97-AF65-F5344CB8AC3E}">
        <p14:creationId xmlns:p14="http://schemas.microsoft.com/office/powerpoint/2010/main" val="1087793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future is clear: IPv4 shortages will persist. Supply is limited, demand is strong, and the transition to IPv6 is slow. Economic factors and market incentives will keep the IPv4 transfer and leasing markets alive for decades to come. IPv4 will continue to sustain the Internet until IPv6 is finally ready to take over.”</a:t>
            </a:r>
          </a:p>
          <a:p>
            <a:endParaRPr lang="en-US" dirty="0"/>
          </a:p>
          <a:p>
            <a:endParaRPr lang="en-US" dirty="0"/>
          </a:p>
          <a:p>
            <a:endParaRPr lang="en-US" dirty="0"/>
          </a:p>
          <a:p>
            <a:r>
              <a:rPr lang="en-US" b="1" dirty="0"/>
              <a:t>Exhaustion of the IPv4 Address Space:</a:t>
            </a:r>
            <a:endParaRPr lang="en-US" dirty="0"/>
          </a:p>
          <a:p>
            <a:pPr marL="171450" indent="-171450">
              <a:buFont typeface="Arial"/>
              <a:buChar char="•"/>
            </a:pPr>
            <a:r>
              <a:rPr lang="en-US" b="1" dirty="0"/>
              <a:t>Global Internet Growth:</a:t>
            </a:r>
            <a:r>
              <a:rPr lang="en-US" dirty="0"/>
              <a:t> The rapid expansion of the internet, fueled by the proliferation of connected devices and services, has put a strain on the existing IPv4 address space.   </a:t>
            </a:r>
          </a:p>
          <a:p>
            <a:pPr marL="171450" indent="-171450">
              <a:buFont typeface="Arial"/>
              <a:buChar char="•"/>
            </a:pPr>
            <a:r>
              <a:rPr lang="en-US" b="1" dirty="0"/>
              <a:t>Depletion of Allocations:</a:t>
            </a:r>
            <a:r>
              <a:rPr lang="en-US" dirty="0"/>
              <a:t> Regional Internet Registries (RIRs) have exhausted their supply of IPv4 addresses, forcing organizations to rely on the secondary market.</a:t>
            </a:r>
          </a:p>
          <a:p>
            <a:r>
              <a:rPr lang="en-US" dirty="0"/>
              <a:t>2. </a:t>
            </a:r>
            <a:r>
              <a:rPr lang="en-US" b="1" dirty="0"/>
              <a:t>Increased Demand:</a:t>
            </a:r>
            <a:endParaRPr lang="en-US" dirty="0"/>
          </a:p>
          <a:p>
            <a:pPr marL="171450" indent="-171450">
              <a:buFont typeface="Arial"/>
              <a:buChar char="•"/>
            </a:pPr>
            <a:r>
              <a:rPr lang="en-US" b="1" dirty="0"/>
              <a:t>IoT and Smart Devices:</a:t>
            </a:r>
            <a:r>
              <a:rPr lang="en-US" dirty="0"/>
              <a:t> The proliferation of Internet of Things (IoT) devices and smart home technologies is driving demand for IPv4 addresses.   </a:t>
            </a:r>
          </a:p>
          <a:p>
            <a:pPr marL="171450" indent="-171450">
              <a:buFont typeface="Arial"/>
              <a:buChar char="•"/>
            </a:pPr>
            <a:r>
              <a:rPr lang="en-US" b="1" dirty="0"/>
              <a:t>Data Centers and Cloud Services:</a:t>
            </a:r>
            <a:r>
              <a:rPr lang="en-US" dirty="0"/>
              <a:t> The growth of data centers and cloud computing services has increased the need for IPv4 addresses to support network infrastructure.</a:t>
            </a:r>
          </a:p>
          <a:p>
            <a:r>
              <a:rPr lang="en-US" dirty="0"/>
              <a:t>3. </a:t>
            </a:r>
            <a:r>
              <a:rPr lang="en-US" b="1" dirty="0"/>
              <a:t>Limited Supply:</a:t>
            </a:r>
            <a:endParaRPr lang="en-US" dirty="0"/>
          </a:p>
          <a:p>
            <a:pPr marL="171450" indent="-171450">
              <a:buFont typeface="Arial"/>
              <a:buChar char="•"/>
            </a:pPr>
            <a:r>
              <a:rPr lang="en-US" b="1" dirty="0"/>
              <a:t>Secondary Market:</a:t>
            </a:r>
            <a:r>
              <a:rPr lang="en-US" dirty="0"/>
              <a:t> The secondary market for IPv4 addresses is fragmented, with limited supply and increased competition among buyers.</a:t>
            </a:r>
          </a:p>
          <a:p>
            <a:pPr marL="171450" indent="-171450">
              <a:buFont typeface="Arial"/>
              <a:buChar char="•"/>
            </a:pPr>
            <a:r>
              <a:rPr lang="en-US" b="1" dirty="0"/>
              <a:t>Hoarding:</a:t>
            </a:r>
            <a:r>
              <a:rPr lang="en-US" dirty="0"/>
              <a:t> Some organizations are hoarding IPv4 addresses, further limiting their availability and driving up prices.</a:t>
            </a:r>
          </a:p>
          <a:p>
            <a:r>
              <a:rPr lang="en-US" dirty="0"/>
              <a:t>4. </a:t>
            </a:r>
            <a:r>
              <a:rPr lang="en-US" b="1" dirty="0"/>
              <a:t>Transition to IPv6:</a:t>
            </a:r>
            <a:endParaRPr lang="en-US" dirty="0"/>
          </a:p>
          <a:p>
            <a:pPr marL="171450" indent="-171450">
              <a:buFont typeface="Arial"/>
              <a:buChar char="•"/>
            </a:pPr>
            <a:r>
              <a:rPr lang="en-US" b="1" dirty="0"/>
              <a:t>Slow Adoption:</a:t>
            </a:r>
            <a:r>
              <a:rPr lang="en-US" dirty="0"/>
              <a:t> The transition to IPv6, which offers a much larger address space, has been slow due to technical challenges, costs, and lack of awareness.   </a:t>
            </a:r>
          </a:p>
          <a:p>
            <a:pPr marL="171450" indent="-171450">
              <a:buFont typeface="Arial"/>
              <a:buChar char="•"/>
            </a:pPr>
            <a:r>
              <a:rPr lang="en-US" b="1" dirty="0"/>
              <a:t>Dual Stack:</a:t>
            </a:r>
            <a:r>
              <a:rPr lang="en-US" dirty="0"/>
              <a:t> Many organizations are maintaining dual-stack networks, which require both IPv4 and IPv6 addresses, increasing demand for IPv4.</a:t>
            </a:r>
          </a:p>
          <a:p>
            <a:r>
              <a:rPr lang="en-US" dirty="0"/>
              <a:t>5. </a:t>
            </a:r>
            <a:r>
              <a:rPr lang="en-US" b="1" dirty="0"/>
              <a:t>Economic Factors:</a:t>
            </a:r>
            <a:endParaRPr lang="en-US" dirty="0"/>
          </a:p>
          <a:p>
            <a:pPr marL="171450" indent="-171450">
              <a:buFont typeface="Arial"/>
              <a:buChar char="•"/>
            </a:pPr>
            <a:r>
              <a:rPr lang="en-US" b="1" dirty="0"/>
              <a:t>Inflation:</a:t>
            </a:r>
            <a:r>
              <a:rPr lang="en-US" dirty="0"/>
              <a:t> Inflationary pressures can contribute to rising prices for goods and services, including IPv4 leases.</a:t>
            </a:r>
          </a:p>
          <a:p>
            <a:pPr marL="171450" indent="-171450">
              <a:buFont typeface="Arial"/>
              <a:buChar char="•"/>
            </a:pPr>
            <a:r>
              <a:rPr lang="en-US" b="1" dirty="0"/>
              <a:t>Market Speculation:</a:t>
            </a:r>
            <a:r>
              <a:rPr lang="en-US" dirty="0"/>
              <a:t> Speculation and investment in IPv4 addresses can drive up prices, particularly in times of economic uncertainty.</a:t>
            </a:r>
          </a:p>
          <a:p>
            <a:r>
              <a:rPr lang="en-US" dirty="0"/>
              <a:t>As the demand for IPv4 addresses continues to outpace the supply, it is likely that lease prices will remain high or continue to increase in the coming years.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3EB4C36-EDAD-A343-8CA9-996081841651}" type="slidenum">
              <a:rPr lang="en-US" smtClean="0"/>
              <a:t>28</a:t>
            </a:fld>
            <a:endParaRPr lang="en-US"/>
          </a:p>
        </p:txBody>
      </p:sp>
    </p:spTree>
    <p:extLst>
      <p:ext uri="{BB962C8B-B14F-4D97-AF65-F5344CB8AC3E}">
        <p14:creationId xmlns:p14="http://schemas.microsoft.com/office/powerpoint/2010/main" val="88529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close, let me leave you with this. IPv4 is far from obsolete. In fact, since the beginning of this year alone, over </a:t>
            </a:r>
            <a:r>
              <a:rPr lang="en-GB" b="1" dirty="0"/>
              <a:t>70 million IPv4 addresses</a:t>
            </a:r>
            <a:r>
              <a:rPr lang="en-GB" dirty="0"/>
              <a:t> have been added to the global routing table.</a:t>
            </a:r>
          </a:p>
          <a:p>
            <a:br>
              <a:rPr lang="en-GB" dirty="0"/>
            </a:br>
            <a:endParaRPr lang="en-GB" dirty="0"/>
          </a:p>
          <a:p>
            <a:r>
              <a:rPr lang="en-GB" dirty="0"/>
              <a:t>That’s not a sign of a dying protocol — that’s proof that IPv4 is still absolutely critical for the Internet.</a:t>
            </a:r>
          </a:p>
          <a:p>
            <a:br>
              <a:rPr lang="en-GB" dirty="0"/>
            </a:br>
            <a:endParaRPr lang="en-GB" dirty="0"/>
          </a:p>
          <a:p>
            <a:r>
              <a:rPr lang="en-GB" dirty="0"/>
              <a:t>More than </a:t>
            </a:r>
            <a:r>
              <a:rPr lang="en-GB" b="1" dirty="0"/>
              <a:t>84% of the global IPv4 pool is announced and active</a:t>
            </a:r>
            <a:r>
              <a:rPr lang="en-GB" dirty="0"/>
              <a:t>. Operators keep bringing more space online, and the need is not slowing down.</a:t>
            </a:r>
          </a:p>
          <a:p>
            <a:br>
              <a:rPr lang="en-GB" dirty="0"/>
            </a:br>
            <a:endParaRPr lang="en-GB" dirty="0"/>
          </a:p>
          <a:p>
            <a:r>
              <a:rPr lang="en-GB" dirty="0"/>
              <a:t>So the story is clear: IPv6 is the future, yes — but IPv4 is still the present. And without bridging solutions like transfers and leasing, the Internet would not be able to sustain its growth today.”</a:t>
            </a:r>
          </a:p>
        </p:txBody>
      </p:sp>
      <p:sp>
        <p:nvSpPr>
          <p:cNvPr id="4" name="Slide Number Placeholder 3"/>
          <p:cNvSpPr>
            <a:spLocks noGrp="1"/>
          </p:cNvSpPr>
          <p:nvPr>
            <p:ph type="sldNum" sz="quarter" idx="5"/>
          </p:nvPr>
        </p:nvSpPr>
        <p:spPr/>
        <p:txBody>
          <a:bodyPr/>
          <a:lstStyle/>
          <a:p>
            <a:fld id="{4FF30CD9-8C4E-5645-A73D-4DA09EDA5800}" type="slidenum">
              <a:rPr lang="en-LT" smtClean="0"/>
              <a:t>29</a:t>
            </a:fld>
            <a:endParaRPr lang="en-LT"/>
          </a:p>
        </p:txBody>
      </p:sp>
    </p:spTree>
    <p:extLst>
      <p:ext uri="{BB962C8B-B14F-4D97-AF65-F5344CB8AC3E}">
        <p14:creationId xmlns:p14="http://schemas.microsoft.com/office/powerpoint/2010/main" val="1248377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a:p>
        </p:txBody>
      </p:sp>
      <p:sp>
        <p:nvSpPr>
          <p:cNvPr id="4" name="Slide Number Placeholder 3"/>
          <p:cNvSpPr>
            <a:spLocks noGrp="1"/>
          </p:cNvSpPr>
          <p:nvPr>
            <p:ph type="sldNum" sz="quarter" idx="5"/>
          </p:nvPr>
        </p:nvSpPr>
        <p:spPr/>
        <p:txBody>
          <a:bodyPr/>
          <a:lstStyle/>
          <a:p>
            <a:fld id="{83EB4C36-EDAD-A343-8CA9-996081841651}" type="slidenum">
              <a:rPr lang="en-US" smtClean="0"/>
              <a:t>30</a:t>
            </a:fld>
            <a:endParaRPr lang="en-US"/>
          </a:p>
        </p:txBody>
      </p:sp>
    </p:spTree>
    <p:extLst>
      <p:ext uri="{BB962C8B-B14F-4D97-AF65-F5344CB8AC3E}">
        <p14:creationId xmlns:p14="http://schemas.microsoft.com/office/powerpoint/2010/main" val="394236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IPv4 exhaustion was a </a:t>
            </a:r>
            <a:r>
              <a:rPr lang="en-GB" b="1" dirty="0"/>
              <a:t>decade-long process</a:t>
            </a:r>
            <a:r>
              <a:rPr lang="en-GB" dirty="0"/>
              <a:t> across regions (2011–2023).</a:t>
            </a:r>
          </a:p>
          <a:p>
            <a:r>
              <a:rPr lang="en-GB" dirty="0"/>
              <a:t>Some RIRs (like RIPE, APNIC) only allow very </a:t>
            </a:r>
            <a:r>
              <a:rPr lang="en-GB" b="1" dirty="0"/>
              <a:t>small final allocations</a:t>
            </a:r>
            <a:r>
              <a:rPr lang="en-GB" dirty="0"/>
              <a:t> to new members — not enough for real growth.</a:t>
            </a:r>
          </a:p>
          <a:p>
            <a:r>
              <a:rPr lang="en-GB" b="1" dirty="0"/>
              <a:t>AFRINIC was the last RIR</a:t>
            </a:r>
            <a:r>
              <a:rPr lang="en-GB" dirty="0"/>
              <a:t> to run out, in mid-2023 → marking the true “end” of IPv4 free pools worldwide.</a:t>
            </a:r>
          </a:p>
          <a:p>
            <a:r>
              <a:rPr lang="en-GB" dirty="0"/>
              <a:t>Since then, the only way to get IPv4 is: </a:t>
            </a:r>
            <a:r>
              <a:rPr lang="en-GB" b="1" dirty="0"/>
              <a:t>transfer, buy, or lease</a:t>
            </a:r>
            <a:r>
              <a:rPr lang="en-GB" dirty="0"/>
              <a:t>.</a:t>
            </a:r>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3</a:t>
            </a:fld>
            <a:endParaRPr lang="en-LT"/>
          </a:p>
        </p:txBody>
      </p:sp>
    </p:spTree>
    <p:extLst>
      <p:ext uri="{BB962C8B-B14F-4D97-AF65-F5344CB8AC3E}">
        <p14:creationId xmlns:p14="http://schemas.microsoft.com/office/powerpoint/2010/main" val="142357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2EA3D-1D18-5BB2-FD19-E5A037283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55154-CFFC-9CF2-7E28-70CBECD84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CB8EE-EF6D-EEF6-D031-5A4B387DE006}"/>
              </a:ext>
            </a:extLst>
          </p:cNvPr>
          <p:cNvSpPr>
            <a:spLocks noGrp="1"/>
          </p:cNvSpPr>
          <p:nvPr>
            <p:ph type="body" idx="1"/>
          </p:nvPr>
        </p:nvSpPr>
        <p:spPr/>
        <p:txBody>
          <a:bodyPr/>
          <a:lstStyle/>
          <a:p>
            <a:r>
              <a:rPr lang="en-US" dirty="0">
                <a:latin typeface="Calibri"/>
                <a:ea typeface="Calibri"/>
                <a:cs typeface="Calibri"/>
              </a:rPr>
              <a:t>Waiting list for the first waiting person to receive their IPv4 allocations</a:t>
            </a:r>
          </a:p>
        </p:txBody>
      </p:sp>
      <p:sp>
        <p:nvSpPr>
          <p:cNvPr id="4" name="Slide Number Placeholder 3">
            <a:extLst>
              <a:ext uri="{FF2B5EF4-FFF2-40B4-BE49-F238E27FC236}">
                <a16:creationId xmlns:a16="http://schemas.microsoft.com/office/drawing/2014/main" id="{981E534F-3CE6-F60E-0D89-6545A8E6B813}"/>
              </a:ext>
            </a:extLst>
          </p:cNvPr>
          <p:cNvSpPr>
            <a:spLocks noGrp="1"/>
          </p:cNvSpPr>
          <p:nvPr>
            <p:ph type="sldNum" sz="quarter" idx="5"/>
          </p:nvPr>
        </p:nvSpPr>
        <p:spPr/>
        <p:txBody>
          <a:bodyPr/>
          <a:lstStyle/>
          <a:p>
            <a:fld id="{83EB4C36-EDAD-A343-8CA9-996081841651}" type="slidenum">
              <a:rPr lang="en-US" smtClean="0"/>
              <a:t>4</a:t>
            </a:fld>
            <a:endParaRPr lang="en-US"/>
          </a:p>
        </p:txBody>
      </p:sp>
    </p:spTree>
    <p:extLst>
      <p:ext uri="{BB962C8B-B14F-4D97-AF65-F5344CB8AC3E}">
        <p14:creationId xmlns:p14="http://schemas.microsoft.com/office/powerpoint/2010/main" val="68506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scarcity hit, the market responded. This year alone, we saw more than 37 million addresses transferred. Transfers between RIRs are now standard, and mergers and acquisitions are often driven by IP assets. It’s a global, liquid market, with supply and demand determining where growth can happen.”</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3EB4C36-EDAD-A343-8CA9-996081841651}" type="slidenum">
              <a:rPr lang="en-US" smtClean="0"/>
              <a:t>5</a:t>
            </a:fld>
            <a:endParaRPr lang="en-US"/>
          </a:p>
        </p:txBody>
      </p:sp>
    </p:spTree>
    <p:extLst>
      <p:ext uri="{BB962C8B-B14F-4D97-AF65-F5344CB8AC3E}">
        <p14:creationId xmlns:p14="http://schemas.microsoft.com/office/powerpoint/2010/main" val="7637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“Prices have stabilized. In mid-2025, /16 blocks even dropped below 20 dollars per IP, largely due to increased supply and block subdivision. Medium-sized blocks are narrowing in price as sellers carve up larger ranges. The important takeaway: demand is steady, but the urgency signal is gone. Operators see no crisis, so momentum for IPv6 adoption slows further.”</a:t>
            </a:r>
          </a:p>
        </p:txBody>
      </p:sp>
      <p:sp>
        <p:nvSpPr>
          <p:cNvPr id="4" name="Slide Number Placeholder 3"/>
          <p:cNvSpPr>
            <a:spLocks noGrp="1"/>
          </p:cNvSpPr>
          <p:nvPr>
            <p:ph type="sldNum" sz="quarter" idx="5"/>
          </p:nvPr>
        </p:nvSpPr>
        <p:spPr/>
        <p:txBody>
          <a:bodyPr/>
          <a:lstStyle/>
          <a:p>
            <a:fld id="{83EB4C36-EDAD-A343-8CA9-996081841651}" type="slidenum">
              <a:rPr lang="en-US" smtClean="0"/>
              <a:t>6</a:t>
            </a:fld>
            <a:endParaRPr lang="en-US"/>
          </a:p>
        </p:txBody>
      </p:sp>
    </p:spTree>
    <p:extLst>
      <p:ext uri="{BB962C8B-B14F-4D97-AF65-F5344CB8AC3E}">
        <p14:creationId xmlns:p14="http://schemas.microsoft.com/office/powerpoint/2010/main" val="104325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data on IPv4 transfers between RIRs reveals another fascinating dimension of the</a:t>
            </a:r>
          </a:p>
          <a:p>
            <a:r>
              <a:rPr lang="en-GB" sz="1200" kern="1200" dirty="0">
                <a:solidFill>
                  <a:schemeClr val="tx1"/>
                </a:solidFill>
                <a:effectLst/>
                <a:latin typeface="+mn-lt"/>
                <a:ea typeface="+mn-ea"/>
                <a:cs typeface="+mn-cs"/>
              </a:rPr>
              <a:t>market. All regions show net outflows of IPv4 addresses, with one exception: RIPE NCC</a:t>
            </a:r>
          </a:p>
          <a:p>
            <a:r>
              <a:rPr lang="en-GB" sz="1200" kern="1200" dirty="0">
                <a:solidFill>
                  <a:schemeClr val="tx1"/>
                </a:solidFill>
                <a:effectLst/>
                <a:latin typeface="+mn-lt"/>
                <a:ea typeface="+mn-ea"/>
                <a:cs typeface="+mn-cs"/>
              </a:rPr>
              <a:t>(serving Europe, the Middle East, and parts of Central Asia) emerges as the biggest net</a:t>
            </a:r>
          </a:p>
          <a:p>
            <a:r>
              <a:rPr lang="en-GB" sz="1200" kern="1200" dirty="0">
                <a:solidFill>
                  <a:schemeClr val="tx1"/>
                </a:solidFill>
                <a:effectLst/>
                <a:latin typeface="+mn-lt"/>
                <a:ea typeface="+mn-ea"/>
                <a:cs typeface="+mn-cs"/>
              </a:rPr>
              <a:t>recipient.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likely due to several factors:</a:t>
            </a:r>
          </a:p>
          <a:p>
            <a:pPr marL="171450" indent="-171450">
              <a:buFontTx/>
              <a:buChar char="-"/>
            </a:pPr>
            <a:r>
              <a:rPr lang="en-GB" sz="1200" kern="1200" dirty="0">
                <a:solidFill>
                  <a:schemeClr val="tx1"/>
                </a:solidFill>
                <a:effectLst/>
                <a:latin typeface="+mn-lt"/>
                <a:ea typeface="+mn-ea"/>
                <a:cs typeface="+mn-cs"/>
              </a:rPr>
              <a:t>Policy differences: RIPE’s comparatively more flexible inter-RIR transfer policies make </a:t>
            </a:r>
            <a:r>
              <a:rPr lang="en-GB" sz="1200" kern="1200" dirty="0" err="1">
                <a:solidFill>
                  <a:schemeClr val="tx1"/>
                </a:solidFill>
                <a:effectLst/>
                <a:latin typeface="+mn-lt"/>
                <a:ea typeface="+mn-ea"/>
                <a:cs typeface="+mn-cs"/>
              </a:rPr>
              <a:t>itmore</a:t>
            </a:r>
            <a:r>
              <a:rPr lang="en-GB" sz="1200" kern="1200" dirty="0">
                <a:solidFill>
                  <a:schemeClr val="tx1"/>
                </a:solidFill>
                <a:effectLst/>
                <a:latin typeface="+mn-lt"/>
                <a:ea typeface="+mn-ea"/>
                <a:cs typeface="+mn-cs"/>
              </a:rPr>
              <a:t> attractive than regions with stricter or more bureaucratic transfer processes.</a:t>
            </a:r>
          </a:p>
          <a:p>
            <a:pPr marL="171450" indent="-171450">
              <a:buFontTx/>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Charging scheme: RIPE’s fee model is considerably more </a:t>
            </a:r>
            <a:r>
              <a:rPr lang="en-GB" sz="1200" kern="1200" dirty="0" err="1">
                <a:solidFill>
                  <a:schemeClr val="tx1"/>
                </a:solidFill>
                <a:effectLst/>
                <a:latin typeface="+mn-lt"/>
                <a:ea typeface="+mn-ea"/>
                <a:cs typeface="+mn-cs"/>
              </a:rPr>
              <a:t>favorable</a:t>
            </a:r>
            <a:r>
              <a:rPr lang="en-GB" sz="1200" kern="1200" dirty="0">
                <a:solidFill>
                  <a:schemeClr val="tx1"/>
                </a:solidFill>
                <a:effectLst/>
                <a:latin typeface="+mn-lt"/>
                <a:ea typeface="+mn-ea"/>
                <a:cs typeface="+mn-cs"/>
              </a:rPr>
              <a:t> to IP holders, with a</a:t>
            </a:r>
          </a:p>
          <a:p>
            <a:r>
              <a:rPr lang="en-GB" sz="1200" kern="1200" dirty="0">
                <a:solidFill>
                  <a:schemeClr val="tx1"/>
                </a:solidFill>
                <a:effectLst/>
                <a:latin typeface="+mn-lt"/>
                <a:ea typeface="+mn-ea"/>
                <a:cs typeface="+mn-cs"/>
              </a:rPr>
              <a:t>simple annual fee rather than a per-address amount fee. This is particularly attractive to</a:t>
            </a:r>
          </a:p>
          <a:p>
            <a:r>
              <a:rPr lang="en-GB" sz="1200" kern="1200" dirty="0">
                <a:solidFill>
                  <a:schemeClr val="tx1"/>
                </a:solidFill>
                <a:effectLst/>
                <a:latin typeface="+mn-lt"/>
                <a:ea typeface="+mn-ea"/>
                <a:cs typeface="+mn-cs"/>
              </a:rPr>
              <a:t>companies managing large blocks.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Legacy status: RIPE also allows legacy IP holders to maintain legacy status for their IP</a:t>
            </a:r>
          </a:p>
          <a:p>
            <a:r>
              <a:rPr lang="en-GB" sz="1200" kern="1200" dirty="0">
                <a:solidFill>
                  <a:schemeClr val="tx1"/>
                </a:solidFill>
                <a:effectLst/>
                <a:latin typeface="+mn-lt"/>
                <a:ea typeface="+mn-ea"/>
                <a:cs typeface="+mn-cs"/>
              </a:rPr>
              <a:t>addresses, reducing complexity and making it easier for organizations to manage their</a:t>
            </a:r>
          </a:p>
          <a:p>
            <a:r>
              <a:rPr lang="en-GB" sz="1200" kern="1200" dirty="0">
                <a:solidFill>
                  <a:schemeClr val="tx1"/>
                </a:solidFill>
                <a:effectLst/>
                <a:latin typeface="+mn-lt"/>
                <a:ea typeface="+mn-ea"/>
                <a:cs typeface="+mn-cs"/>
              </a:rPr>
              <a:t>resources in RIPE’s region.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standout transfer involved LACNIC, where virtually the entire figure comprises a single</a:t>
            </a:r>
          </a:p>
          <a:p>
            <a:r>
              <a:rPr lang="en-GB" sz="1200" kern="1200" dirty="0">
                <a:solidFill>
                  <a:schemeClr val="tx1"/>
                </a:solidFill>
                <a:effectLst/>
                <a:latin typeface="+mn-lt"/>
                <a:ea typeface="+mn-ea"/>
                <a:cs typeface="+mn-cs"/>
              </a:rPr>
              <a:t>large movement from V.TAL — a major telecom player in Brazil — to ARIN. This</a:t>
            </a:r>
          </a:p>
          <a:p>
            <a:r>
              <a:rPr lang="en-GB" sz="1200" kern="1200" dirty="0">
                <a:solidFill>
                  <a:schemeClr val="tx1"/>
                </a:solidFill>
                <a:effectLst/>
                <a:latin typeface="+mn-lt"/>
                <a:ea typeface="+mn-ea"/>
                <a:cs typeface="+mn-cs"/>
              </a:rPr>
              <a:t>underscores the impact that individual corporate strategies can have on regional IPv4</a:t>
            </a:r>
          </a:p>
          <a:p>
            <a:r>
              <a:rPr lang="en-GB" sz="1200" kern="1200" dirty="0">
                <a:solidFill>
                  <a:schemeClr val="tx1"/>
                </a:solidFill>
                <a:effectLst/>
                <a:latin typeface="+mn-lt"/>
                <a:ea typeface="+mn-ea"/>
                <a:cs typeface="+mn-cs"/>
              </a:rPr>
              <a:t>availability.</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B4C36-EDAD-A343-8CA9-996081841651}" type="slidenum">
              <a:rPr lang="en-US" smtClean="0"/>
              <a:t>7</a:t>
            </a:fld>
            <a:endParaRPr lang="en-US"/>
          </a:p>
        </p:txBody>
      </p:sp>
    </p:spTree>
    <p:extLst>
      <p:ext uri="{BB962C8B-B14F-4D97-AF65-F5344CB8AC3E}">
        <p14:creationId xmlns:p14="http://schemas.microsoft.com/office/powerpoint/2010/main" val="240488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Let’s start with where we are today. We officially ran out of IPv4 addresses years ago, but the Internet is still mostly IPv4. In 2025, only a little over a third of users can actually reach an IPv6-only service. That means the majority of the Internet is still IPv4-only. Meanwhile, we have around 20 billion devices online, but only about 3 billion unique IPv4 addresses. On average, one IPv4 address is being shared by seven devices. NATs and CDNs have made this possible. So even though we’ve exhausted IPv4, the Internet hasn’t collapsed — it just adapted</a:t>
            </a:r>
            <a:endParaRPr lang="en-GB" dirty="0"/>
          </a:p>
        </p:txBody>
      </p:sp>
      <p:sp>
        <p:nvSpPr>
          <p:cNvPr id="4" name="Slide Number Placeholder 3"/>
          <p:cNvSpPr>
            <a:spLocks noGrp="1"/>
          </p:cNvSpPr>
          <p:nvPr>
            <p:ph type="sldNum" sz="quarter" idx="5"/>
          </p:nvPr>
        </p:nvSpPr>
        <p:spPr/>
        <p:txBody>
          <a:bodyPr/>
          <a:lstStyle/>
          <a:p>
            <a:fld id="{4FF30CD9-8C4E-5645-A73D-4DA09EDA5800}" type="slidenum">
              <a:rPr lang="en-LT" smtClean="0"/>
              <a:t>8</a:t>
            </a:fld>
            <a:endParaRPr lang="en-LT"/>
          </a:p>
        </p:txBody>
      </p:sp>
    </p:spTree>
    <p:extLst>
      <p:ext uri="{BB962C8B-B14F-4D97-AF65-F5344CB8AC3E}">
        <p14:creationId xmlns:p14="http://schemas.microsoft.com/office/powerpoint/2010/main" val="80189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Here’s one of the most striking facts about where we are today: on average, a single IPv4 address is now shared by </a:t>
            </a:r>
            <a:r>
              <a:rPr lang="en-GB" b="1" dirty="0"/>
              <a:t>seven devices</a:t>
            </a:r>
            <a:r>
              <a:rPr lang="en-GB" dirty="0"/>
              <a:t>.</a:t>
            </a:r>
          </a:p>
          <a:p>
            <a:br>
              <a:rPr lang="en-GB" dirty="0"/>
            </a:br>
            <a:endParaRPr lang="en-GB" dirty="0"/>
          </a:p>
          <a:p>
            <a:r>
              <a:rPr lang="en-GB" dirty="0"/>
              <a:t>That’s only possible because of </a:t>
            </a:r>
            <a:r>
              <a:rPr lang="en-GB" b="1" dirty="0"/>
              <a:t>NAT — Network Address Translation</a:t>
            </a:r>
            <a:r>
              <a:rPr lang="en-GB" dirty="0"/>
              <a:t> — which was originally designed as a short-term workaround. Today, it has become the default. Every home router, every mobile carrier network, every enterprise firewall is essentially stretching IPv4 like an elastic band.</a:t>
            </a:r>
          </a:p>
          <a:p>
            <a:br>
              <a:rPr lang="en-GB" dirty="0"/>
            </a:br>
            <a:endParaRPr lang="en-GB" dirty="0"/>
          </a:p>
          <a:p>
            <a:r>
              <a:rPr lang="en-GB" dirty="0"/>
              <a:t>This is also the point where we can say: the original Internet principle of </a:t>
            </a:r>
            <a:r>
              <a:rPr lang="en-GB" b="1" dirty="0"/>
              <a:t>end-to-end connectivity</a:t>
            </a:r>
            <a:r>
              <a:rPr lang="en-GB" dirty="0"/>
              <a:t>, where each device had its own unique address, is over. And yet… it still works. The Internet didn’t collapse. Applications adapted, content distribution networks stepped up, and NAT became invisible to most users.</a:t>
            </a:r>
          </a:p>
          <a:p>
            <a:br>
              <a:rPr lang="en-GB" dirty="0"/>
            </a:br>
            <a:endParaRPr lang="en-GB" dirty="0"/>
          </a:p>
          <a:p>
            <a:r>
              <a:rPr lang="en-GB" dirty="0"/>
              <a:t>But this raises a bigger question: if the Internet has survived more than a decade in this </a:t>
            </a:r>
            <a:r>
              <a:rPr lang="en-GB" b="1" dirty="0"/>
              <a:t>post end-to-end era</a:t>
            </a:r>
            <a:r>
              <a:rPr lang="en-GB" dirty="0"/>
              <a:t>, do we still feel the same urgency for IPv6? Or has IPv4, combined with NAT, carved itself a much longer future than anyone expected?”</a:t>
            </a:r>
          </a:p>
          <a:p>
            <a:endParaRPr lang="en-US" dirty="0"/>
          </a:p>
        </p:txBody>
      </p:sp>
      <p:sp>
        <p:nvSpPr>
          <p:cNvPr id="4" name="Slide Number Placeholder 3"/>
          <p:cNvSpPr>
            <a:spLocks noGrp="1"/>
          </p:cNvSpPr>
          <p:nvPr>
            <p:ph type="sldNum" sz="quarter" idx="5"/>
          </p:nvPr>
        </p:nvSpPr>
        <p:spPr/>
        <p:txBody>
          <a:bodyPr/>
          <a:lstStyle/>
          <a:p>
            <a:fld id="{4FF30CD9-8C4E-5645-A73D-4DA09EDA5800}" type="slidenum">
              <a:rPr lang="en-LT" smtClean="0"/>
              <a:t>9</a:t>
            </a:fld>
            <a:endParaRPr lang="en-LT"/>
          </a:p>
        </p:txBody>
      </p:sp>
    </p:spTree>
    <p:extLst>
      <p:ext uri="{BB962C8B-B14F-4D97-AF65-F5344CB8AC3E}">
        <p14:creationId xmlns:p14="http://schemas.microsoft.com/office/powerpoint/2010/main" val="380140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17" name="Picture 16" descr="A blue square with white lines&#10;&#10;Description automatically generated with medium confidence">
            <a:extLst>
              <a:ext uri="{FF2B5EF4-FFF2-40B4-BE49-F238E27FC236}">
                <a16:creationId xmlns:a16="http://schemas.microsoft.com/office/drawing/2014/main" id="{0D3EF74A-1CBA-7464-CCCC-520E2C797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A white text on a black background&#10;&#10;Description automatically generated">
            <a:extLst>
              <a:ext uri="{FF2B5EF4-FFF2-40B4-BE49-F238E27FC236}">
                <a16:creationId xmlns:a16="http://schemas.microsoft.com/office/drawing/2014/main" id="{731DDC7C-1792-A439-7CB9-E70FD6B54459}"/>
              </a:ext>
            </a:extLst>
          </p:cNvPr>
          <p:cNvPicPr>
            <a:picLocks noChangeAspect="1"/>
          </p:cNvPicPr>
          <p:nvPr/>
        </p:nvPicPr>
        <p:blipFill>
          <a:blip r:embed="rId3"/>
          <a:stretch>
            <a:fillRect/>
          </a:stretch>
        </p:blipFill>
        <p:spPr>
          <a:xfrm>
            <a:off x="4910240" y="5001133"/>
            <a:ext cx="2110261" cy="912688"/>
          </a:xfrm>
          <a:prstGeom prst="rect">
            <a:avLst/>
          </a:prstGeom>
        </p:spPr>
      </p:pic>
      <p:sp>
        <p:nvSpPr>
          <p:cNvPr id="21" name="Oval 20">
            <a:extLst>
              <a:ext uri="{FF2B5EF4-FFF2-40B4-BE49-F238E27FC236}">
                <a16:creationId xmlns:a16="http://schemas.microsoft.com/office/drawing/2014/main" id="{452B8EE6-77C5-9EEB-CD74-E1FB882BCF1E}"/>
              </a:ext>
            </a:extLst>
          </p:cNvPr>
          <p:cNvSpPr/>
          <p:nvPr/>
        </p:nvSpPr>
        <p:spPr>
          <a:xfrm>
            <a:off x="11487032" y="1570852"/>
            <a:ext cx="129498" cy="129498"/>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2" name="Oval 21">
            <a:extLst>
              <a:ext uri="{FF2B5EF4-FFF2-40B4-BE49-F238E27FC236}">
                <a16:creationId xmlns:a16="http://schemas.microsoft.com/office/drawing/2014/main" id="{A0D6418B-E5BA-D267-3CC7-C476B3EACECF}"/>
              </a:ext>
            </a:extLst>
          </p:cNvPr>
          <p:cNvSpPr/>
          <p:nvPr/>
        </p:nvSpPr>
        <p:spPr>
          <a:xfrm>
            <a:off x="1483147" y="1637556"/>
            <a:ext cx="62794" cy="62794"/>
          </a:xfrm>
          <a:prstGeom prst="ellipse">
            <a:avLst/>
          </a:prstGeom>
          <a:solidFill>
            <a:srgbClr val="C20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3" name="Oval 22">
            <a:extLst>
              <a:ext uri="{FF2B5EF4-FFF2-40B4-BE49-F238E27FC236}">
                <a16:creationId xmlns:a16="http://schemas.microsoft.com/office/drawing/2014/main" id="{18F068DF-98A3-77A0-9B19-C6F0ECE6D216}"/>
              </a:ext>
            </a:extLst>
          </p:cNvPr>
          <p:cNvSpPr/>
          <p:nvPr/>
        </p:nvSpPr>
        <p:spPr>
          <a:xfrm>
            <a:off x="865616" y="5938284"/>
            <a:ext cx="135000" cy="135000"/>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4" name="Oval 23">
            <a:extLst>
              <a:ext uri="{FF2B5EF4-FFF2-40B4-BE49-F238E27FC236}">
                <a16:creationId xmlns:a16="http://schemas.microsoft.com/office/drawing/2014/main" id="{3026351E-04B3-9D08-13F6-F2EEF6102A21}"/>
              </a:ext>
            </a:extLst>
          </p:cNvPr>
          <p:cNvSpPr/>
          <p:nvPr/>
        </p:nvSpPr>
        <p:spPr>
          <a:xfrm>
            <a:off x="704261" y="640570"/>
            <a:ext cx="163696" cy="163696"/>
          </a:xfrm>
          <a:prstGeom prst="ellipse">
            <a:avLst/>
          </a:prstGeom>
          <a:solidFill>
            <a:srgbClr val="488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5" name="Oval 24">
            <a:extLst>
              <a:ext uri="{FF2B5EF4-FFF2-40B4-BE49-F238E27FC236}">
                <a16:creationId xmlns:a16="http://schemas.microsoft.com/office/drawing/2014/main" id="{64A80A31-F931-945A-866E-7C54347DB328}"/>
              </a:ext>
            </a:extLst>
          </p:cNvPr>
          <p:cNvSpPr/>
          <p:nvPr/>
        </p:nvSpPr>
        <p:spPr>
          <a:xfrm>
            <a:off x="10780350" y="722418"/>
            <a:ext cx="135000" cy="135000"/>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Tree>
    <p:extLst>
      <p:ext uri="{BB962C8B-B14F-4D97-AF65-F5344CB8AC3E}">
        <p14:creationId xmlns:p14="http://schemas.microsoft.com/office/powerpoint/2010/main" val="405971734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1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03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23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17" name="Picture 16" descr="A blue square with white lines&#10;&#10;Description automatically generated with medium confidence">
            <a:extLst>
              <a:ext uri="{FF2B5EF4-FFF2-40B4-BE49-F238E27FC236}">
                <a16:creationId xmlns:a16="http://schemas.microsoft.com/office/drawing/2014/main" id="{0D3EF74A-1CBA-7464-CCCC-520E2C797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A white text on a black background&#10;&#10;Description automatically generated">
            <a:extLst>
              <a:ext uri="{FF2B5EF4-FFF2-40B4-BE49-F238E27FC236}">
                <a16:creationId xmlns:a16="http://schemas.microsoft.com/office/drawing/2014/main" id="{731DDC7C-1792-A439-7CB9-E70FD6B54459}"/>
              </a:ext>
            </a:extLst>
          </p:cNvPr>
          <p:cNvPicPr>
            <a:picLocks noChangeAspect="1"/>
          </p:cNvPicPr>
          <p:nvPr userDrawn="1"/>
        </p:nvPicPr>
        <p:blipFill>
          <a:blip r:embed="rId3"/>
          <a:stretch>
            <a:fillRect/>
          </a:stretch>
        </p:blipFill>
        <p:spPr>
          <a:xfrm>
            <a:off x="4910240" y="5001133"/>
            <a:ext cx="2110261" cy="912688"/>
          </a:xfrm>
          <a:prstGeom prst="rect">
            <a:avLst/>
          </a:prstGeom>
        </p:spPr>
      </p:pic>
      <p:sp>
        <p:nvSpPr>
          <p:cNvPr id="21" name="Oval 20">
            <a:extLst>
              <a:ext uri="{FF2B5EF4-FFF2-40B4-BE49-F238E27FC236}">
                <a16:creationId xmlns:a16="http://schemas.microsoft.com/office/drawing/2014/main" id="{452B8EE6-77C5-9EEB-CD74-E1FB882BCF1E}"/>
              </a:ext>
            </a:extLst>
          </p:cNvPr>
          <p:cNvSpPr/>
          <p:nvPr userDrawn="1"/>
        </p:nvSpPr>
        <p:spPr>
          <a:xfrm>
            <a:off x="11487032" y="1570852"/>
            <a:ext cx="129498" cy="129498"/>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2" name="Oval 21">
            <a:extLst>
              <a:ext uri="{FF2B5EF4-FFF2-40B4-BE49-F238E27FC236}">
                <a16:creationId xmlns:a16="http://schemas.microsoft.com/office/drawing/2014/main" id="{A0D6418B-E5BA-D267-3CC7-C476B3EACECF}"/>
              </a:ext>
            </a:extLst>
          </p:cNvPr>
          <p:cNvSpPr/>
          <p:nvPr userDrawn="1"/>
        </p:nvSpPr>
        <p:spPr>
          <a:xfrm>
            <a:off x="1483147" y="1637556"/>
            <a:ext cx="62794" cy="62794"/>
          </a:xfrm>
          <a:prstGeom prst="ellipse">
            <a:avLst/>
          </a:prstGeom>
          <a:solidFill>
            <a:srgbClr val="C20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3" name="Oval 22">
            <a:extLst>
              <a:ext uri="{FF2B5EF4-FFF2-40B4-BE49-F238E27FC236}">
                <a16:creationId xmlns:a16="http://schemas.microsoft.com/office/drawing/2014/main" id="{18F068DF-98A3-77A0-9B19-C6F0ECE6D216}"/>
              </a:ext>
            </a:extLst>
          </p:cNvPr>
          <p:cNvSpPr/>
          <p:nvPr userDrawn="1"/>
        </p:nvSpPr>
        <p:spPr>
          <a:xfrm>
            <a:off x="865616" y="5938284"/>
            <a:ext cx="135000" cy="135000"/>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4" name="Oval 23">
            <a:extLst>
              <a:ext uri="{FF2B5EF4-FFF2-40B4-BE49-F238E27FC236}">
                <a16:creationId xmlns:a16="http://schemas.microsoft.com/office/drawing/2014/main" id="{3026351E-04B3-9D08-13F6-F2EEF6102A21}"/>
              </a:ext>
            </a:extLst>
          </p:cNvPr>
          <p:cNvSpPr/>
          <p:nvPr userDrawn="1"/>
        </p:nvSpPr>
        <p:spPr>
          <a:xfrm>
            <a:off x="704261" y="640570"/>
            <a:ext cx="163696" cy="163696"/>
          </a:xfrm>
          <a:prstGeom prst="ellipse">
            <a:avLst/>
          </a:prstGeom>
          <a:solidFill>
            <a:srgbClr val="488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5" name="Oval 24">
            <a:extLst>
              <a:ext uri="{FF2B5EF4-FFF2-40B4-BE49-F238E27FC236}">
                <a16:creationId xmlns:a16="http://schemas.microsoft.com/office/drawing/2014/main" id="{64A80A31-F931-945A-866E-7C54347DB328}"/>
              </a:ext>
            </a:extLst>
          </p:cNvPr>
          <p:cNvSpPr/>
          <p:nvPr userDrawn="1"/>
        </p:nvSpPr>
        <p:spPr>
          <a:xfrm>
            <a:off x="10780350" y="722418"/>
            <a:ext cx="135000" cy="135000"/>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Tree>
    <p:extLst>
      <p:ext uri="{BB962C8B-B14F-4D97-AF65-F5344CB8AC3E}">
        <p14:creationId xmlns:p14="http://schemas.microsoft.com/office/powerpoint/2010/main" val="209436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F1E5-56F1-B986-B61F-B3B418BB228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5BF2AF-9865-1159-AE01-6BD9C009FA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492799-7A8C-C610-6C4E-7D616A0F94A5}"/>
              </a:ext>
            </a:extLst>
          </p:cNvPr>
          <p:cNvSpPr>
            <a:spLocks noGrp="1"/>
          </p:cNvSpPr>
          <p:nvPr>
            <p:ph type="dt" sz="half" idx="10"/>
          </p:nvPr>
        </p:nvSpPr>
        <p:spPr/>
        <p:txBody>
          <a:bodyPr/>
          <a:lstStyle/>
          <a:p>
            <a:fld id="{ACB00AB5-FBD5-F542-89BD-D3397867A6AF}" type="datetimeFigureOut">
              <a:rPr lang="en-US" smtClean="0"/>
              <a:t>9/23/25</a:t>
            </a:fld>
            <a:endParaRPr lang="en-US"/>
          </a:p>
        </p:txBody>
      </p:sp>
      <p:sp>
        <p:nvSpPr>
          <p:cNvPr id="5" name="Footer Placeholder 4">
            <a:extLst>
              <a:ext uri="{FF2B5EF4-FFF2-40B4-BE49-F238E27FC236}">
                <a16:creationId xmlns:a16="http://schemas.microsoft.com/office/drawing/2014/main" id="{1F88838A-84ED-64BA-6210-0C4F4E50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431DA-2DEB-128B-839E-3432777442F8}"/>
              </a:ext>
            </a:extLst>
          </p:cNvPr>
          <p:cNvSpPr>
            <a:spLocks noGrp="1"/>
          </p:cNvSpPr>
          <p:nvPr>
            <p:ph type="sldNum" sz="quarter" idx="12"/>
          </p:nvPr>
        </p:nvSpPr>
        <p:spPr/>
        <p:txBody>
          <a:bodyPr/>
          <a:lstStyle/>
          <a:p>
            <a:fld id="{28E3841A-3AFE-4B44-BA7B-6B69736B7FCA}" type="slidenum">
              <a:rPr lang="en-US" smtClean="0"/>
              <a:t>‹#›</a:t>
            </a:fld>
            <a:endParaRPr lang="en-US"/>
          </a:p>
        </p:txBody>
      </p:sp>
    </p:spTree>
    <p:extLst>
      <p:ext uri="{BB962C8B-B14F-4D97-AF65-F5344CB8AC3E}">
        <p14:creationId xmlns:p14="http://schemas.microsoft.com/office/powerpoint/2010/main" val="275465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schemeClr>
            </a:gs>
            <a:gs pos="31000">
              <a:schemeClr val="bg2">
                <a:shade val="100000"/>
                <a:hueMod val="100000"/>
                <a:satMod val="110000"/>
                <a:lumMod val="130000"/>
              </a:schemeClr>
            </a:gs>
            <a:gs pos="100000">
              <a:schemeClr val="accent4">
                <a:lumMod val="20000"/>
                <a:lumOff val="80000"/>
              </a:schemeClr>
            </a:gs>
          </a:gsLst>
          <a:lin ang="252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4007506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0" r:id="rId4"/>
    <p:sldLayoutId id="2147483661" r:id="rId5"/>
    <p:sldLayoutId id="2147483662" r:id="rId6"/>
    <p:sldLayoutId id="2147483667" r:id="rId7"/>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37261-2BC6-A348-29C9-941B90B7D314}"/>
              </a:ext>
            </a:extLst>
          </p:cNvPr>
          <p:cNvSpPr txBox="1"/>
          <p:nvPr/>
        </p:nvSpPr>
        <p:spPr>
          <a:xfrm>
            <a:off x="1115683" y="2413337"/>
            <a:ext cx="9960634" cy="1015663"/>
          </a:xfrm>
          <a:prstGeom prst="rect">
            <a:avLst/>
          </a:prstGeom>
          <a:noFill/>
        </p:spPr>
        <p:txBody>
          <a:bodyPr wrap="square" lIns="91440" tIns="45720" rIns="91440" bIns="45720" rtlCol="0" anchor="t">
            <a:spAutoFit/>
          </a:bodyPr>
          <a:lstStyle/>
          <a:p>
            <a:pPr algn="ctr"/>
            <a:r>
              <a:rPr lang="en-GB" sz="6000" b="1" dirty="0">
                <a:solidFill>
                  <a:schemeClr val="bg1"/>
                </a:solidFill>
              </a:rPr>
              <a:t>The Curious Case of IPv4 </a:t>
            </a:r>
          </a:p>
        </p:txBody>
      </p:sp>
      <p:sp>
        <p:nvSpPr>
          <p:cNvPr id="2" name="TextBox 1">
            <a:extLst>
              <a:ext uri="{FF2B5EF4-FFF2-40B4-BE49-F238E27FC236}">
                <a16:creationId xmlns:a16="http://schemas.microsoft.com/office/drawing/2014/main" id="{0C61A00C-E646-B89E-6581-6A11278030BF}"/>
              </a:ext>
            </a:extLst>
          </p:cNvPr>
          <p:cNvSpPr txBox="1"/>
          <p:nvPr/>
        </p:nvSpPr>
        <p:spPr>
          <a:xfrm>
            <a:off x="1115683" y="3429000"/>
            <a:ext cx="9960634" cy="400110"/>
          </a:xfrm>
          <a:prstGeom prst="rect">
            <a:avLst/>
          </a:prstGeom>
          <a:noFill/>
        </p:spPr>
        <p:txBody>
          <a:bodyPr wrap="square" lIns="91440" tIns="45720" rIns="91440" bIns="45720" rtlCol="0" anchor="t">
            <a:spAutoFit/>
          </a:bodyPr>
          <a:lstStyle/>
          <a:p>
            <a:pPr algn="ctr"/>
            <a:r>
              <a:rPr lang="en-GB" sz="2000" dirty="0">
                <a:solidFill>
                  <a:schemeClr val="bg1"/>
                </a:solidFill>
              </a:rPr>
              <a:t>September, 2025</a:t>
            </a:r>
          </a:p>
        </p:txBody>
      </p:sp>
    </p:spTree>
    <p:extLst>
      <p:ext uri="{BB962C8B-B14F-4D97-AF65-F5344CB8AC3E}">
        <p14:creationId xmlns:p14="http://schemas.microsoft.com/office/powerpoint/2010/main" val="39181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AAA28-E789-6DCC-6DB5-0272CDC5C4F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5B501C1-C5E3-2C4A-3A19-12A7A2635310}"/>
              </a:ext>
            </a:extLst>
          </p:cNvPr>
          <p:cNvSpPr/>
          <p:nvPr/>
        </p:nvSpPr>
        <p:spPr>
          <a:xfrm>
            <a:off x="1526712" y="1432345"/>
            <a:ext cx="9279823" cy="5076158"/>
          </a:xfrm>
          <a:prstGeom prst="roundRect">
            <a:avLst>
              <a:gd name="adj" fmla="val 2819"/>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D6EEE948-1DDF-BDA2-760C-89E54C6FAB65}"/>
              </a:ext>
            </a:extLst>
          </p:cNvPr>
          <p:cNvSpPr>
            <a:spLocks noGrp="1"/>
          </p:cNvSpPr>
          <p:nvPr>
            <p:ph type="title"/>
          </p:nvPr>
        </p:nvSpPr>
        <p:spPr>
          <a:xfrm>
            <a:off x="838200" y="500063"/>
            <a:ext cx="10515600" cy="932282"/>
          </a:xfrm>
        </p:spPr>
        <p:txBody>
          <a:bodyPr/>
          <a:lstStyle/>
          <a:p>
            <a:pPr algn="ctr"/>
            <a:r>
              <a:rPr lang="en-GB" dirty="0"/>
              <a:t>Curious case of USA IPv6 adoption</a:t>
            </a:r>
          </a:p>
        </p:txBody>
      </p:sp>
      <p:sp>
        <p:nvSpPr>
          <p:cNvPr id="4" name="Slide Number Placeholder 3">
            <a:extLst>
              <a:ext uri="{FF2B5EF4-FFF2-40B4-BE49-F238E27FC236}">
                <a16:creationId xmlns:a16="http://schemas.microsoft.com/office/drawing/2014/main" id="{300B33D3-609B-5405-1ACE-64F9309D0159}"/>
              </a:ext>
            </a:extLst>
          </p:cNvPr>
          <p:cNvSpPr>
            <a:spLocks noGrp="1"/>
          </p:cNvSpPr>
          <p:nvPr>
            <p:ph type="sldNum" sz="quarter" idx="12"/>
          </p:nvPr>
        </p:nvSpPr>
        <p:spPr/>
        <p:txBody>
          <a:bodyPr/>
          <a:lstStyle/>
          <a:p>
            <a:r>
              <a:rPr lang="en-US" dirty="0"/>
              <a:t> </a:t>
            </a:r>
          </a:p>
        </p:txBody>
      </p:sp>
      <p:pic>
        <p:nvPicPr>
          <p:cNvPr id="7" name="Picture 6">
            <a:extLst>
              <a:ext uri="{FF2B5EF4-FFF2-40B4-BE49-F238E27FC236}">
                <a16:creationId xmlns:a16="http://schemas.microsoft.com/office/drawing/2014/main" id="{815E5348-28A7-3FE1-9F37-92ED43EBCA06}"/>
              </a:ext>
            </a:extLst>
          </p:cNvPr>
          <p:cNvPicPr>
            <a:picLocks noChangeAspect="1"/>
          </p:cNvPicPr>
          <p:nvPr/>
        </p:nvPicPr>
        <p:blipFill>
          <a:blip r:embed="rId3"/>
          <a:srcRect l="4016" r="2494"/>
          <a:stretch>
            <a:fillRect/>
          </a:stretch>
        </p:blipFill>
        <p:spPr>
          <a:xfrm>
            <a:off x="1828800" y="1502726"/>
            <a:ext cx="8675649" cy="4935396"/>
          </a:xfrm>
          <a:prstGeom prst="rect">
            <a:avLst/>
          </a:prstGeom>
        </p:spPr>
      </p:pic>
    </p:spTree>
    <p:extLst>
      <p:ext uri="{BB962C8B-B14F-4D97-AF65-F5344CB8AC3E}">
        <p14:creationId xmlns:p14="http://schemas.microsoft.com/office/powerpoint/2010/main" val="112511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D0425-5E5B-2065-5C2D-5C97908427A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6F9A99B-FA7B-7D8F-59EA-657665BA4AB4}"/>
              </a:ext>
            </a:extLst>
          </p:cNvPr>
          <p:cNvSpPr/>
          <p:nvPr/>
        </p:nvSpPr>
        <p:spPr>
          <a:xfrm>
            <a:off x="-44245" y="0"/>
            <a:ext cx="4954573" cy="6858000"/>
          </a:xfrm>
          <a:prstGeom prst="rect">
            <a:avLst/>
          </a:prstGeom>
          <a:solidFill>
            <a:schemeClr val="tx1"/>
          </a:solidFill>
          <a:ln w="12700">
            <a:no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LT"/>
          </a:p>
        </p:txBody>
      </p:sp>
      <p:sp>
        <p:nvSpPr>
          <p:cNvPr id="7" name="Oval 6">
            <a:extLst>
              <a:ext uri="{FF2B5EF4-FFF2-40B4-BE49-F238E27FC236}">
                <a16:creationId xmlns:a16="http://schemas.microsoft.com/office/drawing/2014/main" id="{CD713B48-EB03-E712-55C5-27755AFC9C2E}"/>
              </a:ext>
            </a:extLst>
          </p:cNvPr>
          <p:cNvSpPr/>
          <p:nvPr/>
        </p:nvSpPr>
        <p:spPr>
          <a:xfrm>
            <a:off x="776498" y="966958"/>
            <a:ext cx="195573" cy="195573"/>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8" name="Oval 7">
            <a:extLst>
              <a:ext uri="{FF2B5EF4-FFF2-40B4-BE49-F238E27FC236}">
                <a16:creationId xmlns:a16="http://schemas.microsoft.com/office/drawing/2014/main" id="{8CCB5177-7E3F-DEFF-B922-A625B3C04083}"/>
              </a:ext>
            </a:extLst>
          </p:cNvPr>
          <p:cNvSpPr/>
          <p:nvPr/>
        </p:nvSpPr>
        <p:spPr>
          <a:xfrm>
            <a:off x="4747206" y="4782313"/>
            <a:ext cx="302312" cy="302312"/>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9" name="Oval 8">
            <a:extLst>
              <a:ext uri="{FF2B5EF4-FFF2-40B4-BE49-F238E27FC236}">
                <a16:creationId xmlns:a16="http://schemas.microsoft.com/office/drawing/2014/main" id="{2C430072-5946-4219-0A2A-FED81E4B9EA8}"/>
              </a:ext>
            </a:extLst>
          </p:cNvPr>
          <p:cNvSpPr/>
          <p:nvPr/>
        </p:nvSpPr>
        <p:spPr>
          <a:xfrm>
            <a:off x="3203767" y="5724327"/>
            <a:ext cx="135000" cy="135000"/>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 name="Title 1">
            <a:extLst>
              <a:ext uri="{FF2B5EF4-FFF2-40B4-BE49-F238E27FC236}">
                <a16:creationId xmlns:a16="http://schemas.microsoft.com/office/drawing/2014/main" id="{B48D1053-8895-33A5-1930-E6B3CAF9880E}"/>
              </a:ext>
            </a:extLst>
          </p:cNvPr>
          <p:cNvSpPr>
            <a:spLocks noGrp="1"/>
          </p:cNvSpPr>
          <p:nvPr>
            <p:ph type="title"/>
          </p:nvPr>
        </p:nvSpPr>
        <p:spPr>
          <a:xfrm>
            <a:off x="573024" y="2702210"/>
            <a:ext cx="4044696" cy="1604614"/>
          </a:xfrm>
        </p:spPr>
        <p:txBody>
          <a:bodyPr>
            <a:noAutofit/>
          </a:bodyPr>
          <a:lstStyle/>
          <a:p>
            <a:pPr>
              <a:lnSpc>
                <a:spcPct val="150000"/>
              </a:lnSpc>
            </a:pPr>
            <a:r>
              <a:rPr lang="en-GB" b="1" dirty="0">
                <a:solidFill>
                  <a:schemeClr val="bg1"/>
                </a:solidFill>
                <a:latin typeface="Poppins" pitchFamily="2" charset="77"/>
                <a:cs typeface="Poppins" pitchFamily="2" charset="77"/>
              </a:rPr>
              <a:t>Why IPv6 Hasn’t “Tipped” Yet</a:t>
            </a:r>
          </a:p>
        </p:txBody>
      </p:sp>
      <p:sp>
        <p:nvSpPr>
          <p:cNvPr id="3" name="Content Placeholder 2">
            <a:extLst>
              <a:ext uri="{FF2B5EF4-FFF2-40B4-BE49-F238E27FC236}">
                <a16:creationId xmlns:a16="http://schemas.microsoft.com/office/drawing/2014/main" id="{7AE1DF7F-B5D2-1154-F48E-9AFE640ED9AB}"/>
              </a:ext>
            </a:extLst>
          </p:cNvPr>
          <p:cNvSpPr>
            <a:spLocks noGrp="1"/>
          </p:cNvSpPr>
          <p:nvPr>
            <p:ph idx="1"/>
          </p:nvPr>
        </p:nvSpPr>
        <p:spPr>
          <a:xfrm>
            <a:off x="5491020" y="648508"/>
            <a:ext cx="5862779" cy="5712017"/>
          </a:xfrm>
        </p:spPr>
        <p:txBody>
          <a:bodyPr>
            <a:noAutofit/>
          </a:bodyPr>
          <a:lstStyle/>
          <a:p>
            <a:pPr>
              <a:buClr>
                <a:schemeClr val="accent4"/>
              </a:buClr>
            </a:pPr>
            <a:r>
              <a:rPr lang="en-GB" sz="1800" b="1" dirty="0"/>
              <a:t>No immediate upside:</a:t>
            </a:r>
            <a:r>
              <a:rPr lang="en-GB" sz="1800" dirty="0"/>
              <a:t> IPv6 is “IPv4 with bigger addresses” → little marginal benefit to operators.</a:t>
            </a:r>
          </a:p>
          <a:p>
            <a:pPr>
              <a:buClr>
                <a:schemeClr val="accent4"/>
              </a:buClr>
            </a:pPr>
            <a:r>
              <a:rPr lang="en-GB" sz="1800" b="1" dirty="0"/>
              <a:t>Coordination problem:</a:t>
            </a:r>
            <a:r>
              <a:rPr lang="en-GB" sz="1800" dirty="0"/>
              <a:t> apps ↔ hosts ↔ ISPs ↔ content all waited for each other.</a:t>
            </a:r>
          </a:p>
          <a:p>
            <a:pPr>
              <a:buClr>
                <a:schemeClr val="accent4"/>
              </a:buClr>
            </a:pPr>
            <a:r>
              <a:rPr lang="en-GB" sz="1800" b="1" dirty="0"/>
              <a:t>Early pain:</a:t>
            </a:r>
            <a:r>
              <a:rPr lang="en-GB" sz="1800" dirty="0"/>
              <a:t> auto-tunnels (6to4, Teredo) were unreliable → reputational drag.</a:t>
            </a:r>
          </a:p>
          <a:p>
            <a:pPr>
              <a:buClr>
                <a:schemeClr val="accent4"/>
              </a:buClr>
            </a:pPr>
            <a:r>
              <a:rPr lang="en-GB" sz="1800" b="1" dirty="0"/>
              <a:t>NATs worked too well:</a:t>
            </a:r>
            <a:r>
              <a:rPr lang="en-GB" sz="1800" dirty="0"/>
              <a:t> port multiplexing massively stretched IPv4.</a:t>
            </a:r>
          </a:p>
          <a:p>
            <a:pPr>
              <a:buClr>
                <a:schemeClr val="accent4"/>
              </a:buClr>
            </a:pPr>
            <a:r>
              <a:rPr lang="en-GB" sz="1800" b="1" dirty="0"/>
              <a:t>Architecture shift:</a:t>
            </a:r>
            <a:r>
              <a:rPr lang="en-GB" sz="1800" dirty="0"/>
              <a:t> DNS + TLS/SNI + CDNs push content to the edge—service identity is in </a:t>
            </a:r>
            <a:r>
              <a:rPr lang="en-GB" sz="1800" b="1" dirty="0"/>
              <a:t>names</a:t>
            </a:r>
            <a:r>
              <a:rPr lang="en-GB" sz="1800" dirty="0"/>
              <a:t>, not addresses.</a:t>
            </a:r>
          </a:p>
        </p:txBody>
      </p:sp>
      <p:sp>
        <p:nvSpPr>
          <p:cNvPr id="4" name="Slide Number Placeholder 3">
            <a:extLst>
              <a:ext uri="{FF2B5EF4-FFF2-40B4-BE49-F238E27FC236}">
                <a16:creationId xmlns:a16="http://schemas.microsoft.com/office/drawing/2014/main" id="{51EBCB8E-AE9E-935E-7AE9-B78F8865908F}"/>
              </a:ext>
            </a:extLst>
          </p:cNvPr>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129993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A16A-0018-F3C4-6BDB-C1F7585D173B}"/>
              </a:ext>
            </a:extLst>
          </p:cNvPr>
          <p:cNvSpPr>
            <a:spLocks noGrp="1"/>
          </p:cNvSpPr>
          <p:nvPr>
            <p:ph type="title"/>
          </p:nvPr>
        </p:nvSpPr>
        <p:spPr>
          <a:xfrm>
            <a:off x="838200" y="1690687"/>
            <a:ext cx="3752088" cy="1325563"/>
          </a:xfrm>
        </p:spPr>
        <p:txBody>
          <a:bodyPr>
            <a:normAutofit/>
          </a:bodyPr>
          <a:lstStyle/>
          <a:p>
            <a:pPr>
              <a:lnSpc>
                <a:spcPct val="150000"/>
              </a:lnSpc>
            </a:pPr>
            <a:r>
              <a:rPr lang="en-GB" sz="2800" b="1" dirty="0">
                <a:latin typeface="Poppins" pitchFamily="2" charset="77"/>
                <a:cs typeface="Poppins" pitchFamily="2" charset="77"/>
              </a:rPr>
              <a:t>Prices Stabilized, Demand Steady</a:t>
            </a:r>
          </a:p>
        </p:txBody>
      </p:sp>
      <p:sp>
        <p:nvSpPr>
          <p:cNvPr id="4" name="Slide Number Placeholder 3">
            <a:extLst>
              <a:ext uri="{FF2B5EF4-FFF2-40B4-BE49-F238E27FC236}">
                <a16:creationId xmlns:a16="http://schemas.microsoft.com/office/drawing/2014/main" id="{50197954-54CC-D514-9DDF-31D08DFF3708}"/>
              </a:ext>
            </a:extLst>
          </p:cNvPr>
          <p:cNvSpPr>
            <a:spLocks noGrp="1"/>
          </p:cNvSpPr>
          <p:nvPr>
            <p:ph type="sldNum" sz="quarter" idx="12"/>
          </p:nvPr>
        </p:nvSpPr>
        <p:spPr/>
        <p:txBody>
          <a:bodyPr/>
          <a:lstStyle/>
          <a:p>
            <a:r>
              <a:rPr lang="en-US" dirty="0"/>
              <a:t> </a:t>
            </a:r>
          </a:p>
        </p:txBody>
      </p:sp>
      <p:cxnSp>
        <p:nvCxnSpPr>
          <p:cNvPr id="6" name="Straight Connector 5">
            <a:extLst>
              <a:ext uri="{FF2B5EF4-FFF2-40B4-BE49-F238E27FC236}">
                <a16:creationId xmlns:a16="http://schemas.microsoft.com/office/drawing/2014/main" id="{5DB91D69-27E6-8C83-BAFC-09C00977F42F}"/>
              </a:ext>
            </a:extLst>
          </p:cNvPr>
          <p:cNvCxnSpPr>
            <a:cxnSpLocks/>
          </p:cNvCxnSpPr>
          <p:nvPr/>
        </p:nvCxnSpPr>
        <p:spPr>
          <a:xfrm flipV="1">
            <a:off x="5440680" y="0"/>
            <a:ext cx="0" cy="6858000"/>
          </a:xfrm>
          <a:prstGeom prst="line">
            <a:avLst/>
          </a:prstGeom>
          <a:ln w="12700">
            <a:solidFill>
              <a:srgbClr val="68618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224A0B1-4FE4-840A-6455-6FEE9F046844}"/>
              </a:ext>
            </a:extLst>
          </p:cNvPr>
          <p:cNvSpPr/>
          <p:nvPr/>
        </p:nvSpPr>
        <p:spPr>
          <a:xfrm flipV="1">
            <a:off x="5320188" y="1415815"/>
            <a:ext cx="240983" cy="240983"/>
          </a:xfrm>
          <a:prstGeom prst="ellipse">
            <a:avLst/>
          </a:prstGeom>
          <a:solidFill>
            <a:srgbClr val="4DD0A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sp>
        <p:nvSpPr>
          <p:cNvPr id="8" name="Oval 7">
            <a:extLst>
              <a:ext uri="{FF2B5EF4-FFF2-40B4-BE49-F238E27FC236}">
                <a16:creationId xmlns:a16="http://schemas.microsoft.com/office/drawing/2014/main" id="{B291B4F6-FB90-8C93-8B98-9FD9F09338F2}"/>
              </a:ext>
            </a:extLst>
          </p:cNvPr>
          <p:cNvSpPr/>
          <p:nvPr/>
        </p:nvSpPr>
        <p:spPr>
          <a:xfrm flipV="1">
            <a:off x="5320188" y="4484085"/>
            <a:ext cx="240983" cy="240983"/>
          </a:xfrm>
          <a:prstGeom prst="ellipse">
            <a:avLst/>
          </a:prstGeom>
          <a:solidFill>
            <a:srgbClr val="C20EF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sp>
        <p:nvSpPr>
          <p:cNvPr id="9" name="Oval 8">
            <a:extLst>
              <a:ext uri="{FF2B5EF4-FFF2-40B4-BE49-F238E27FC236}">
                <a16:creationId xmlns:a16="http://schemas.microsoft.com/office/drawing/2014/main" id="{68005F99-FDA9-41FE-4375-0219E497D818}"/>
              </a:ext>
            </a:extLst>
          </p:cNvPr>
          <p:cNvSpPr/>
          <p:nvPr/>
        </p:nvSpPr>
        <p:spPr>
          <a:xfrm flipV="1">
            <a:off x="5311194" y="2949950"/>
            <a:ext cx="240983" cy="240983"/>
          </a:xfrm>
          <a:prstGeom prst="ellipse">
            <a:avLst/>
          </a:prstGeom>
          <a:solidFill>
            <a:srgbClr val="4888F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sp>
        <p:nvSpPr>
          <p:cNvPr id="15" name="TextBox 14">
            <a:extLst>
              <a:ext uri="{FF2B5EF4-FFF2-40B4-BE49-F238E27FC236}">
                <a16:creationId xmlns:a16="http://schemas.microsoft.com/office/drawing/2014/main" id="{73853924-25FC-4ACB-9F7B-406BD147B29F}"/>
              </a:ext>
            </a:extLst>
          </p:cNvPr>
          <p:cNvSpPr txBox="1"/>
          <p:nvPr/>
        </p:nvSpPr>
        <p:spPr>
          <a:xfrm>
            <a:off x="6291071" y="1246335"/>
            <a:ext cx="4730496" cy="888705"/>
          </a:xfrm>
          <a:prstGeom prst="rect">
            <a:avLst/>
          </a:prstGeom>
          <a:noFill/>
        </p:spPr>
        <p:txBody>
          <a:bodyPr wrap="square">
            <a:spAutoFit/>
          </a:bodyPr>
          <a:lstStyle/>
          <a:p>
            <a:pPr>
              <a:lnSpc>
                <a:spcPct val="150000"/>
              </a:lnSpc>
            </a:pPr>
            <a:r>
              <a:rPr lang="en-GB" dirty="0"/>
              <a:t>“/16 blocks dropped below ~$20/IP in mid-2025 due to increased supply.”</a:t>
            </a:r>
          </a:p>
        </p:txBody>
      </p:sp>
      <p:sp>
        <p:nvSpPr>
          <p:cNvPr id="18" name="TextBox 17">
            <a:extLst>
              <a:ext uri="{FF2B5EF4-FFF2-40B4-BE49-F238E27FC236}">
                <a16:creationId xmlns:a16="http://schemas.microsoft.com/office/drawing/2014/main" id="{67354763-ED51-D977-58CF-C498B9C359A5}"/>
              </a:ext>
            </a:extLst>
          </p:cNvPr>
          <p:cNvSpPr txBox="1"/>
          <p:nvPr/>
        </p:nvSpPr>
        <p:spPr>
          <a:xfrm>
            <a:off x="6291071" y="2809632"/>
            <a:ext cx="4730496" cy="888705"/>
          </a:xfrm>
          <a:prstGeom prst="rect">
            <a:avLst/>
          </a:prstGeom>
          <a:noFill/>
        </p:spPr>
        <p:txBody>
          <a:bodyPr wrap="square">
            <a:spAutoFit/>
          </a:bodyPr>
          <a:lstStyle/>
          <a:p>
            <a:pPr>
              <a:lnSpc>
                <a:spcPct val="150000"/>
              </a:lnSpc>
            </a:pPr>
            <a:r>
              <a:rPr lang="en-GB" dirty="0"/>
              <a:t>“Medium blocks pricing narrowing as sellers subdivide large blocks.”</a:t>
            </a:r>
          </a:p>
        </p:txBody>
      </p:sp>
      <p:sp>
        <p:nvSpPr>
          <p:cNvPr id="19" name="TextBox 18">
            <a:extLst>
              <a:ext uri="{FF2B5EF4-FFF2-40B4-BE49-F238E27FC236}">
                <a16:creationId xmlns:a16="http://schemas.microsoft.com/office/drawing/2014/main" id="{22097D5B-B035-3144-82B0-DA932B7B91AB}"/>
              </a:ext>
            </a:extLst>
          </p:cNvPr>
          <p:cNvSpPr txBox="1"/>
          <p:nvPr/>
        </p:nvSpPr>
        <p:spPr>
          <a:xfrm>
            <a:off x="6300217" y="4372929"/>
            <a:ext cx="4730496" cy="888705"/>
          </a:xfrm>
          <a:prstGeom prst="rect">
            <a:avLst/>
          </a:prstGeom>
          <a:noFill/>
        </p:spPr>
        <p:txBody>
          <a:bodyPr wrap="square">
            <a:spAutoFit/>
          </a:bodyPr>
          <a:lstStyle/>
          <a:p>
            <a:pPr>
              <a:lnSpc>
                <a:spcPct val="150000"/>
              </a:lnSpc>
            </a:pPr>
            <a:r>
              <a:rPr lang="en-GB" dirty="0"/>
              <a:t>“Transfer request rates remain strong—demand steady vs previous years.”</a:t>
            </a:r>
          </a:p>
        </p:txBody>
      </p:sp>
      <p:sp>
        <p:nvSpPr>
          <p:cNvPr id="22" name="Title 1">
            <a:extLst>
              <a:ext uri="{FF2B5EF4-FFF2-40B4-BE49-F238E27FC236}">
                <a16:creationId xmlns:a16="http://schemas.microsoft.com/office/drawing/2014/main" id="{303DE3D5-7D43-55D9-6D60-6816998BB724}"/>
              </a:ext>
            </a:extLst>
          </p:cNvPr>
          <p:cNvSpPr txBox="1">
            <a:spLocks/>
          </p:cNvSpPr>
          <p:nvPr/>
        </p:nvSpPr>
        <p:spPr>
          <a:xfrm>
            <a:off x="838200" y="4233860"/>
            <a:ext cx="3752088" cy="701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2800" b="1" dirty="0">
                <a:latin typeface="Poppins" pitchFamily="2" charset="77"/>
                <a:cs typeface="Poppins" pitchFamily="2" charset="77"/>
              </a:rPr>
              <a:t>No Urgency Signal</a:t>
            </a:r>
          </a:p>
        </p:txBody>
      </p:sp>
      <p:pic>
        <p:nvPicPr>
          <p:cNvPr id="30" name="Picture 29" descr="A green arrow pointing up&#10;&#10;AI-generated content may be incorrect.">
            <a:extLst>
              <a:ext uri="{FF2B5EF4-FFF2-40B4-BE49-F238E27FC236}">
                <a16:creationId xmlns:a16="http://schemas.microsoft.com/office/drawing/2014/main" id="{4350B67E-9A61-024A-C7D4-5D067A2D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38200" y="3315830"/>
            <a:ext cx="431800" cy="615950"/>
          </a:xfrm>
          <a:prstGeom prst="rect">
            <a:avLst/>
          </a:prstGeom>
        </p:spPr>
      </p:pic>
    </p:spTree>
    <p:extLst>
      <p:ext uri="{BB962C8B-B14F-4D97-AF65-F5344CB8AC3E}">
        <p14:creationId xmlns:p14="http://schemas.microsoft.com/office/powerpoint/2010/main" val="67101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29E4-263B-3A1C-C8DF-D5635423F6E5}"/>
              </a:ext>
            </a:extLst>
          </p:cNvPr>
          <p:cNvSpPr>
            <a:spLocks noGrp="1"/>
          </p:cNvSpPr>
          <p:nvPr>
            <p:ph type="title"/>
          </p:nvPr>
        </p:nvSpPr>
        <p:spPr>
          <a:xfrm>
            <a:off x="743027" y="740029"/>
            <a:ext cx="5662840" cy="796163"/>
          </a:xfrm>
        </p:spPr>
        <p:txBody>
          <a:bodyPr/>
          <a:lstStyle/>
          <a:p>
            <a:r>
              <a:rPr lang="en-GB" b="1" dirty="0">
                <a:latin typeface="Poppins" pitchFamily="2" charset="77"/>
                <a:cs typeface="Poppins" pitchFamily="2" charset="77"/>
              </a:rPr>
              <a:t>The Long Road to IPv6</a:t>
            </a:r>
            <a:endParaRPr lang="en-US" b="1" dirty="0">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CE561F39-92A7-C287-F031-823195B6C9B8}"/>
              </a:ext>
            </a:extLst>
          </p:cNvPr>
          <p:cNvSpPr>
            <a:spLocks noGrp="1"/>
          </p:cNvSpPr>
          <p:nvPr>
            <p:ph idx="1"/>
          </p:nvPr>
        </p:nvSpPr>
        <p:spPr>
          <a:xfrm>
            <a:off x="743027" y="1628235"/>
            <a:ext cx="5542523" cy="4351338"/>
          </a:xfrm>
        </p:spPr>
        <p:txBody>
          <a:bodyPr>
            <a:normAutofit/>
          </a:bodyPr>
          <a:lstStyle/>
          <a:p>
            <a:r>
              <a:rPr lang="en-GB" sz="1800" dirty="0"/>
              <a:t>IPv6 adoption keeps climbing but slowly — ~⅓ of users by 2025.</a:t>
            </a:r>
          </a:p>
          <a:p>
            <a:r>
              <a:rPr lang="en-GB" sz="1800" dirty="0"/>
              <a:t>At the current trend, </a:t>
            </a:r>
            <a:r>
              <a:rPr lang="en-GB" sz="1800" b="1" dirty="0"/>
              <a:t>completion ≈ late 2045</a:t>
            </a:r>
            <a:r>
              <a:rPr lang="en-GB" sz="1800" dirty="0"/>
              <a:t>.</a:t>
            </a:r>
          </a:p>
          <a:p>
            <a:r>
              <a:rPr lang="en-GB" sz="1800" dirty="0"/>
              <a:t>Dual-stack isn’t temporary — it may last another 20 years.</a:t>
            </a:r>
          </a:p>
          <a:p>
            <a:r>
              <a:rPr lang="en-GB" sz="1800" dirty="0"/>
              <a:t>Market and architecture shifts (NAT, CDNs, DNS/TLS) reduce urgency for IPv6.</a:t>
            </a:r>
          </a:p>
          <a:p>
            <a:r>
              <a:rPr lang="en-GB" sz="1800" dirty="0"/>
              <a:t>Leasing keeps IPv4 sustainable during this extended transition.</a:t>
            </a:r>
          </a:p>
          <a:p>
            <a:endParaRPr lang="en-US" sz="1800" dirty="0"/>
          </a:p>
        </p:txBody>
      </p:sp>
      <p:sp>
        <p:nvSpPr>
          <p:cNvPr id="4" name="Slide Number Placeholder 3">
            <a:extLst>
              <a:ext uri="{FF2B5EF4-FFF2-40B4-BE49-F238E27FC236}">
                <a16:creationId xmlns:a16="http://schemas.microsoft.com/office/drawing/2014/main" id="{7CB653DD-CE9A-D8CE-44CB-53C6AB56F30C}"/>
              </a:ext>
            </a:extLst>
          </p:cNvPr>
          <p:cNvSpPr>
            <a:spLocks noGrp="1"/>
          </p:cNvSpPr>
          <p:nvPr>
            <p:ph type="sldNum" sz="quarter" idx="12"/>
          </p:nvPr>
        </p:nvSpPr>
        <p:spPr/>
        <p:txBody>
          <a:bodyPr/>
          <a:lstStyle/>
          <a:p>
            <a:r>
              <a:rPr lang="en-US" dirty="0"/>
              <a:t> </a:t>
            </a:r>
          </a:p>
        </p:txBody>
      </p:sp>
      <p:grpSp>
        <p:nvGrpSpPr>
          <p:cNvPr id="9" name="Group 8">
            <a:extLst>
              <a:ext uri="{FF2B5EF4-FFF2-40B4-BE49-F238E27FC236}">
                <a16:creationId xmlns:a16="http://schemas.microsoft.com/office/drawing/2014/main" id="{2DD3CF49-F1E2-7A11-C8DA-B5417D279C2B}"/>
              </a:ext>
            </a:extLst>
          </p:cNvPr>
          <p:cNvGrpSpPr/>
          <p:nvPr/>
        </p:nvGrpSpPr>
        <p:grpSpPr>
          <a:xfrm>
            <a:off x="6537959" y="1808657"/>
            <a:ext cx="5218287" cy="3549727"/>
            <a:chOff x="6537959" y="1973249"/>
            <a:chExt cx="5218287" cy="3549727"/>
          </a:xfrm>
        </p:grpSpPr>
        <p:sp>
          <p:nvSpPr>
            <p:cNvPr id="7" name="Rounded Rectangle 6">
              <a:extLst>
                <a:ext uri="{FF2B5EF4-FFF2-40B4-BE49-F238E27FC236}">
                  <a16:creationId xmlns:a16="http://schemas.microsoft.com/office/drawing/2014/main" id="{B60FB2E4-A7BD-7C72-A213-9A7625CAFE42}"/>
                </a:ext>
              </a:extLst>
            </p:cNvPr>
            <p:cNvSpPr/>
            <p:nvPr/>
          </p:nvSpPr>
          <p:spPr>
            <a:xfrm>
              <a:off x="6537959" y="1973249"/>
              <a:ext cx="5218287" cy="3549727"/>
            </a:xfrm>
            <a:prstGeom prst="roundRect">
              <a:avLst>
                <a:gd name="adj" fmla="val 5092"/>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5" name="Picture 4">
              <a:extLst>
                <a:ext uri="{FF2B5EF4-FFF2-40B4-BE49-F238E27FC236}">
                  <a16:creationId xmlns:a16="http://schemas.microsoft.com/office/drawing/2014/main" id="{EC21462B-DAE7-557F-598E-B439C2989501}"/>
                </a:ext>
              </a:extLst>
            </p:cNvPr>
            <p:cNvPicPr>
              <a:picLocks noChangeAspect="1"/>
            </p:cNvPicPr>
            <p:nvPr/>
          </p:nvPicPr>
          <p:blipFill>
            <a:blip r:embed="rId3"/>
            <a:srcRect l="4523" t="10474" r="8861" b="4993"/>
            <a:stretch>
              <a:fillRect/>
            </a:stretch>
          </p:blipFill>
          <p:spPr>
            <a:xfrm>
              <a:off x="6711011" y="2769413"/>
              <a:ext cx="4792826" cy="2487168"/>
            </a:xfrm>
            <a:prstGeom prst="rect">
              <a:avLst/>
            </a:prstGeom>
          </p:spPr>
        </p:pic>
        <p:sp>
          <p:nvSpPr>
            <p:cNvPr id="8" name="Title 1">
              <a:extLst>
                <a:ext uri="{FF2B5EF4-FFF2-40B4-BE49-F238E27FC236}">
                  <a16:creationId xmlns:a16="http://schemas.microsoft.com/office/drawing/2014/main" id="{32956C6B-67B6-A989-BF15-98DDA7D15E95}"/>
                </a:ext>
              </a:extLst>
            </p:cNvPr>
            <p:cNvSpPr txBox="1">
              <a:spLocks/>
            </p:cNvSpPr>
            <p:nvPr/>
          </p:nvSpPr>
          <p:spPr>
            <a:xfrm>
              <a:off x="6711011" y="1973250"/>
              <a:ext cx="4060621" cy="796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GB" sz="1400" dirty="0"/>
                <a:t>IPv6 Adoption (and Linear Projection) – APNIC Labs Data</a:t>
              </a:r>
              <a:endParaRPr lang="en-US" sz="1400" dirty="0"/>
            </a:p>
          </p:txBody>
        </p:sp>
      </p:grpSp>
    </p:spTree>
    <p:extLst>
      <p:ext uri="{BB962C8B-B14F-4D97-AF65-F5344CB8AC3E}">
        <p14:creationId xmlns:p14="http://schemas.microsoft.com/office/powerpoint/2010/main" val="364253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62BBA-3A41-20C4-C0C9-F2DD03138AC7}"/>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492CD663-1137-1B5C-A367-7C074C8BAF65}"/>
              </a:ext>
            </a:extLst>
          </p:cNvPr>
          <p:cNvSpPr/>
          <p:nvPr/>
        </p:nvSpPr>
        <p:spPr>
          <a:xfrm>
            <a:off x="737617" y="2532888"/>
            <a:ext cx="6672833" cy="3675888"/>
          </a:xfrm>
          <a:prstGeom prst="roundRect">
            <a:avLst>
              <a:gd name="adj" fmla="val 4577"/>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518BF638-9746-3D54-A0CF-67F057F8C9A2}"/>
              </a:ext>
            </a:extLst>
          </p:cNvPr>
          <p:cNvSpPr>
            <a:spLocks noGrp="1"/>
          </p:cNvSpPr>
          <p:nvPr>
            <p:ph type="title"/>
          </p:nvPr>
        </p:nvSpPr>
        <p:spPr>
          <a:xfrm>
            <a:off x="737616" y="820039"/>
            <a:ext cx="4948809" cy="1211834"/>
          </a:xfrm>
        </p:spPr>
        <p:txBody>
          <a:bodyPr>
            <a:normAutofit/>
          </a:bodyPr>
          <a:lstStyle/>
          <a:p>
            <a:pPr>
              <a:lnSpc>
                <a:spcPct val="100000"/>
              </a:lnSpc>
            </a:pPr>
            <a:r>
              <a:rPr lang="en-GB" b="1" dirty="0">
                <a:latin typeface="Poppins" pitchFamily="2" charset="77"/>
                <a:cs typeface="Poppins" pitchFamily="2" charset="77"/>
              </a:rPr>
              <a:t>Why IPv6 Hasn’t “Tipped” Yet</a:t>
            </a:r>
          </a:p>
        </p:txBody>
      </p:sp>
      <p:pic>
        <p:nvPicPr>
          <p:cNvPr id="6" name="Content Placeholder 5" descr="A map of the world&#10;&#10;AI-generated content may be incorrect.">
            <a:extLst>
              <a:ext uri="{FF2B5EF4-FFF2-40B4-BE49-F238E27FC236}">
                <a16:creationId xmlns:a16="http://schemas.microsoft.com/office/drawing/2014/main" id="{7646CE10-3E80-215A-D76D-4F02A058E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1002" y="2756435"/>
            <a:ext cx="6349627" cy="3260317"/>
          </a:xfrm>
        </p:spPr>
      </p:pic>
      <p:sp>
        <p:nvSpPr>
          <p:cNvPr id="4" name="Slide Number Placeholder 3">
            <a:extLst>
              <a:ext uri="{FF2B5EF4-FFF2-40B4-BE49-F238E27FC236}">
                <a16:creationId xmlns:a16="http://schemas.microsoft.com/office/drawing/2014/main" id="{B01661A5-B8F1-6DBD-E625-E3290034E558}"/>
              </a:ext>
            </a:extLst>
          </p:cNvPr>
          <p:cNvSpPr>
            <a:spLocks noGrp="1"/>
          </p:cNvSpPr>
          <p:nvPr>
            <p:ph type="sldNum" sz="quarter" idx="12"/>
          </p:nvPr>
        </p:nvSpPr>
        <p:spPr/>
        <p:txBody>
          <a:bodyPr/>
          <a:lstStyle/>
          <a:p>
            <a:r>
              <a:rPr lang="en-US" dirty="0"/>
              <a:t> </a:t>
            </a:r>
          </a:p>
        </p:txBody>
      </p:sp>
      <p:grpSp>
        <p:nvGrpSpPr>
          <p:cNvPr id="15" name="Group 14">
            <a:extLst>
              <a:ext uri="{FF2B5EF4-FFF2-40B4-BE49-F238E27FC236}">
                <a16:creationId xmlns:a16="http://schemas.microsoft.com/office/drawing/2014/main" id="{39A3040C-B929-0D7A-6D30-FCDF85AFDA05}"/>
              </a:ext>
            </a:extLst>
          </p:cNvPr>
          <p:cNvGrpSpPr/>
          <p:nvPr/>
        </p:nvGrpSpPr>
        <p:grpSpPr>
          <a:xfrm>
            <a:off x="7786167" y="721741"/>
            <a:ext cx="3668216" cy="5487035"/>
            <a:chOff x="7982713" y="721741"/>
            <a:chExt cx="3668216" cy="5487035"/>
          </a:xfrm>
        </p:grpSpPr>
        <p:sp>
          <p:nvSpPr>
            <p:cNvPr id="8" name="Rounded Rectangle 7">
              <a:extLst>
                <a:ext uri="{FF2B5EF4-FFF2-40B4-BE49-F238E27FC236}">
                  <a16:creationId xmlns:a16="http://schemas.microsoft.com/office/drawing/2014/main" id="{1FBB39B8-731A-CC6F-618B-4BCBCC37D9E3}"/>
                </a:ext>
              </a:extLst>
            </p:cNvPr>
            <p:cNvSpPr/>
            <p:nvPr/>
          </p:nvSpPr>
          <p:spPr>
            <a:xfrm>
              <a:off x="7982713" y="721741"/>
              <a:ext cx="3668216" cy="5487035"/>
            </a:xfrm>
            <a:prstGeom prst="roundRect">
              <a:avLst>
                <a:gd name="adj" fmla="val 4577"/>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Box 9">
              <a:extLst>
                <a:ext uri="{FF2B5EF4-FFF2-40B4-BE49-F238E27FC236}">
                  <a16:creationId xmlns:a16="http://schemas.microsoft.com/office/drawing/2014/main" id="{611349B2-DDAE-22F8-984A-9F903411DFB9}"/>
                </a:ext>
              </a:extLst>
            </p:cNvPr>
            <p:cNvSpPr txBox="1"/>
            <p:nvPr/>
          </p:nvSpPr>
          <p:spPr>
            <a:xfrm>
              <a:off x="8274524" y="928423"/>
              <a:ext cx="3376404" cy="2134367"/>
            </a:xfrm>
            <a:prstGeom prst="rect">
              <a:avLst/>
            </a:prstGeom>
            <a:noFill/>
          </p:spPr>
          <p:txBody>
            <a:bodyPr wrap="square">
              <a:spAutoFit/>
            </a:bodyPr>
            <a:lstStyle/>
            <a:p>
              <a:pPr>
                <a:lnSpc>
                  <a:spcPct val="150000"/>
                </a:lnSpc>
                <a:buNone/>
              </a:pPr>
              <a:r>
                <a:rPr lang="en-GB" dirty="0"/>
                <a:t>🇮🇳 India — 76.72%</a:t>
              </a:r>
            </a:p>
            <a:p>
              <a:pPr>
                <a:lnSpc>
                  <a:spcPct val="150000"/>
                </a:lnSpc>
                <a:buNone/>
              </a:pPr>
              <a:r>
                <a:rPr lang="en-GB" dirty="0"/>
                <a:t>🇫🇷 France — 76.43%</a:t>
              </a:r>
            </a:p>
            <a:p>
              <a:pPr>
                <a:lnSpc>
                  <a:spcPct val="150000"/>
                </a:lnSpc>
                <a:buNone/>
              </a:pPr>
              <a:r>
                <a:rPr lang="en-GB" dirty="0"/>
                <a:t>🇸🇦 Saudi Arabia — 70.89%</a:t>
              </a:r>
            </a:p>
            <a:p>
              <a:pPr>
                <a:lnSpc>
                  <a:spcPct val="150000"/>
                </a:lnSpc>
                <a:buNone/>
              </a:pPr>
              <a:r>
                <a:rPr lang="en-GB" dirty="0"/>
                <a:t>🇲🇾 Malaysia — 70.05%</a:t>
              </a:r>
            </a:p>
            <a:p>
              <a:pPr>
                <a:lnSpc>
                  <a:spcPct val="150000"/>
                </a:lnSpc>
                <a:buNone/>
              </a:pPr>
              <a:r>
                <a:rPr lang="en-GB" dirty="0"/>
                <a:t>🇧🇪 Belgium — 67.93%</a:t>
              </a:r>
            </a:p>
          </p:txBody>
        </p:sp>
        <p:sp>
          <p:nvSpPr>
            <p:cNvPr id="11" name="TextBox 10">
              <a:extLst>
                <a:ext uri="{FF2B5EF4-FFF2-40B4-BE49-F238E27FC236}">
                  <a16:creationId xmlns:a16="http://schemas.microsoft.com/office/drawing/2014/main" id="{6A8DD0D9-23A3-E34D-61F7-C650873C5C7A}"/>
                </a:ext>
              </a:extLst>
            </p:cNvPr>
            <p:cNvSpPr txBox="1"/>
            <p:nvPr/>
          </p:nvSpPr>
          <p:spPr>
            <a:xfrm>
              <a:off x="8274524" y="3305730"/>
              <a:ext cx="3376404" cy="369332"/>
            </a:xfrm>
            <a:prstGeom prst="rect">
              <a:avLst/>
            </a:prstGeom>
            <a:noFill/>
          </p:spPr>
          <p:txBody>
            <a:bodyPr wrap="square">
              <a:spAutoFit/>
            </a:bodyPr>
            <a:lstStyle/>
            <a:p>
              <a:pPr>
                <a:buNone/>
              </a:pPr>
              <a:r>
                <a:rPr lang="en-GB" dirty="0"/>
                <a:t>      Lithuania — 21.85%</a:t>
              </a:r>
            </a:p>
          </p:txBody>
        </p:sp>
        <p:sp>
          <p:nvSpPr>
            <p:cNvPr id="12" name="TextBox 11">
              <a:extLst>
                <a:ext uri="{FF2B5EF4-FFF2-40B4-BE49-F238E27FC236}">
                  <a16:creationId xmlns:a16="http://schemas.microsoft.com/office/drawing/2014/main" id="{6711D45F-B4B1-FFEF-5372-0391926D2C1A}"/>
                </a:ext>
              </a:extLst>
            </p:cNvPr>
            <p:cNvSpPr txBox="1"/>
            <p:nvPr/>
          </p:nvSpPr>
          <p:spPr>
            <a:xfrm>
              <a:off x="8274524" y="3863656"/>
              <a:ext cx="3376404" cy="2134367"/>
            </a:xfrm>
            <a:prstGeom prst="rect">
              <a:avLst/>
            </a:prstGeom>
            <a:noFill/>
          </p:spPr>
          <p:txBody>
            <a:bodyPr wrap="square">
              <a:spAutoFit/>
            </a:bodyPr>
            <a:lstStyle/>
            <a:p>
              <a:pPr>
                <a:lnSpc>
                  <a:spcPct val="150000"/>
                </a:lnSpc>
                <a:buNone/>
              </a:pPr>
              <a:r>
                <a:rPr lang="en-GB" dirty="0"/>
                <a:t>🇱🇧 Lebanon — 0.28%</a:t>
              </a:r>
            </a:p>
            <a:p>
              <a:pPr>
                <a:lnSpc>
                  <a:spcPct val="150000"/>
                </a:lnSpc>
                <a:buNone/>
              </a:pPr>
              <a:r>
                <a:rPr lang="en-GB" dirty="0"/>
                <a:t>🇰🇭 Cambodia — 0.28%</a:t>
              </a:r>
            </a:p>
            <a:p>
              <a:pPr>
                <a:lnSpc>
                  <a:spcPct val="150000"/>
                </a:lnSpc>
                <a:buNone/>
              </a:pPr>
              <a:r>
                <a:rPr lang="en-GB" dirty="0"/>
                <a:t>🇸🇴 Somalia — 0.25%</a:t>
              </a:r>
            </a:p>
            <a:p>
              <a:pPr>
                <a:lnSpc>
                  <a:spcPct val="150000"/>
                </a:lnSpc>
                <a:buNone/>
              </a:pPr>
              <a:r>
                <a:rPr lang="en-GB" dirty="0"/>
                <a:t>🇸🇾 Syria — 0.22%</a:t>
              </a:r>
            </a:p>
            <a:p>
              <a:pPr>
                <a:lnSpc>
                  <a:spcPct val="150000"/>
                </a:lnSpc>
                <a:buNone/>
              </a:pPr>
              <a:r>
                <a:rPr lang="en-GB" dirty="0"/>
                <a:t>🇪🇹 Ethiopia — 0.09%</a:t>
              </a:r>
            </a:p>
          </p:txBody>
        </p:sp>
        <p:sp>
          <p:nvSpPr>
            <p:cNvPr id="13" name="TextBox 12">
              <a:extLst>
                <a:ext uri="{FF2B5EF4-FFF2-40B4-BE49-F238E27FC236}">
                  <a16:creationId xmlns:a16="http://schemas.microsoft.com/office/drawing/2014/main" id="{ABD5CE8D-1C10-BCCC-9F6C-17AFCA6F2CD7}"/>
                </a:ext>
              </a:extLst>
            </p:cNvPr>
            <p:cNvSpPr txBox="1"/>
            <p:nvPr/>
          </p:nvSpPr>
          <p:spPr>
            <a:xfrm>
              <a:off x="8274524" y="2926619"/>
              <a:ext cx="450764" cy="369332"/>
            </a:xfrm>
            <a:prstGeom prst="rect">
              <a:avLst/>
            </a:prstGeom>
            <a:noFill/>
          </p:spPr>
          <p:txBody>
            <a:bodyPr wrap="none" rtlCol="0">
              <a:spAutoFit/>
            </a:bodyPr>
            <a:lstStyle/>
            <a:p>
              <a:r>
                <a:rPr lang="en-US" dirty="0"/>
                <a:t>. . .</a:t>
              </a:r>
            </a:p>
          </p:txBody>
        </p:sp>
        <p:sp>
          <p:nvSpPr>
            <p:cNvPr id="14" name="TextBox 13">
              <a:extLst>
                <a:ext uri="{FF2B5EF4-FFF2-40B4-BE49-F238E27FC236}">
                  <a16:creationId xmlns:a16="http://schemas.microsoft.com/office/drawing/2014/main" id="{33C0215C-10F8-1D1D-D135-47215E365DE8}"/>
                </a:ext>
              </a:extLst>
            </p:cNvPr>
            <p:cNvSpPr txBox="1"/>
            <p:nvPr/>
          </p:nvSpPr>
          <p:spPr>
            <a:xfrm>
              <a:off x="8274524" y="3565955"/>
              <a:ext cx="450764" cy="369332"/>
            </a:xfrm>
            <a:prstGeom prst="rect">
              <a:avLst/>
            </a:prstGeom>
            <a:noFill/>
          </p:spPr>
          <p:txBody>
            <a:bodyPr wrap="none" rtlCol="0">
              <a:spAutoFit/>
            </a:bodyPr>
            <a:lstStyle/>
            <a:p>
              <a:r>
                <a:rPr lang="en-US" dirty="0"/>
                <a:t>. . .</a:t>
              </a:r>
            </a:p>
          </p:txBody>
        </p:sp>
      </p:grpSp>
      <p:sp>
        <p:nvSpPr>
          <p:cNvPr id="16" name="Oval 15">
            <a:extLst>
              <a:ext uri="{FF2B5EF4-FFF2-40B4-BE49-F238E27FC236}">
                <a16:creationId xmlns:a16="http://schemas.microsoft.com/office/drawing/2014/main" id="{4DB32E6D-FA2B-FD61-A4C2-65C050C456C7}"/>
              </a:ext>
            </a:extLst>
          </p:cNvPr>
          <p:cNvSpPr/>
          <p:nvPr/>
        </p:nvSpPr>
        <p:spPr>
          <a:xfrm>
            <a:off x="6479564" y="2429112"/>
            <a:ext cx="171155" cy="17115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7" name="Oval 16">
            <a:extLst>
              <a:ext uri="{FF2B5EF4-FFF2-40B4-BE49-F238E27FC236}">
                <a16:creationId xmlns:a16="http://schemas.microsoft.com/office/drawing/2014/main" id="{B3C5C9A4-3619-D37E-F89F-1324ECAE26D5}"/>
              </a:ext>
            </a:extLst>
          </p:cNvPr>
          <p:cNvSpPr/>
          <p:nvPr/>
        </p:nvSpPr>
        <p:spPr>
          <a:xfrm>
            <a:off x="4570681" y="1918087"/>
            <a:ext cx="155037" cy="155037"/>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8" name="Oval 17">
            <a:extLst>
              <a:ext uri="{FF2B5EF4-FFF2-40B4-BE49-F238E27FC236}">
                <a16:creationId xmlns:a16="http://schemas.microsoft.com/office/drawing/2014/main" id="{B26369C4-914B-8C26-A147-EDF80A7A023F}"/>
              </a:ext>
            </a:extLst>
          </p:cNvPr>
          <p:cNvSpPr/>
          <p:nvPr/>
        </p:nvSpPr>
        <p:spPr>
          <a:xfrm>
            <a:off x="6198835" y="820039"/>
            <a:ext cx="263652" cy="263652"/>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AutoShape 2" descr="Favicon Preview 24x24">
            <a:extLst>
              <a:ext uri="{FF2B5EF4-FFF2-40B4-BE49-F238E27FC236}">
                <a16:creationId xmlns:a16="http://schemas.microsoft.com/office/drawing/2014/main" id="{C8A49A27-8119-A85D-F20A-4B95C12E19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EE0BFC1-A01E-1DB6-1091-E7F82FC6EA33}"/>
              </a:ext>
            </a:extLst>
          </p:cNvPr>
          <p:cNvPicPr>
            <a:picLocks noChangeAspect="1"/>
          </p:cNvPicPr>
          <p:nvPr/>
        </p:nvPicPr>
        <p:blipFill>
          <a:blip r:embed="rId4"/>
          <a:stretch>
            <a:fillRect/>
          </a:stretch>
        </p:blipFill>
        <p:spPr>
          <a:xfrm>
            <a:off x="8147504" y="3352328"/>
            <a:ext cx="311711" cy="186563"/>
          </a:xfrm>
          <a:prstGeom prst="rect">
            <a:avLst/>
          </a:prstGeom>
        </p:spPr>
      </p:pic>
    </p:spTree>
    <p:extLst>
      <p:ext uri="{BB962C8B-B14F-4D97-AF65-F5344CB8AC3E}">
        <p14:creationId xmlns:p14="http://schemas.microsoft.com/office/powerpoint/2010/main" val="266166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64343-6233-E9D4-7B67-A8CAAC2FC9E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E54129F-B073-893E-936F-13C01663ACCA}"/>
              </a:ext>
            </a:extLst>
          </p:cNvPr>
          <p:cNvSpPr/>
          <p:nvPr/>
        </p:nvSpPr>
        <p:spPr>
          <a:xfrm>
            <a:off x="-44244" y="0"/>
            <a:ext cx="6178482" cy="6858000"/>
          </a:xfrm>
          <a:prstGeom prst="rect">
            <a:avLst/>
          </a:prstGeom>
          <a:solidFill>
            <a:schemeClr val="tx1"/>
          </a:solidFill>
          <a:ln w="12700">
            <a:no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LT"/>
          </a:p>
        </p:txBody>
      </p:sp>
      <p:sp>
        <p:nvSpPr>
          <p:cNvPr id="2" name="Title 1">
            <a:extLst>
              <a:ext uri="{FF2B5EF4-FFF2-40B4-BE49-F238E27FC236}">
                <a16:creationId xmlns:a16="http://schemas.microsoft.com/office/drawing/2014/main" id="{60A6EC0C-7919-598B-FF02-8F46EE59642F}"/>
              </a:ext>
            </a:extLst>
          </p:cNvPr>
          <p:cNvSpPr>
            <a:spLocks noGrp="1"/>
          </p:cNvSpPr>
          <p:nvPr>
            <p:ph type="title"/>
          </p:nvPr>
        </p:nvSpPr>
        <p:spPr>
          <a:xfrm>
            <a:off x="485775" y="565150"/>
            <a:ext cx="5157650" cy="1325563"/>
          </a:xfrm>
        </p:spPr>
        <p:txBody>
          <a:bodyPr>
            <a:normAutofit fontScale="90000"/>
          </a:bodyPr>
          <a:lstStyle/>
          <a:p>
            <a:r>
              <a:rPr lang="en-GB" b="1" dirty="0">
                <a:solidFill>
                  <a:schemeClr val="bg1"/>
                </a:solidFill>
                <a:latin typeface="Poppins" pitchFamily="2" charset="77"/>
                <a:cs typeface="Poppins" pitchFamily="2" charset="77"/>
              </a:rPr>
              <a:t>Reduce, Reuse, Re-lease: Bridging to IPv6 Responsibly</a:t>
            </a:r>
          </a:p>
        </p:txBody>
      </p:sp>
      <p:sp>
        <p:nvSpPr>
          <p:cNvPr id="3" name="Content Placeholder 2">
            <a:extLst>
              <a:ext uri="{FF2B5EF4-FFF2-40B4-BE49-F238E27FC236}">
                <a16:creationId xmlns:a16="http://schemas.microsoft.com/office/drawing/2014/main" id="{37CFF709-AC8E-5139-1F78-FFE809EFDD15}"/>
              </a:ext>
            </a:extLst>
          </p:cNvPr>
          <p:cNvSpPr>
            <a:spLocks noGrp="1"/>
          </p:cNvSpPr>
          <p:nvPr>
            <p:ph idx="1"/>
          </p:nvPr>
        </p:nvSpPr>
        <p:spPr>
          <a:xfrm>
            <a:off x="485775" y="2025650"/>
            <a:ext cx="5157650" cy="4351338"/>
          </a:xfrm>
        </p:spPr>
        <p:txBody>
          <a:bodyPr>
            <a:normAutofit/>
          </a:bodyPr>
          <a:lstStyle/>
          <a:p>
            <a:pPr>
              <a:buClr>
                <a:schemeClr val="accent4"/>
              </a:buClr>
            </a:pPr>
            <a:r>
              <a:rPr lang="en-GB" sz="1700" dirty="0">
                <a:solidFill>
                  <a:schemeClr val="bg1"/>
                </a:solidFill>
              </a:rPr>
              <a:t>Leasing </a:t>
            </a:r>
            <a:r>
              <a:rPr lang="en-GB" sz="1700" b="1" dirty="0">
                <a:solidFill>
                  <a:schemeClr val="bg1"/>
                </a:solidFill>
              </a:rPr>
              <a:t>recirculates idle IPv4</a:t>
            </a:r>
            <a:r>
              <a:rPr lang="en-GB" sz="1700" dirty="0">
                <a:solidFill>
                  <a:schemeClr val="bg1"/>
                </a:solidFill>
              </a:rPr>
              <a:t>—a pragmatic “renewable” mechanism while IPv6 adoption grows.</a:t>
            </a:r>
          </a:p>
          <a:p>
            <a:pPr>
              <a:buClr>
                <a:schemeClr val="accent4"/>
              </a:buClr>
            </a:pPr>
            <a:r>
              <a:rPr lang="en-GB" sz="1700" b="1" dirty="0">
                <a:solidFill>
                  <a:schemeClr val="bg1"/>
                </a:solidFill>
              </a:rPr>
              <a:t>Holders:</a:t>
            </a:r>
            <a:r>
              <a:rPr lang="en-GB" sz="1700" dirty="0">
                <a:solidFill>
                  <a:schemeClr val="bg1"/>
                </a:solidFill>
              </a:rPr>
              <a:t> keep the asset + recurring revenue, hedge long-term value.</a:t>
            </a:r>
          </a:p>
          <a:p>
            <a:pPr>
              <a:buClr>
                <a:schemeClr val="accent4"/>
              </a:buClr>
            </a:pPr>
            <a:r>
              <a:rPr lang="en-GB" sz="1700" b="1" dirty="0">
                <a:solidFill>
                  <a:schemeClr val="bg1"/>
                </a:solidFill>
              </a:rPr>
              <a:t>Operators:</a:t>
            </a:r>
            <a:r>
              <a:rPr lang="en-GB" sz="1700" dirty="0">
                <a:solidFill>
                  <a:schemeClr val="bg1"/>
                </a:solidFill>
              </a:rPr>
              <a:t> faster access, lower CAPEX, elastic scaling while deploying IPv6 where it’s easy.</a:t>
            </a:r>
          </a:p>
          <a:p>
            <a:pPr>
              <a:buClr>
                <a:schemeClr val="accent4"/>
              </a:buClr>
            </a:pPr>
            <a:r>
              <a:rPr lang="en-GB" sz="1700" b="1" dirty="0">
                <a:solidFill>
                  <a:schemeClr val="bg1"/>
                </a:solidFill>
              </a:rPr>
              <a:t>Hygiene matters:</a:t>
            </a:r>
            <a:r>
              <a:rPr lang="en-GB" sz="1700" dirty="0">
                <a:solidFill>
                  <a:schemeClr val="bg1"/>
                </a:solidFill>
              </a:rPr>
              <a:t> pair leasing with </a:t>
            </a:r>
            <a:r>
              <a:rPr lang="en-GB" sz="1700" b="1" dirty="0">
                <a:solidFill>
                  <a:schemeClr val="bg1"/>
                </a:solidFill>
              </a:rPr>
              <a:t>RPKI, IRR, abuse controls, geo-DB management</a:t>
            </a:r>
            <a:r>
              <a:rPr lang="en-GB" sz="1700" dirty="0">
                <a:solidFill>
                  <a:schemeClr val="bg1"/>
                </a:solidFill>
              </a:rPr>
              <a:t>.</a:t>
            </a:r>
          </a:p>
        </p:txBody>
      </p:sp>
      <p:sp>
        <p:nvSpPr>
          <p:cNvPr id="4" name="Slide Number Placeholder 3">
            <a:extLst>
              <a:ext uri="{FF2B5EF4-FFF2-40B4-BE49-F238E27FC236}">
                <a16:creationId xmlns:a16="http://schemas.microsoft.com/office/drawing/2014/main" id="{57EBB6D4-5CC6-079B-D8D2-0DBB940CF495}"/>
              </a:ext>
            </a:extLst>
          </p:cNvPr>
          <p:cNvSpPr>
            <a:spLocks noGrp="1"/>
          </p:cNvSpPr>
          <p:nvPr>
            <p:ph type="sldNum" sz="quarter" idx="12"/>
          </p:nvPr>
        </p:nvSpPr>
        <p:spPr/>
        <p:txBody>
          <a:bodyPr/>
          <a:lstStyle/>
          <a:p>
            <a:r>
              <a:rPr lang="en-US" dirty="0"/>
              <a:t>  </a:t>
            </a:r>
          </a:p>
        </p:txBody>
      </p:sp>
      <p:sp>
        <p:nvSpPr>
          <p:cNvPr id="7" name="Title 1">
            <a:extLst>
              <a:ext uri="{FF2B5EF4-FFF2-40B4-BE49-F238E27FC236}">
                <a16:creationId xmlns:a16="http://schemas.microsoft.com/office/drawing/2014/main" id="{68ABE6BC-D78B-D924-BCD1-2A334570E5A2}"/>
              </a:ext>
            </a:extLst>
          </p:cNvPr>
          <p:cNvSpPr txBox="1">
            <a:spLocks/>
          </p:cNvSpPr>
          <p:nvPr/>
        </p:nvSpPr>
        <p:spPr>
          <a:xfrm>
            <a:off x="7157934" y="688485"/>
            <a:ext cx="4295775" cy="63488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1400" dirty="0"/>
              <a:t>From Scarcity to Sustainability: </a:t>
            </a:r>
          </a:p>
          <a:p>
            <a:pPr algn="ctr"/>
            <a:r>
              <a:rPr lang="en-GB" sz="1400" dirty="0"/>
              <a:t>Leasing as the Bridge</a:t>
            </a:r>
          </a:p>
        </p:txBody>
      </p:sp>
      <p:grpSp>
        <p:nvGrpSpPr>
          <p:cNvPr id="39" name="Group 38">
            <a:extLst>
              <a:ext uri="{FF2B5EF4-FFF2-40B4-BE49-F238E27FC236}">
                <a16:creationId xmlns:a16="http://schemas.microsoft.com/office/drawing/2014/main" id="{15628E3E-A5EA-0A10-03F7-8D91764153A1}"/>
              </a:ext>
            </a:extLst>
          </p:cNvPr>
          <p:cNvGrpSpPr/>
          <p:nvPr/>
        </p:nvGrpSpPr>
        <p:grpSpPr>
          <a:xfrm>
            <a:off x="6626020" y="1638099"/>
            <a:ext cx="5082133" cy="4531416"/>
            <a:chOff x="6624092" y="1678883"/>
            <a:chExt cx="5082133" cy="4531416"/>
          </a:xfrm>
        </p:grpSpPr>
        <p:sp>
          <p:nvSpPr>
            <p:cNvPr id="9" name="Rounded Rectangle 8">
              <a:extLst>
                <a:ext uri="{FF2B5EF4-FFF2-40B4-BE49-F238E27FC236}">
                  <a16:creationId xmlns:a16="http://schemas.microsoft.com/office/drawing/2014/main" id="{C7F574AC-447C-E3D7-D6E9-DE689C8F5765}"/>
                </a:ext>
              </a:extLst>
            </p:cNvPr>
            <p:cNvSpPr/>
            <p:nvPr/>
          </p:nvSpPr>
          <p:spPr>
            <a:xfrm>
              <a:off x="6708827" y="2068513"/>
              <a:ext cx="1362076" cy="1217612"/>
            </a:xfrm>
            <a:prstGeom prst="roundRect">
              <a:avLst>
                <a:gd name="adj" fmla="val 11262"/>
              </a:avLst>
            </a:prstGeom>
            <a:solidFill>
              <a:schemeClr val="bg1"/>
            </a:solidFill>
            <a:ln w="19050">
              <a:solidFill>
                <a:srgbClr val="68618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Rounded Rectangle 9">
              <a:extLst>
                <a:ext uri="{FF2B5EF4-FFF2-40B4-BE49-F238E27FC236}">
                  <a16:creationId xmlns:a16="http://schemas.microsoft.com/office/drawing/2014/main" id="{4D78BFEC-314D-61E0-A228-8ED36BC97C83}"/>
                </a:ext>
              </a:extLst>
            </p:cNvPr>
            <p:cNvSpPr/>
            <p:nvPr/>
          </p:nvSpPr>
          <p:spPr>
            <a:xfrm>
              <a:off x="8526488" y="2068513"/>
              <a:ext cx="1362076" cy="1217612"/>
            </a:xfrm>
            <a:prstGeom prst="roundRect">
              <a:avLst>
                <a:gd name="adj" fmla="val 11262"/>
              </a:avLst>
            </a:prstGeom>
            <a:solidFill>
              <a:schemeClr val="bg1"/>
            </a:solidFill>
            <a:ln w="19050">
              <a:solidFill>
                <a:srgbClr val="68618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1" name="Rounded Rectangle 10">
              <a:extLst>
                <a:ext uri="{FF2B5EF4-FFF2-40B4-BE49-F238E27FC236}">
                  <a16:creationId xmlns:a16="http://schemas.microsoft.com/office/drawing/2014/main" id="{3E4BD880-5EC6-2C06-7036-D58C96D239F4}"/>
                </a:ext>
              </a:extLst>
            </p:cNvPr>
            <p:cNvSpPr/>
            <p:nvPr/>
          </p:nvSpPr>
          <p:spPr>
            <a:xfrm>
              <a:off x="10344149" y="2068513"/>
              <a:ext cx="1362076" cy="1217612"/>
            </a:xfrm>
            <a:prstGeom prst="roundRect">
              <a:avLst>
                <a:gd name="adj" fmla="val 11262"/>
              </a:avLst>
            </a:prstGeom>
            <a:solidFill>
              <a:schemeClr val="bg1"/>
            </a:solidFill>
            <a:ln w="19050">
              <a:solidFill>
                <a:srgbClr val="68618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Title 1">
              <a:extLst>
                <a:ext uri="{FF2B5EF4-FFF2-40B4-BE49-F238E27FC236}">
                  <a16:creationId xmlns:a16="http://schemas.microsoft.com/office/drawing/2014/main" id="{516D9530-09F0-4760-0DE2-7597904DA7B9}"/>
                </a:ext>
              </a:extLst>
            </p:cNvPr>
            <p:cNvSpPr txBox="1">
              <a:spLocks/>
            </p:cNvSpPr>
            <p:nvPr/>
          </p:nvSpPr>
          <p:spPr>
            <a:xfrm>
              <a:off x="6708828" y="2068513"/>
              <a:ext cx="1362076" cy="12176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GB" sz="1400" dirty="0"/>
                <a:t>Idle IPv4</a:t>
              </a:r>
            </a:p>
            <a:p>
              <a:pPr algn="ctr">
                <a:lnSpc>
                  <a:spcPct val="100000"/>
                </a:lnSpc>
              </a:pPr>
              <a:r>
                <a:rPr lang="en-GB" sz="1400" dirty="0"/>
                <a:t>(holders)</a:t>
              </a:r>
            </a:p>
          </p:txBody>
        </p:sp>
        <p:sp>
          <p:nvSpPr>
            <p:cNvPr id="15" name="Title 1">
              <a:extLst>
                <a:ext uri="{FF2B5EF4-FFF2-40B4-BE49-F238E27FC236}">
                  <a16:creationId xmlns:a16="http://schemas.microsoft.com/office/drawing/2014/main" id="{161805AC-E401-7044-07B7-24D76EECD532}"/>
                </a:ext>
              </a:extLst>
            </p:cNvPr>
            <p:cNvSpPr txBox="1">
              <a:spLocks/>
            </p:cNvSpPr>
            <p:nvPr/>
          </p:nvSpPr>
          <p:spPr>
            <a:xfrm>
              <a:off x="8526488" y="2068513"/>
              <a:ext cx="1362076" cy="12176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GB" sz="1400" dirty="0"/>
                <a:t>Lease Contact &amp; Controls</a:t>
              </a:r>
            </a:p>
          </p:txBody>
        </p:sp>
        <p:sp>
          <p:nvSpPr>
            <p:cNvPr id="16" name="Title 1">
              <a:extLst>
                <a:ext uri="{FF2B5EF4-FFF2-40B4-BE49-F238E27FC236}">
                  <a16:creationId xmlns:a16="http://schemas.microsoft.com/office/drawing/2014/main" id="{532B2F6E-2200-7515-49FE-13D0372DE1D5}"/>
                </a:ext>
              </a:extLst>
            </p:cNvPr>
            <p:cNvSpPr txBox="1">
              <a:spLocks/>
            </p:cNvSpPr>
            <p:nvPr/>
          </p:nvSpPr>
          <p:spPr>
            <a:xfrm>
              <a:off x="10344148" y="2068513"/>
              <a:ext cx="1362076" cy="12176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GB" sz="1400" dirty="0"/>
                <a:t>Operational Ude (lessees)</a:t>
              </a:r>
            </a:p>
          </p:txBody>
        </p:sp>
        <p:sp>
          <p:nvSpPr>
            <p:cNvPr id="17" name="Rounded Rectangle 16">
              <a:extLst>
                <a:ext uri="{FF2B5EF4-FFF2-40B4-BE49-F238E27FC236}">
                  <a16:creationId xmlns:a16="http://schemas.microsoft.com/office/drawing/2014/main" id="{1F47B4AF-FE07-B213-49B5-62C3DA843992}"/>
                </a:ext>
              </a:extLst>
            </p:cNvPr>
            <p:cNvSpPr/>
            <p:nvPr/>
          </p:nvSpPr>
          <p:spPr>
            <a:xfrm>
              <a:off x="8173960" y="4174641"/>
              <a:ext cx="2201894" cy="2035658"/>
            </a:xfrm>
            <a:prstGeom prst="roundRect">
              <a:avLst>
                <a:gd name="adj" fmla="val 6880"/>
              </a:avLst>
            </a:prstGeom>
            <a:solidFill>
              <a:schemeClr val="bg1"/>
            </a:solidFill>
            <a:ln w="19050">
              <a:solidFill>
                <a:srgbClr val="68618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8" name="Title 1">
              <a:extLst>
                <a:ext uri="{FF2B5EF4-FFF2-40B4-BE49-F238E27FC236}">
                  <a16:creationId xmlns:a16="http://schemas.microsoft.com/office/drawing/2014/main" id="{0DA0C77C-2EC7-0640-205F-2A3426EC08E3}"/>
                </a:ext>
              </a:extLst>
            </p:cNvPr>
            <p:cNvSpPr txBox="1">
              <a:spLocks/>
            </p:cNvSpPr>
            <p:nvPr/>
          </p:nvSpPr>
          <p:spPr>
            <a:xfrm>
              <a:off x="8267497" y="4250770"/>
              <a:ext cx="2076651" cy="18834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50000"/>
                </a:lnSpc>
              </a:pPr>
              <a:r>
                <a:rPr lang="en-GB" sz="1400" dirty="0"/>
                <a:t>Hygiene Layer:</a:t>
              </a:r>
            </a:p>
            <a:p>
              <a:pPr algn="ctr">
                <a:lnSpc>
                  <a:spcPct val="150000"/>
                </a:lnSpc>
              </a:pPr>
              <a:r>
                <a:rPr lang="en-GB" sz="1400" dirty="0"/>
                <a:t>RPKI</a:t>
              </a:r>
            </a:p>
            <a:p>
              <a:pPr algn="ctr">
                <a:lnSpc>
                  <a:spcPct val="150000"/>
                </a:lnSpc>
              </a:pPr>
              <a:r>
                <a:rPr lang="en-GB" sz="1400" dirty="0"/>
                <a:t>IRR</a:t>
              </a:r>
            </a:p>
            <a:p>
              <a:pPr algn="ctr">
                <a:lnSpc>
                  <a:spcPct val="150000"/>
                </a:lnSpc>
              </a:pPr>
              <a:r>
                <a:rPr lang="en-GB" sz="1400" dirty="0"/>
                <a:t>Abuse Management</a:t>
              </a:r>
            </a:p>
            <a:p>
              <a:pPr algn="ctr">
                <a:lnSpc>
                  <a:spcPct val="150000"/>
                </a:lnSpc>
              </a:pPr>
              <a:r>
                <a:rPr lang="en-GB" sz="1400" dirty="0"/>
                <a:t>Geo DBs </a:t>
              </a:r>
            </a:p>
          </p:txBody>
        </p:sp>
        <p:cxnSp>
          <p:nvCxnSpPr>
            <p:cNvPr id="21" name="Straight Arrow Connector 20">
              <a:extLst>
                <a:ext uri="{FF2B5EF4-FFF2-40B4-BE49-F238E27FC236}">
                  <a16:creationId xmlns:a16="http://schemas.microsoft.com/office/drawing/2014/main" id="{B76F53BF-8AF1-3EFF-F3D1-134C8EE6D63B}"/>
                </a:ext>
              </a:extLst>
            </p:cNvPr>
            <p:cNvCxnSpPr/>
            <p:nvPr/>
          </p:nvCxnSpPr>
          <p:spPr>
            <a:xfrm>
              <a:off x="7873212" y="2259748"/>
              <a:ext cx="838200" cy="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04E2A9AF-B86B-C39C-684C-45651599A77A}"/>
                </a:ext>
              </a:extLst>
            </p:cNvPr>
            <p:cNvSpPr txBox="1">
              <a:spLocks/>
            </p:cNvSpPr>
            <p:nvPr/>
          </p:nvSpPr>
          <p:spPr>
            <a:xfrm>
              <a:off x="7770603" y="1740471"/>
              <a:ext cx="1065720" cy="4236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GB" sz="1100" dirty="0">
                  <a:latin typeface="Poppins" pitchFamily="2" charset="77"/>
                  <a:cs typeface="Poppins" pitchFamily="2" charset="77"/>
                </a:rPr>
                <a:t>REVENUE</a:t>
              </a:r>
            </a:p>
          </p:txBody>
        </p:sp>
        <p:cxnSp>
          <p:nvCxnSpPr>
            <p:cNvPr id="23" name="Straight Arrow Connector 22">
              <a:extLst>
                <a:ext uri="{FF2B5EF4-FFF2-40B4-BE49-F238E27FC236}">
                  <a16:creationId xmlns:a16="http://schemas.microsoft.com/office/drawing/2014/main" id="{ECC99E1A-21BF-4C8C-CD22-9EBD4E0AC193}"/>
                </a:ext>
              </a:extLst>
            </p:cNvPr>
            <p:cNvCxnSpPr/>
            <p:nvPr/>
          </p:nvCxnSpPr>
          <p:spPr>
            <a:xfrm>
              <a:off x="9719417" y="2198160"/>
              <a:ext cx="838200" cy="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AC539F9C-DDB4-E7A8-87D0-B765A0A212A8}"/>
                </a:ext>
              </a:extLst>
            </p:cNvPr>
            <p:cNvSpPr txBox="1">
              <a:spLocks/>
            </p:cNvSpPr>
            <p:nvPr/>
          </p:nvSpPr>
          <p:spPr>
            <a:xfrm>
              <a:off x="9616808" y="1678883"/>
              <a:ext cx="1065720" cy="423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GB" sz="1100" dirty="0">
                  <a:latin typeface="Poppins" pitchFamily="2" charset="77"/>
                  <a:cs typeface="Poppins" pitchFamily="2" charset="77"/>
                </a:rPr>
                <a:t>EALASTIC SUPPLY</a:t>
              </a:r>
            </a:p>
          </p:txBody>
        </p:sp>
        <p:cxnSp>
          <p:nvCxnSpPr>
            <p:cNvPr id="26" name="Straight Arrow Connector 25">
              <a:extLst>
                <a:ext uri="{FF2B5EF4-FFF2-40B4-BE49-F238E27FC236}">
                  <a16:creationId xmlns:a16="http://schemas.microsoft.com/office/drawing/2014/main" id="{B096E1D1-0C12-9880-C5B8-A22CDAD3480A}"/>
                </a:ext>
              </a:extLst>
            </p:cNvPr>
            <p:cNvCxnSpPr>
              <a:cxnSpLocks/>
            </p:cNvCxnSpPr>
            <p:nvPr/>
          </p:nvCxnSpPr>
          <p:spPr>
            <a:xfrm flipH="1">
              <a:off x="9448692" y="3201011"/>
              <a:ext cx="1617128" cy="1147965"/>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19204F53-BFBE-096A-2238-5AECB36E4005}"/>
                </a:ext>
              </a:extLst>
            </p:cNvPr>
            <p:cNvSpPr txBox="1">
              <a:spLocks/>
            </p:cNvSpPr>
            <p:nvPr/>
          </p:nvSpPr>
          <p:spPr>
            <a:xfrm>
              <a:off x="10444534" y="3715089"/>
              <a:ext cx="1065720" cy="423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GB" sz="1100" dirty="0">
                  <a:latin typeface="Poppins" pitchFamily="2" charset="77"/>
                  <a:cs typeface="Poppins" pitchFamily="2" charset="77"/>
                </a:rPr>
                <a:t>POLICIES &amp; SECURITY</a:t>
              </a:r>
            </a:p>
          </p:txBody>
        </p:sp>
        <p:cxnSp>
          <p:nvCxnSpPr>
            <p:cNvPr id="30" name="Straight Arrow Connector 29">
              <a:extLst>
                <a:ext uri="{FF2B5EF4-FFF2-40B4-BE49-F238E27FC236}">
                  <a16:creationId xmlns:a16="http://schemas.microsoft.com/office/drawing/2014/main" id="{9C52AE42-7042-F6A3-F245-3A544A5706D7}"/>
                </a:ext>
              </a:extLst>
            </p:cNvPr>
            <p:cNvCxnSpPr>
              <a:cxnSpLocks/>
            </p:cNvCxnSpPr>
            <p:nvPr/>
          </p:nvCxnSpPr>
          <p:spPr>
            <a:xfrm flipH="1" flipV="1">
              <a:off x="7340330" y="3124882"/>
              <a:ext cx="1934577" cy="1224094"/>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57F9BE90-3839-A43B-A8F9-584A17455F0B}"/>
                </a:ext>
              </a:extLst>
            </p:cNvPr>
            <p:cNvSpPr txBox="1">
              <a:spLocks/>
            </p:cNvSpPr>
            <p:nvPr/>
          </p:nvSpPr>
          <p:spPr>
            <a:xfrm>
              <a:off x="6624092" y="3698667"/>
              <a:ext cx="1668220" cy="4236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GB" sz="1100" dirty="0">
                  <a:latin typeface="Poppins" pitchFamily="2" charset="77"/>
                  <a:cs typeface="Poppins" pitchFamily="2" charset="77"/>
                </a:rPr>
                <a:t>RE-CIRCULATION</a:t>
              </a:r>
            </a:p>
          </p:txBody>
        </p:sp>
      </p:grpSp>
    </p:spTree>
    <p:extLst>
      <p:ext uri="{BB962C8B-B14F-4D97-AF65-F5344CB8AC3E}">
        <p14:creationId xmlns:p14="http://schemas.microsoft.com/office/powerpoint/2010/main" val="250342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82C20-DEB8-DE7A-1FCF-640FBAD7368B}"/>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AA43392B-3557-53C3-9AAB-9207BA2756C2}"/>
              </a:ext>
            </a:extLst>
          </p:cNvPr>
          <p:cNvSpPr/>
          <p:nvPr/>
        </p:nvSpPr>
        <p:spPr>
          <a:xfrm>
            <a:off x="559076" y="1410165"/>
            <a:ext cx="11073848" cy="4940299"/>
          </a:xfrm>
          <a:prstGeom prst="roundRect">
            <a:avLst>
              <a:gd name="adj" fmla="val 4577"/>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5C41BFC8-B213-9154-19CA-5B3EBDDEA880}"/>
              </a:ext>
            </a:extLst>
          </p:cNvPr>
          <p:cNvSpPr>
            <a:spLocks noGrp="1"/>
          </p:cNvSpPr>
          <p:nvPr>
            <p:ph type="title"/>
          </p:nvPr>
        </p:nvSpPr>
        <p:spPr>
          <a:xfrm>
            <a:off x="838200" y="416584"/>
            <a:ext cx="10515600" cy="993581"/>
          </a:xfrm>
        </p:spPr>
        <p:txBody>
          <a:bodyPr>
            <a:normAutofit/>
          </a:bodyPr>
          <a:lstStyle/>
          <a:p>
            <a:pPr algn="ctr"/>
            <a:r>
              <a:rPr lang="en-GB" b="1" dirty="0">
                <a:latin typeface="Poppins" pitchFamily="2" charset="77"/>
                <a:cs typeface="Poppins" pitchFamily="2" charset="77"/>
              </a:rPr>
              <a:t>RIR Policies on IPv4 Leasing (2025)</a:t>
            </a:r>
          </a:p>
        </p:txBody>
      </p:sp>
      <p:graphicFrame>
        <p:nvGraphicFramePr>
          <p:cNvPr id="5" name="Content Placeholder 4">
            <a:extLst>
              <a:ext uri="{FF2B5EF4-FFF2-40B4-BE49-F238E27FC236}">
                <a16:creationId xmlns:a16="http://schemas.microsoft.com/office/drawing/2014/main" id="{845A64AF-5E5D-795E-46BF-015A5C637A9F}"/>
              </a:ext>
            </a:extLst>
          </p:cNvPr>
          <p:cNvGraphicFramePr>
            <a:graphicFrameLocks noGrp="1"/>
          </p:cNvGraphicFramePr>
          <p:nvPr>
            <p:ph idx="1"/>
            <p:extLst>
              <p:ext uri="{D42A27DB-BD31-4B8C-83A1-F6EECF244321}">
                <p14:modId xmlns:p14="http://schemas.microsoft.com/office/powerpoint/2010/main" val="3496428003"/>
              </p:ext>
            </p:extLst>
          </p:nvPr>
        </p:nvGraphicFramePr>
        <p:xfrm>
          <a:off x="882396" y="1670094"/>
          <a:ext cx="10427208" cy="4596893"/>
        </p:xfrm>
        <a:graphic>
          <a:graphicData uri="http://schemas.openxmlformats.org/drawingml/2006/table">
            <a:tbl>
              <a:tblPr/>
              <a:tblGrid>
                <a:gridCol w="1408742">
                  <a:extLst>
                    <a:ext uri="{9D8B030D-6E8A-4147-A177-3AD203B41FA5}">
                      <a16:colId xmlns:a16="http://schemas.microsoft.com/office/drawing/2014/main" val="1845831549"/>
                    </a:ext>
                  </a:extLst>
                </a:gridCol>
                <a:gridCol w="3077532">
                  <a:extLst>
                    <a:ext uri="{9D8B030D-6E8A-4147-A177-3AD203B41FA5}">
                      <a16:colId xmlns:a16="http://schemas.microsoft.com/office/drawing/2014/main" val="3528664773"/>
                    </a:ext>
                  </a:extLst>
                </a:gridCol>
                <a:gridCol w="2455570">
                  <a:extLst>
                    <a:ext uri="{9D8B030D-6E8A-4147-A177-3AD203B41FA5}">
                      <a16:colId xmlns:a16="http://schemas.microsoft.com/office/drawing/2014/main" val="2187519907"/>
                    </a:ext>
                  </a:extLst>
                </a:gridCol>
                <a:gridCol w="3485364">
                  <a:extLst>
                    <a:ext uri="{9D8B030D-6E8A-4147-A177-3AD203B41FA5}">
                      <a16:colId xmlns:a16="http://schemas.microsoft.com/office/drawing/2014/main" val="2068742494"/>
                    </a:ext>
                  </a:extLst>
                </a:gridCol>
              </a:tblGrid>
              <a:tr h="519683">
                <a:tc>
                  <a:txBody>
                    <a:bodyPr/>
                    <a:lstStyle/>
                    <a:p>
                      <a:pPr>
                        <a:lnSpc>
                          <a:spcPct val="100000"/>
                        </a:lnSpc>
                        <a:buNone/>
                      </a:pPr>
                      <a:r>
                        <a:rPr lang="en-GB" sz="1600" b="1" dirty="0">
                          <a:solidFill>
                            <a:schemeClr val="bg1"/>
                          </a:solidFill>
                        </a:rPr>
                        <a:t>RIR</a:t>
                      </a:r>
                      <a:endParaRPr lang="en-GB" sz="1600" dirty="0">
                        <a:solidFill>
                          <a:schemeClr val="bg1"/>
                        </a:solidFill>
                      </a:endParaRPr>
                    </a:p>
                  </a:txBody>
                  <a:tcPr marL="80580" marR="80580" marT="40290" marB="40290" anchor="ctr">
                    <a:lnL>
                      <a:noFill/>
                    </a:lnL>
                    <a:lnR>
                      <a:noFill/>
                    </a:lnR>
                    <a:lnT>
                      <a:noFill/>
                    </a:lnT>
                    <a:lnB>
                      <a:noFill/>
                    </a:lnB>
                    <a:solidFill>
                      <a:schemeClr val="accent4"/>
                    </a:solidFill>
                  </a:tcPr>
                </a:tc>
                <a:tc>
                  <a:txBody>
                    <a:bodyPr/>
                    <a:lstStyle/>
                    <a:p>
                      <a:pPr>
                        <a:lnSpc>
                          <a:spcPct val="100000"/>
                        </a:lnSpc>
                        <a:buNone/>
                      </a:pPr>
                      <a:r>
                        <a:rPr lang="en-GB" sz="1600" b="1" dirty="0">
                          <a:solidFill>
                            <a:schemeClr val="bg1"/>
                          </a:solidFill>
                        </a:rPr>
                        <a:t>Policy Position</a:t>
                      </a:r>
                      <a:endParaRPr lang="en-GB" sz="1600" dirty="0">
                        <a:solidFill>
                          <a:schemeClr val="bg1"/>
                        </a:solidFill>
                      </a:endParaRPr>
                    </a:p>
                  </a:txBody>
                  <a:tcPr marL="80580" marR="80580" marT="40290" marB="40290" anchor="ctr">
                    <a:lnL>
                      <a:noFill/>
                    </a:lnL>
                    <a:lnR>
                      <a:noFill/>
                    </a:lnR>
                    <a:lnT>
                      <a:noFill/>
                    </a:lnT>
                    <a:lnB>
                      <a:noFill/>
                    </a:lnB>
                    <a:solidFill>
                      <a:schemeClr val="accent4"/>
                    </a:solidFill>
                  </a:tcPr>
                </a:tc>
                <a:tc>
                  <a:txBody>
                    <a:bodyPr/>
                    <a:lstStyle/>
                    <a:p>
                      <a:pPr>
                        <a:lnSpc>
                          <a:spcPct val="100000"/>
                        </a:lnSpc>
                        <a:buNone/>
                      </a:pPr>
                      <a:r>
                        <a:rPr lang="en-GB" sz="1600" b="1" dirty="0">
                          <a:solidFill>
                            <a:schemeClr val="bg1"/>
                          </a:solidFill>
                        </a:rPr>
                        <a:t>Can Monetize?</a:t>
                      </a:r>
                      <a:endParaRPr lang="en-GB" sz="1600" dirty="0">
                        <a:solidFill>
                          <a:schemeClr val="bg1"/>
                        </a:solidFill>
                      </a:endParaRPr>
                    </a:p>
                  </a:txBody>
                  <a:tcPr marL="80580" marR="80580" marT="40290" marB="40290" anchor="ctr">
                    <a:lnL>
                      <a:noFill/>
                    </a:lnL>
                    <a:lnR>
                      <a:noFill/>
                    </a:lnR>
                    <a:lnT>
                      <a:noFill/>
                    </a:lnT>
                    <a:lnB>
                      <a:noFill/>
                    </a:lnB>
                    <a:solidFill>
                      <a:schemeClr val="accent4"/>
                    </a:solidFill>
                  </a:tcPr>
                </a:tc>
                <a:tc>
                  <a:txBody>
                    <a:bodyPr/>
                    <a:lstStyle/>
                    <a:p>
                      <a:pPr>
                        <a:lnSpc>
                          <a:spcPct val="100000"/>
                        </a:lnSpc>
                        <a:buNone/>
                      </a:pPr>
                      <a:r>
                        <a:rPr lang="en-GB" sz="1600" b="1" dirty="0">
                          <a:solidFill>
                            <a:schemeClr val="bg1"/>
                          </a:solidFill>
                        </a:rPr>
                        <a:t>Notes</a:t>
                      </a:r>
                      <a:endParaRPr lang="en-GB" sz="1600" dirty="0">
                        <a:solidFill>
                          <a:schemeClr val="bg1"/>
                        </a:solidFill>
                      </a:endParaRPr>
                    </a:p>
                  </a:txBody>
                  <a:tcPr marL="80580" marR="80580" marT="40290" marB="40290" anchor="ctr">
                    <a:lnL>
                      <a:noFill/>
                    </a:lnL>
                    <a:lnR>
                      <a:noFill/>
                    </a:lnR>
                    <a:lnT>
                      <a:noFill/>
                    </a:lnT>
                    <a:lnB>
                      <a:noFill/>
                    </a:lnB>
                    <a:solidFill>
                      <a:schemeClr val="accent4"/>
                    </a:solidFill>
                  </a:tcPr>
                </a:tc>
                <a:extLst>
                  <a:ext uri="{0D108BD9-81ED-4DB2-BD59-A6C34878D82A}">
                    <a16:rowId xmlns:a16="http://schemas.microsoft.com/office/drawing/2014/main" val="3568169982"/>
                  </a:ext>
                </a:extLst>
              </a:tr>
              <a:tr h="815442">
                <a:tc>
                  <a:txBody>
                    <a:bodyPr/>
                    <a:lstStyle/>
                    <a:p>
                      <a:pPr>
                        <a:buNone/>
                      </a:pPr>
                      <a:r>
                        <a:rPr lang="en-GB" sz="1600" b="1" dirty="0"/>
                        <a:t>RIPE NCC</a:t>
                      </a:r>
                      <a:endParaRPr lang="en-GB" sz="1600" dirty="0"/>
                    </a:p>
                  </a:txBody>
                  <a:tcPr marL="80580" marR="80580" marT="40290" marB="40290" anchor="ctr">
                    <a:lnL>
                      <a:noFill/>
                    </a:lnL>
                    <a:lnR>
                      <a:noFill/>
                    </a:lnR>
                    <a:lnT>
                      <a:noFill/>
                    </a:lnT>
                    <a:lnB>
                      <a:noFill/>
                    </a:lnB>
                    <a:noFill/>
                  </a:tcPr>
                </a:tc>
                <a:tc>
                  <a:txBody>
                    <a:bodyPr/>
                    <a:lstStyle/>
                    <a:p>
                      <a:pPr>
                        <a:buNone/>
                      </a:pPr>
                      <a:r>
                        <a:rPr lang="en-GB" sz="1600"/>
                        <a:t>Permissive; temporary transfers allowed</a:t>
                      </a:r>
                    </a:p>
                  </a:txBody>
                  <a:tcPr marL="80580" marR="80580" marT="40290" marB="40290" anchor="ctr">
                    <a:lnL>
                      <a:noFill/>
                    </a:lnL>
                    <a:lnR>
                      <a:noFill/>
                    </a:lnR>
                    <a:lnT>
                      <a:noFill/>
                    </a:lnT>
                    <a:lnB>
                      <a:noFill/>
                    </a:lnB>
                    <a:noFill/>
                  </a:tcPr>
                </a:tc>
                <a:tc>
                  <a:txBody>
                    <a:bodyPr/>
                    <a:lstStyle/>
                    <a:p>
                      <a:pPr>
                        <a:buNone/>
                      </a:pPr>
                      <a:r>
                        <a:rPr lang="en-GB" sz="1600" dirty="0"/>
                        <a:t>✅ Yes</a:t>
                      </a:r>
                    </a:p>
                  </a:txBody>
                  <a:tcPr marL="80580" marR="80580" marT="40290" marB="40290" anchor="ctr">
                    <a:lnL>
                      <a:noFill/>
                    </a:lnL>
                    <a:lnR>
                      <a:noFill/>
                    </a:lnR>
                    <a:lnT>
                      <a:noFill/>
                    </a:lnT>
                    <a:lnB>
                      <a:noFill/>
                    </a:lnB>
                    <a:noFill/>
                  </a:tcPr>
                </a:tc>
                <a:tc>
                  <a:txBody>
                    <a:bodyPr/>
                    <a:lstStyle/>
                    <a:p>
                      <a:pPr>
                        <a:buNone/>
                      </a:pPr>
                      <a:r>
                        <a:rPr lang="en-GB" sz="1600"/>
                        <a:t>Must register transfers; only intra-RIR for temporary.</a:t>
                      </a:r>
                    </a:p>
                  </a:txBody>
                  <a:tcPr marL="80580" marR="80580" marT="40290" marB="40290" anchor="ctr">
                    <a:lnL>
                      <a:noFill/>
                    </a:lnL>
                    <a:lnR>
                      <a:noFill/>
                    </a:lnR>
                    <a:lnT>
                      <a:noFill/>
                    </a:lnT>
                    <a:lnB>
                      <a:noFill/>
                    </a:lnB>
                    <a:noFill/>
                  </a:tcPr>
                </a:tc>
                <a:extLst>
                  <a:ext uri="{0D108BD9-81ED-4DB2-BD59-A6C34878D82A}">
                    <a16:rowId xmlns:a16="http://schemas.microsoft.com/office/drawing/2014/main" val="1783070941"/>
                  </a:ext>
                </a:extLst>
              </a:tr>
              <a:tr h="815442">
                <a:tc>
                  <a:txBody>
                    <a:bodyPr/>
                    <a:lstStyle/>
                    <a:p>
                      <a:pPr>
                        <a:buNone/>
                      </a:pPr>
                      <a:r>
                        <a:rPr lang="en-GB" sz="1600" b="1" dirty="0"/>
                        <a:t>ARIN</a:t>
                      </a:r>
                      <a:endParaRPr lang="en-GB" sz="1600" dirty="0"/>
                    </a:p>
                  </a:txBody>
                  <a:tcPr marL="80580" marR="80580" marT="40290" marB="40290" anchor="ctr">
                    <a:lnL>
                      <a:noFill/>
                    </a:lnL>
                    <a:lnR>
                      <a:noFill/>
                    </a:lnR>
                    <a:lnT>
                      <a:noFill/>
                    </a:lnT>
                    <a:lnB>
                      <a:noFill/>
                    </a:lnB>
                    <a:solidFill>
                      <a:srgbClr val="F4FBFF"/>
                    </a:solidFill>
                  </a:tcPr>
                </a:tc>
                <a:tc>
                  <a:txBody>
                    <a:bodyPr/>
                    <a:lstStyle/>
                    <a:p>
                      <a:pPr>
                        <a:buNone/>
                      </a:pPr>
                      <a:r>
                        <a:rPr lang="en-GB" sz="1600" dirty="0"/>
                        <a:t>Neutral; allowed but not counted for justification</a:t>
                      </a:r>
                    </a:p>
                  </a:txBody>
                  <a:tcPr marL="80580" marR="80580" marT="40290" marB="40290" anchor="ctr">
                    <a:lnL>
                      <a:noFill/>
                    </a:lnL>
                    <a:lnR>
                      <a:noFill/>
                    </a:lnR>
                    <a:lnT>
                      <a:noFill/>
                    </a:lnT>
                    <a:lnB>
                      <a:noFill/>
                    </a:lnB>
                    <a:solidFill>
                      <a:srgbClr val="F4FBFF"/>
                    </a:solidFill>
                  </a:tcPr>
                </a:tc>
                <a:tc>
                  <a:txBody>
                    <a:bodyPr/>
                    <a:lstStyle/>
                    <a:p>
                      <a:pPr>
                        <a:buNone/>
                      </a:pPr>
                      <a:r>
                        <a:rPr lang="en-GB" sz="1600" dirty="0"/>
                        <a:t>✅ Yes</a:t>
                      </a:r>
                    </a:p>
                  </a:txBody>
                  <a:tcPr marL="80580" marR="80580" marT="40290" marB="40290" anchor="ctr">
                    <a:lnL>
                      <a:noFill/>
                    </a:lnL>
                    <a:lnR>
                      <a:noFill/>
                    </a:lnR>
                    <a:lnT>
                      <a:noFill/>
                    </a:lnT>
                    <a:lnB>
                      <a:noFill/>
                    </a:lnB>
                    <a:solidFill>
                      <a:srgbClr val="F4FBFF"/>
                    </a:solidFill>
                  </a:tcPr>
                </a:tc>
                <a:tc>
                  <a:txBody>
                    <a:bodyPr/>
                    <a:lstStyle/>
                    <a:p>
                      <a:pPr>
                        <a:buNone/>
                      </a:pPr>
                      <a:r>
                        <a:rPr lang="en-GB" sz="1600" dirty="0"/>
                        <a:t>Leases don’t qualify as “efficient use” for new requests.</a:t>
                      </a:r>
                    </a:p>
                  </a:txBody>
                  <a:tcPr marL="80580" marR="80580" marT="40290" marB="40290" anchor="ctr">
                    <a:lnL>
                      <a:noFill/>
                    </a:lnL>
                    <a:lnR>
                      <a:noFill/>
                    </a:lnR>
                    <a:lnT>
                      <a:noFill/>
                    </a:lnT>
                    <a:lnB>
                      <a:noFill/>
                    </a:lnB>
                    <a:solidFill>
                      <a:srgbClr val="F4FBFF"/>
                    </a:solidFill>
                  </a:tcPr>
                </a:tc>
                <a:extLst>
                  <a:ext uri="{0D108BD9-81ED-4DB2-BD59-A6C34878D82A}">
                    <a16:rowId xmlns:a16="http://schemas.microsoft.com/office/drawing/2014/main" val="2967359064"/>
                  </a:ext>
                </a:extLst>
              </a:tr>
              <a:tr h="815442">
                <a:tc>
                  <a:txBody>
                    <a:bodyPr/>
                    <a:lstStyle/>
                    <a:p>
                      <a:pPr>
                        <a:buNone/>
                      </a:pPr>
                      <a:r>
                        <a:rPr lang="en-GB" sz="1600" b="1"/>
                        <a:t>APNIC</a:t>
                      </a:r>
                      <a:endParaRPr lang="en-GB" sz="1600"/>
                    </a:p>
                  </a:txBody>
                  <a:tcPr marL="80580" marR="80580" marT="40290" marB="40290" anchor="ctr">
                    <a:lnL>
                      <a:noFill/>
                    </a:lnL>
                    <a:lnR>
                      <a:noFill/>
                    </a:lnR>
                    <a:lnT>
                      <a:noFill/>
                    </a:lnT>
                    <a:lnB>
                      <a:noFill/>
                    </a:lnB>
                    <a:noFill/>
                  </a:tcPr>
                </a:tc>
                <a:tc>
                  <a:txBody>
                    <a:bodyPr/>
                    <a:lstStyle/>
                    <a:p>
                      <a:pPr>
                        <a:buNone/>
                      </a:pPr>
                      <a:r>
                        <a:rPr lang="en-GB" sz="1600" dirty="0"/>
                        <a:t>Prohibited; must be tied to connectivity</a:t>
                      </a:r>
                    </a:p>
                  </a:txBody>
                  <a:tcPr marL="80580" marR="80580" marT="40290" marB="40290" anchor="ctr">
                    <a:lnL>
                      <a:noFill/>
                    </a:lnL>
                    <a:lnR>
                      <a:noFill/>
                    </a:lnR>
                    <a:lnT>
                      <a:noFill/>
                    </a:lnT>
                    <a:lnB>
                      <a:noFill/>
                    </a:lnB>
                    <a:noFill/>
                  </a:tcPr>
                </a:tc>
                <a:tc>
                  <a:txBody>
                    <a:bodyPr/>
                    <a:lstStyle/>
                    <a:p>
                      <a:pPr>
                        <a:buNone/>
                      </a:pPr>
                      <a:r>
                        <a:rPr lang="en-GB" sz="1600" dirty="0"/>
                        <a:t>❌ No</a:t>
                      </a:r>
                    </a:p>
                  </a:txBody>
                  <a:tcPr marL="80580" marR="80580" marT="40290" marB="40290" anchor="ctr">
                    <a:lnL>
                      <a:noFill/>
                    </a:lnL>
                    <a:lnR>
                      <a:noFill/>
                    </a:lnR>
                    <a:lnT>
                      <a:noFill/>
                    </a:lnT>
                    <a:lnB>
                      <a:noFill/>
                    </a:lnB>
                    <a:noFill/>
                  </a:tcPr>
                </a:tc>
                <a:tc>
                  <a:txBody>
                    <a:bodyPr/>
                    <a:lstStyle/>
                    <a:p>
                      <a:pPr>
                        <a:buNone/>
                      </a:pPr>
                      <a:r>
                        <a:rPr lang="en-GB" sz="1600" dirty="0"/>
                        <a:t>Leasing = invalid; can revoke allocations.</a:t>
                      </a:r>
                    </a:p>
                  </a:txBody>
                  <a:tcPr marL="80580" marR="80580" marT="40290" marB="40290" anchor="ctr">
                    <a:lnL>
                      <a:noFill/>
                    </a:lnL>
                    <a:lnR>
                      <a:noFill/>
                    </a:lnR>
                    <a:lnT>
                      <a:noFill/>
                    </a:lnT>
                    <a:lnB>
                      <a:noFill/>
                    </a:lnB>
                    <a:noFill/>
                  </a:tcPr>
                </a:tc>
                <a:extLst>
                  <a:ext uri="{0D108BD9-81ED-4DB2-BD59-A6C34878D82A}">
                    <a16:rowId xmlns:a16="http://schemas.microsoft.com/office/drawing/2014/main" val="999336642"/>
                  </a:ext>
                </a:extLst>
              </a:tr>
              <a:tr h="815442">
                <a:tc>
                  <a:txBody>
                    <a:bodyPr/>
                    <a:lstStyle/>
                    <a:p>
                      <a:pPr>
                        <a:buNone/>
                      </a:pPr>
                      <a:r>
                        <a:rPr lang="en-GB" sz="1600" b="1" dirty="0"/>
                        <a:t>LACNIC</a:t>
                      </a:r>
                      <a:endParaRPr lang="en-GB" sz="1600" dirty="0"/>
                    </a:p>
                  </a:txBody>
                  <a:tcPr marL="80580" marR="80580" marT="40290" marB="40290" anchor="ctr">
                    <a:lnL>
                      <a:noFill/>
                    </a:lnL>
                    <a:lnR>
                      <a:noFill/>
                    </a:lnR>
                    <a:lnT>
                      <a:noFill/>
                    </a:lnT>
                    <a:lnB>
                      <a:noFill/>
                    </a:lnB>
                    <a:solidFill>
                      <a:srgbClr val="F4FBFF"/>
                    </a:solidFill>
                  </a:tcPr>
                </a:tc>
                <a:tc>
                  <a:txBody>
                    <a:bodyPr/>
                    <a:lstStyle/>
                    <a:p>
                      <a:pPr>
                        <a:buNone/>
                      </a:pPr>
                      <a:r>
                        <a:rPr lang="en-GB" sz="1600" dirty="0"/>
                        <a:t>Prohibited; must be tied to infrastructure</a:t>
                      </a:r>
                    </a:p>
                  </a:txBody>
                  <a:tcPr marL="80580" marR="80580" marT="40290" marB="40290" anchor="ctr">
                    <a:lnL>
                      <a:noFill/>
                    </a:lnL>
                    <a:lnR>
                      <a:noFill/>
                    </a:lnR>
                    <a:lnT>
                      <a:noFill/>
                    </a:lnT>
                    <a:lnB>
                      <a:noFill/>
                    </a:lnB>
                    <a:solidFill>
                      <a:srgbClr val="F4FBFF"/>
                    </a:solidFill>
                  </a:tcPr>
                </a:tc>
                <a:tc>
                  <a:txBody>
                    <a:bodyPr/>
                    <a:lstStyle/>
                    <a:p>
                      <a:pPr>
                        <a:buNone/>
                      </a:pPr>
                      <a:r>
                        <a:rPr lang="en-GB" sz="1600" dirty="0"/>
                        <a:t>❌ No (except legacy)</a:t>
                      </a:r>
                    </a:p>
                  </a:txBody>
                  <a:tcPr marL="80580" marR="80580" marT="40290" marB="40290" anchor="ctr">
                    <a:lnL>
                      <a:noFill/>
                    </a:lnL>
                    <a:lnR>
                      <a:noFill/>
                    </a:lnR>
                    <a:lnT>
                      <a:noFill/>
                    </a:lnT>
                    <a:lnB>
                      <a:noFill/>
                    </a:lnB>
                    <a:solidFill>
                      <a:srgbClr val="F4FBFF"/>
                    </a:solidFill>
                  </a:tcPr>
                </a:tc>
                <a:tc>
                  <a:txBody>
                    <a:bodyPr/>
                    <a:lstStyle/>
                    <a:p>
                      <a:pPr>
                        <a:buNone/>
                      </a:pPr>
                      <a:r>
                        <a:rPr lang="en-GB" sz="1600" dirty="0"/>
                        <a:t>Legacy resources (pre-LACNIC) can be leased.</a:t>
                      </a:r>
                    </a:p>
                  </a:txBody>
                  <a:tcPr marL="80580" marR="80580" marT="40290" marB="40290" anchor="ctr">
                    <a:lnL>
                      <a:noFill/>
                    </a:lnL>
                    <a:lnR>
                      <a:noFill/>
                    </a:lnR>
                    <a:lnT>
                      <a:noFill/>
                    </a:lnT>
                    <a:lnB>
                      <a:noFill/>
                    </a:lnB>
                    <a:solidFill>
                      <a:srgbClr val="F4FBFF"/>
                    </a:solidFill>
                  </a:tcPr>
                </a:tc>
                <a:extLst>
                  <a:ext uri="{0D108BD9-81ED-4DB2-BD59-A6C34878D82A}">
                    <a16:rowId xmlns:a16="http://schemas.microsoft.com/office/drawing/2014/main" val="2813654451"/>
                  </a:ext>
                </a:extLst>
              </a:tr>
              <a:tr h="815442">
                <a:tc>
                  <a:txBody>
                    <a:bodyPr/>
                    <a:lstStyle/>
                    <a:p>
                      <a:pPr>
                        <a:buNone/>
                      </a:pPr>
                      <a:r>
                        <a:rPr lang="en-GB" sz="1600" b="1"/>
                        <a:t>AFRINIC</a:t>
                      </a:r>
                      <a:endParaRPr lang="en-GB" sz="1600"/>
                    </a:p>
                  </a:txBody>
                  <a:tcPr marL="80580" marR="80580" marT="40290" marB="40290" anchor="ctr">
                    <a:lnL>
                      <a:noFill/>
                    </a:lnL>
                    <a:lnR>
                      <a:noFill/>
                    </a:lnR>
                    <a:lnT>
                      <a:noFill/>
                    </a:lnT>
                    <a:lnB>
                      <a:noFill/>
                    </a:lnB>
                    <a:noFill/>
                  </a:tcPr>
                </a:tc>
                <a:tc>
                  <a:txBody>
                    <a:bodyPr/>
                    <a:lstStyle/>
                    <a:p>
                      <a:pPr>
                        <a:buNone/>
                      </a:pPr>
                      <a:r>
                        <a:rPr lang="en-GB" sz="1600"/>
                        <a:t>Prohibited; assignment only to end-users of LIRs</a:t>
                      </a:r>
                    </a:p>
                  </a:txBody>
                  <a:tcPr marL="80580" marR="80580" marT="40290" marB="40290" anchor="ctr">
                    <a:lnL>
                      <a:noFill/>
                    </a:lnL>
                    <a:lnR>
                      <a:noFill/>
                    </a:lnR>
                    <a:lnT>
                      <a:noFill/>
                    </a:lnT>
                    <a:lnB>
                      <a:noFill/>
                    </a:lnB>
                    <a:noFill/>
                  </a:tcPr>
                </a:tc>
                <a:tc>
                  <a:txBody>
                    <a:bodyPr/>
                    <a:lstStyle/>
                    <a:p>
                      <a:pPr>
                        <a:buNone/>
                      </a:pPr>
                      <a:r>
                        <a:rPr lang="en-GB" sz="1600" dirty="0"/>
                        <a:t>❌ No</a:t>
                      </a:r>
                    </a:p>
                  </a:txBody>
                  <a:tcPr marL="80580" marR="80580" marT="40290" marB="40290" anchor="ctr">
                    <a:lnL>
                      <a:noFill/>
                    </a:lnL>
                    <a:lnR>
                      <a:noFill/>
                    </a:lnR>
                    <a:lnT>
                      <a:noFill/>
                    </a:lnT>
                    <a:lnB>
                      <a:noFill/>
                    </a:lnB>
                    <a:noFill/>
                  </a:tcPr>
                </a:tc>
                <a:tc>
                  <a:txBody>
                    <a:bodyPr/>
                    <a:lstStyle/>
                    <a:p>
                      <a:pPr>
                        <a:buNone/>
                      </a:pPr>
                      <a:r>
                        <a:rPr lang="en-GB" sz="1600" dirty="0"/>
                        <a:t>Very strict; no leasing allowed.</a:t>
                      </a:r>
                    </a:p>
                  </a:txBody>
                  <a:tcPr marL="80580" marR="80580" marT="40290" marB="40290" anchor="ctr">
                    <a:lnL>
                      <a:noFill/>
                    </a:lnL>
                    <a:lnR>
                      <a:noFill/>
                    </a:lnR>
                    <a:lnT>
                      <a:noFill/>
                    </a:lnT>
                    <a:lnB>
                      <a:noFill/>
                    </a:lnB>
                    <a:noFill/>
                  </a:tcPr>
                </a:tc>
                <a:extLst>
                  <a:ext uri="{0D108BD9-81ED-4DB2-BD59-A6C34878D82A}">
                    <a16:rowId xmlns:a16="http://schemas.microsoft.com/office/drawing/2014/main" val="960280299"/>
                  </a:ext>
                </a:extLst>
              </a:tr>
            </a:tbl>
          </a:graphicData>
        </a:graphic>
      </p:graphicFrame>
      <p:sp>
        <p:nvSpPr>
          <p:cNvPr id="4" name="Slide Number Placeholder 3">
            <a:extLst>
              <a:ext uri="{FF2B5EF4-FFF2-40B4-BE49-F238E27FC236}">
                <a16:creationId xmlns:a16="http://schemas.microsoft.com/office/drawing/2014/main" id="{5E05C8FC-EB98-F10A-B1FF-5CBECD1771A2}"/>
              </a:ext>
            </a:extLst>
          </p:cNvPr>
          <p:cNvSpPr>
            <a:spLocks noGrp="1"/>
          </p:cNvSpPr>
          <p:nvPr>
            <p:ph type="sldNum" sz="quarter" idx="12"/>
          </p:nvPr>
        </p:nvSpPr>
        <p:spPr>
          <a:xfrm>
            <a:off x="0" y="55756"/>
            <a:ext cx="0" cy="0"/>
          </a:xfrm>
        </p:spPr>
        <p:txBody>
          <a:bodyPr/>
          <a:lstStyle/>
          <a:p>
            <a:r>
              <a:rPr lang="en-US" dirty="0"/>
              <a:t> </a:t>
            </a:r>
          </a:p>
        </p:txBody>
      </p:sp>
    </p:spTree>
    <p:extLst>
      <p:ext uri="{BB962C8B-B14F-4D97-AF65-F5344CB8AC3E}">
        <p14:creationId xmlns:p14="http://schemas.microsoft.com/office/powerpoint/2010/main" val="311899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CAAE4-D8C8-DD3E-4238-D08B98FE8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F3A79-2343-B978-8020-D2DADEDAEE65}"/>
              </a:ext>
            </a:extLst>
          </p:cNvPr>
          <p:cNvSpPr>
            <a:spLocks noGrp="1"/>
          </p:cNvSpPr>
          <p:nvPr>
            <p:ph type="title"/>
          </p:nvPr>
        </p:nvSpPr>
        <p:spPr>
          <a:xfrm>
            <a:off x="838200" y="173845"/>
            <a:ext cx="10515600" cy="1325563"/>
          </a:xfrm>
        </p:spPr>
        <p:txBody>
          <a:bodyPr>
            <a:normAutofit/>
          </a:bodyPr>
          <a:lstStyle/>
          <a:p>
            <a:pPr algn="ctr"/>
            <a:r>
              <a:rPr lang="en-GB" sz="2800" b="1" dirty="0">
                <a:latin typeface="Poppins" pitchFamily="2" charset="77"/>
                <a:cs typeface="Poppins" pitchFamily="2" charset="77"/>
              </a:rPr>
              <a:t>RIR Policies on IPv4 Leasing (2025)</a:t>
            </a:r>
          </a:p>
        </p:txBody>
      </p:sp>
      <p:sp>
        <p:nvSpPr>
          <p:cNvPr id="4" name="Slide Number Placeholder 3">
            <a:extLst>
              <a:ext uri="{FF2B5EF4-FFF2-40B4-BE49-F238E27FC236}">
                <a16:creationId xmlns:a16="http://schemas.microsoft.com/office/drawing/2014/main" id="{DC5C6AAB-F674-7094-76AE-25ABD974A266}"/>
              </a:ext>
            </a:extLst>
          </p:cNvPr>
          <p:cNvSpPr>
            <a:spLocks noGrp="1"/>
          </p:cNvSpPr>
          <p:nvPr>
            <p:ph type="sldNum" sz="quarter" idx="12"/>
          </p:nvPr>
        </p:nvSpPr>
        <p:spPr/>
        <p:txBody>
          <a:bodyPr/>
          <a:lstStyle/>
          <a:p>
            <a:r>
              <a:rPr lang="en-US" dirty="0"/>
              <a:t> </a:t>
            </a:r>
          </a:p>
        </p:txBody>
      </p:sp>
      <p:sp>
        <p:nvSpPr>
          <p:cNvPr id="5" name="Graphic 18">
            <a:extLst>
              <a:ext uri="{FF2B5EF4-FFF2-40B4-BE49-F238E27FC236}">
                <a16:creationId xmlns:a16="http://schemas.microsoft.com/office/drawing/2014/main" id="{B6C83E57-F78C-CBAC-3704-C736B61A7AB6}"/>
              </a:ext>
            </a:extLst>
          </p:cNvPr>
          <p:cNvSpPr/>
          <p:nvPr/>
        </p:nvSpPr>
        <p:spPr>
          <a:xfrm>
            <a:off x="1114184" y="1499408"/>
            <a:ext cx="9963632" cy="4838700"/>
          </a:xfrm>
          <a:prstGeom prst="roundRect">
            <a:avLst>
              <a:gd name="adj" fmla="val 4830"/>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map of the world&#10;&#10;AI-generated content may be incorrect.">
            <a:extLst>
              <a:ext uri="{FF2B5EF4-FFF2-40B4-BE49-F238E27FC236}">
                <a16:creationId xmlns:a16="http://schemas.microsoft.com/office/drawing/2014/main" id="{D593703E-323B-1564-C1E8-FCF97FCB1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004" y="1759547"/>
            <a:ext cx="9245992" cy="4318422"/>
          </a:xfrm>
          <a:prstGeom prst="rect">
            <a:avLst/>
          </a:prstGeom>
        </p:spPr>
      </p:pic>
    </p:spTree>
    <p:extLst>
      <p:ext uri="{BB962C8B-B14F-4D97-AF65-F5344CB8AC3E}">
        <p14:creationId xmlns:p14="http://schemas.microsoft.com/office/powerpoint/2010/main" val="282534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45115-BA46-32EE-7178-1DF82D85C02F}"/>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43870E49-B86C-99FE-997B-623A0C203B8F}"/>
              </a:ext>
            </a:extLst>
          </p:cNvPr>
          <p:cNvSpPr/>
          <p:nvPr/>
        </p:nvSpPr>
        <p:spPr>
          <a:xfrm>
            <a:off x="6396846" y="1557338"/>
            <a:ext cx="4956953" cy="3587708"/>
          </a:xfrm>
          <a:prstGeom prst="roundRect">
            <a:avLst>
              <a:gd name="adj" fmla="val 8575"/>
            </a:avLst>
          </a:prstGeom>
          <a:solidFill>
            <a:schemeClr val="bg1"/>
          </a:solidFill>
          <a:ln w="19050">
            <a:solidFill>
              <a:schemeClr val="accent3"/>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Rounded Rectangle 4">
            <a:extLst>
              <a:ext uri="{FF2B5EF4-FFF2-40B4-BE49-F238E27FC236}">
                <a16:creationId xmlns:a16="http://schemas.microsoft.com/office/drawing/2014/main" id="{E24D35BB-8893-9730-54CE-3E33033D0F09}"/>
              </a:ext>
            </a:extLst>
          </p:cNvPr>
          <p:cNvSpPr/>
          <p:nvPr/>
        </p:nvSpPr>
        <p:spPr>
          <a:xfrm>
            <a:off x="923925" y="3422465"/>
            <a:ext cx="5094963" cy="1722581"/>
          </a:xfrm>
          <a:prstGeom prst="roundRect">
            <a:avLst>
              <a:gd name="adj" fmla="val 14397"/>
            </a:avLst>
          </a:prstGeom>
          <a:solidFill>
            <a:schemeClr val="bg1"/>
          </a:solidFill>
          <a:ln w="19050">
            <a:solidFill>
              <a:schemeClr val="accent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Rounded Rectangle 5">
            <a:extLst>
              <a:ext uri="{FF2B5EF4-FFF2-40B4-BE49-F238E27FC236}">
                <a16:creationId xmlns:a16="http://schemas.microsoft.com/office/drawing/2014/main" id="{B7238122-3EF6-750D-9FED-6A36C83A7E93}"/>
              </a:ext>
            </a:extLst>
          </p:cNvPr>
          <p:cNvSpPr/>
          <p:nvPr/>
        </p:nvSpPr>
        <p:spPr>
          <a:xfrm>
            <a:off x="923925" y="1557338"/>
            <a:ext cx="5094963" cy="1722581"/>
          </a:xfrm>
          <a:prstGeom prst="roundRect">
            <a:avLst>
              <a:gd name="adj" fmla="val 14397"/>
            </a:avLst>
          </a:prstGeom>
          <a:solidFill>
            <a:schemeClr val="bg1"/>
          </a:solidFill>
          <a:ln w="19050">
            <a:solidFill>
              <a:schemeClr val="accent4"/>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0F867341-EB60-E9F1-B3C0-95AA4A7E4F06}"/>
              </a:ext>
            </a:extLst>
          </p:cNvPr>
          <p:cNvSpPr>
            <a:spLocks noGrp="1"/>
          </p:cNvSpPr>
          <p:nvPr>
            <p:ph type="title"/>
          </p:nvPr>
        </p:nvSpPr>
        <p:spPr>
          <a:xfrm>
            <a:off x="838200" y="549932"/>
            <a:ext cx="10515600" cy="865339"/>
          </a:xfrm>
        </p:spPr>
        <p:txBody>
          <a:bodyPr>
            <a:normAutofit/>
          </a:bodyPr>
          <a:lstStyle/>
          <a:p>
            <a:pPr algn="ctr"/>
            <a:r>
              <a:rPr lang="en-GB" sz="2800" b="1" dirty="0">
                <a:latin typeface="Poppins" pitchFamily="2" charset="77"/>
                <a:cs typeface="Poppins" pitchFamily="2" charset="77"/>
              </a:rPr>
              <a:t>Where Leasing Works Today</a:t>
            </a:r>
          </a:p>
        </p:txBody>
      </p:sp>
      <p:sp>
        <p:nvSpPr>
          <p:cNvPr id="4" name="Slide Number Placeholder 3">
            <a:extLst>
              <a:ext uri="{FF2B5EF4-FFF2-40B4-BE49-F238E27FC236}">
                <a16:creationId xmlns:a16="http://schemas.microsoft.com/office/drawing/2014/main" id="{CF621786-5896-02C1-024A-BF35698D10A0}"/>
              </a:ext>
            </a:extLst>
          </p:cNvPr>
          <p:cNvSpPr>
            <a:spLocks noGrp="1"/>
          </p:cNvSpPr>
          <p:nvPr>
            <p:ph type="sldNum" sz="quarter" idx="12"/>
          </p:nvPr>
        </p:nvSpPr>
        <p:spPr/>
        <p:txBody>
          <a:bodyPr/>
          <a:lstStyle/>
          <a:p>
            <a:r>
              <a:rPr lang="en-US" dirty="0"/>
              <a:t> </a:t>
            </a:r>
          </a:p>
        </p:txBody>
      </p:sp>
      <p:sp>
        <p:nvSpPr>
          <p:cNvPr id="8" name="TextBox 7">
            <a:extLst>
              <a:ext uri="{FF2B5EF4-FFF2-40B4-BE49-F238E27FC236}">
                <a16:creationId xmlns:a16="http://schemas.microsoft.com/office/drawing/2014/main" id="{93F399F8-FBC1-9A4B-01B4-356BE163A613}"/>
              </a:ext>
            </a:extLst>
          </p:cNvPr>
          <p:cNvSpPr txBox="1"/>
          <p:nvPr/>
        </p:nvSpPr>
        <p:spPr>
          <a:xfrm>
            <a:off x="923925" y="1731770"/>
            <a:ext cx="5094963" cy="369332"/>
          </a:xfrm>
          <a:prstGeom prst="rect">
            <a:avLst/>
          </a:prstGeom>
          <a:noFill/>
        </p:spPr>
        <p:txBody>
          <a:bodyPr wrap="square">
            <a:spAutoFit/>
          </a:bodyPr>
          <a:lstStyle/>
          <a:p>
            <a:pPr algn="ctr">
              <a:buNone/>
            </a:pPr>
            <a:r>
              <a:rPr lang="en-GB" b="1" dirty="0"/>
              <a:t>CAN MONETIZE</a:t>
            </a:r>
            <a:endParaRPr lang="en-GB" dirty="0"/>
          </a:p>
        </p:txBody>
      </p:sp>
      <p:sp>
        <p:nvSpPr>
          <p:cNvPr id="12" name="TextBox 11">
            <a:extLst>
              <a:ext uri="{FF2B5EF4-FFF2-40B4-BE49-F238E27FC236}">
                <a16:creationId xmlns:a16="http://schemas.microsoft.com/office/drawing/2014/main" id="{2878FA62-4D8E-00D8-26E9-E2F13F08882A}"/>
              </a:ext>
            </a:extLst>
          </p:cNvPr>
          <p:cNvSpPr txBox="1"/>
          <p:nvPr/>
        </p:nvSpPr>
        <p:spPr>
          <a:xfrm>
            <a:off x="6618704" y="1800675"/>
            <a:ext cx="4610100" cy="369332"/>
          </a:xfrm>
          <a:prstGeom prst="rect">
            <a:avLst/>
          </a:prstGeom>
          <a:noFill/>
        </p:spPr>
        <p:txBody>
          <a:bodyPr wrap="square">
            <a:spAutoFit/>
          </a:bodyPr>
          <a:lstStyle/>
          <a:p>
            <a:pPr algn="ctr">
              <a:buNone/>
            </a:pPr>
            <a:r>
              <a:rPr lang="en-GB" b="1" dirty="0"/>
              <a:t>CAN LEASE </a:t>
            </a:r>
            <a:r>
              <a:rPr lang="en-GB" sz="1400" dirty="0"/>
              <a:t>(as recipients)</a:t>
            </a:r>
          </a:p>
        </p:txBody>
      </p:sp>
      <p:sp>
        <p:nvSpPr>
          <p:cNvPr id="15" name="TextBox 14">
            <a:extLst>
              <a:ext uri="{FF2B5EF4-FFF2-40B4-BE49-F238E27FC236}">
                <a16:creationId xmlns:a16="http://schemas.microsoft.com/office/drawing/2014/main" id="{7E5B2AC5-5B11-E059-86D5-5884E4EDDFB9}"/>
              </a:ext>
            </a:extLst>
          </p:cNvPr>
          <p:cNvSpPr txBox="1"/>
          <p:nvPr/>
        </p:nvSpPr>
        <p:spPr>
          <a:xfrm>
            <a:off x="838200" y="5543486"/>
            <a:ext cx="10515600" cy="707886"/>
          </a:xfrm>
          <a:prstGeom prst="rect">
            <a:avLst/>
          </a:prstGeom>
          <a:noFill/>
        </p:spPr>
        <p:txBody>
          <a:bodyPr wrap="square">
            <a:spAutoFit/>
          </a:bodyPr>
          <a:lstStyle/>
          <a:p>
            <a:pPr algn="ctr"/>
            <a:r>
              <a:rPr lang="en-GB" sz="2000" b="1" dirty="0"/>
              <a:t>IPv4 is a universal resource, yet the regions most in need of growth are the same ones that prohibit leasing.</a:t>
            </a:r>
          </a:p>
        </p:txBody>
      </p:sp>
      <p:sp>
        <p:nvSpPr>
          <p:cNvPr id="9" name="TextBox 8">
            <a:extLst>
              <a:ext uri="{FF2B5EF4-FFF2-40B4-BE49-F238E27FC236}">
                <a16:creationId xmlns:a16="http://schemas.microsoft.com/office/drawing/2014/main" id="{947D54D0-53F7-4BCB-D8AA-F818041E8DF3}"/>
              </a:ext>
            </a:extLst>
          </p:cNvPr>
          <p:cNvSpPr txBox="1"/>
          <p:nvPr/>
        </p:nvSpPr>
        <p:spPr>
          <a:xfrm>
            <a:off x="6928051" y="4463619"/>
            <a:ext cx="4009914" cy="307777"/>
          </a:xfrm>
          <a:prstGeom prst="rect">
            <a:avLst/>
          </a:prstGeom>
          <a:noFill/>
        </p:spPr>
        <p:txBody>
          <a:bodyPr wrap="square">
            <a:spAutoFit/>
          </a:bodyPr>
          <a:lstStyle/>
          <a:p>
            <a:pPr algn="ctr"/>
            <a:r>
              <a:rPr lang="en-GB" sz="1400" dirty="0"/>
              <a:t>addresses can be used globally</a:t>
            </a:r>
          </a:p>
        </p:txBody>
      </p:sp>
      <p:pic>
        <p:nvPicPr>
          <p:cNvPr id="11" name="Picture 2">
            <a:extLst>
              <a:ext uri="{FF2B5EF4-FFF2-40B4-BE49-F238E27FC236}">
                <a16:creationId xmlns:a16="http://schemas.microsoft.com/office/drawing/2014/main" id="{F63415AF-40B4-8DFD-8D53-27C3FD710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413" y="3044729"/>
            <a:ext cx="1266841" cy="300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PE NCC Logos — RIPE Network Coordination Centre">
            <a:extLst>
              <a:ext uri="{FF2B5EF4-FFF2-40B4-BE49-F238E27FC236}">
                <a16:creationId xmlns:a16="http://schemas.microsoft.com/office/drawing/2014/main" id="{DBE4E045-7339-4C36-AF69-D804CE09E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9939" y="3040663"/>
            <a:ext cx="1283174" cy="3509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FC84E068-D1BB-8F59-A407-3C59DB47F5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3962" y="3535430"/>
            <a:ext cx="1047751" cy="5849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APNIC - ICANNWiki">
            <a:extLst>
              <a:ext uri="{FF2B5EF4-FFF2-40B4-BE49-F238E27FC236}">
                <a16:creationId xmlns:a16="http://schemas.microsoft.com/office/drawing/2014/main" id="{C783264B-F7AD-2D46-791A-09CAE4D3D4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7570" y="2950996"/>
            <a:ext cx="1398017" cy="5144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F65EDF7-1B52-72FE-2729-A3E864E43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0632" y="3614701"/>
            <a:ext cx="1047750" cy="45047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102C2F3-A3CF-7FAA-8E68-95FF86B01CB4}"/>
              </a:ext>
            </a:extLst>
          </p:cNvPr>
          <p:cNvSpPr txBox="1"/>
          <p:nvPr/>
        </p:nvSpPr>
        <p:spPr>
          <a:xfrm>
            <a:off x="7396698" y="2441470"/>
            <a:ext cx="3072621" cy="307777"/>
          </a:xfrm>
          <a:prstGeom prst="rect">
            <a:avLst/>
          </a:prstGeom>
          <a:noFill/>
        </p:spPr>
        <p:txBody>
          <a:bodyPr wrap="square">
            <a:spAutoFit/>
          </a:bodyPr>
          <a:lstStyle/>
          <a:p>
            <a:pPr algn="ctr"/>
            <a:r>
              <a:rPr lang="en-GB" sz="1400" b="1" dirty="0"/>
              <a:t>Any region</a:t>
            </a:r>
          </a:p>
        </p:txBody>
      </p:sp>
      <p:pic>
        <p:nvPicPr>
          <p:cNvPr id="18" name="Picture 2">
            <a:extLst>
              <a:ext uri="{FF2B5EF4-FFF2-40B4-BE49-F238E27FC236}">
                <a16:creationId xmlns:a16="http://schemas.microsoft.com/office/drawing/2014/main" id="{86893A65-1AFE-B488-3C89-6416BA11E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451" y="2379118"/>
            <a:ext cx="1266841" cy="3008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IPE NCC Logos — RIPE Network Coordination Centre">
            <a:extLst>
              <a:ext uri="{FF2B5EF4-FFF2-40B4-BE49-F238E27FC236}">
                <a16:creationId xmlns:a16="http://schemas.microsoft.com/office/drawing/2014/main" id="{3811B443-9A30-DC8B-4F7A-C6EA32DF8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881" y="2376519"/>
            <a:ext cx="1283174" cy="350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16D989E8-CDE9-219B-9D8B-E369BC7A5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152" y="2191371"/>
            <a:ext cx="1047751" cy="58499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EBDD925-3285-BA48-E545-3002EEB45918}"/>
              </a:ext>
            </a:extLst>
          </p:cNvPr>
          <p:cNvSpPr txBox="1"/>
          <p:nvPr/>
        </p:nvSpPr>
        <p:spPr>
          <a:xfrm>
            <a:off x="4609095" y="2765901"/>
            <a:ext cx="871250" cy="276999"/>
          </a:xfrm>
          <a:prstGeom prst="rect">
            <a:avLst/>
          </a:prstGeom>
          <a:noFill/>
        </p:spPr>
        <p:txBody>
          <a:bodyPr wrap="square">
            <a:spAutoFit/>
          </a:bodyPr>
          <a:lstStyle/>
          <a:p>
            <a:pPr algn="ctr"/>
            <a:r>
              <a:rPr lang="en-GB" sz="1200" dirty="0"/>
              <a:t>legacy</a:t>
            </a:r>
            <a:endParaRPr lang="en-US" sz="1200" dirty="0"/>
          </a:p>
        </p:txBody>
      </p:sp>
      <p:pic>
        <p:nvPicPr>
          <p:cNvPr id="23" name="Picture 6">
            <a:extLst>
              <a:ext uri="{FF2B5EF4-FFF2-40B4-BE49-F238E27FC236}">
                <a16:creationId xmlns:a16="http://schemas.microsoft.com/office/drawing/2014/main" id="{8B0A95C8-E4AA-4976-7581-0563F5A70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402" y="4073947"/>
            <a:ext cx="1047751" cy="5849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APNIC - ICANNWiki">
            <a:extLst>
              <a:ext uri="{FF2B5EF4-FFF2-40B4-BE49-F238E27FC236}">
                <a16:creationId xmlns:a16="http://schemas.microsoft.com/office/drawing/2014/main" id="{1419B0F9-85E3-FCBF-F62A-B457AB6B45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275" y="4231671"/>
            <a:ext cx="1398017" cy="5144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0DB2D31A-12DE-4DE1-BE96-A82A9D3CBA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2263" y="4208464"/>
            <a:ext cx="1047750" cy="45047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02CEBF0-5229-33B6-A52E-A07D50D183D7}"/>
              </a:ext>
            </a:extLst>
          </p:cNvPr>
          <p:cNvSpPr txBox="1"/>
          <p:nvPr/>
        </p:nvSpPr>
        <p:spPr>
          <a:xfrm>
            <a:off x="4429440" y="4703577"/>
            <a:ext cx="1283174" cy="276999"/>
          </a:xfrm>
          <a:prstGeom prst="rect">
            <a:avLst/>
          </a:prstGeom>
          <a:noFill/>
        </p:spPr>
        <p:txBody>
          <a:bodyPr wrap="square">
            <a:spAutoFit/>
          </a:bodyPr>
          <a:lstStyle/>
          <a:p>
            <a:pPr algn="ctr"/>
            <a:r>
              <a:rPr lang="en-GB" sz="1200" dirty="0"/>
              <a:t>non-legacy</a:t>
            </a:r>
            <a:endParaRPr lang="en-US" sz="1200" dirty="0"/>
          </a:p>
        </p:txBody>
      </p:sp>
      <p:sp>
        <p:nvSpPr>
          <p:cNvPr id="28" name="TextBox 27">
            <a:extLst>
              <a:ext uri="{FF2B5EF4-FFF2-40B4-BE49-F238E27FC236}">
                <a16:creationId xmlns:a16="http://schemas.microsoft.com/office/drawing/2014/main" id="{E70A5C04-CC69-4418-87AF-D8CDD315B2E4}"/>
              </a:ext>
            </a:extLst>
          </p:cNvPr>
          <p:cNvSpPr txBox="1"/>
          <p:nvPr/>
        </p:nvSpPr>
        <p:spPr>
          <a:xfrm>
            <a:off x="901602" y="3663260"/>
            <a:ext cx="5094963" cy="369332"/>
          </a:xfrm>
          <a:prstGeom prst="rect">
            <a:avLst/>
          </a:prstGeom>
          <a:noFill/>
        </p:spPr>
        <p:txBody>
          <a:bodyPr wrap="square">
            <a:spAutoFit/>
          </a:bodyPr>
          <a:lstStyle/>
          <a:p>
            <a:pPr algn="ctr">
              <a:buNone/>
            </a:pPr>
            <a:r>
              <a:rPr lang="en-GB" b="1" dirty="0"/>
              <a:t>CANNOT MONETIZE</a:t>
            </a:r>
            <a:endParaRPr lang="en-GB" dirty="0"/>
          </a:p>
        </p:txBody>
      </p:sp>
    </p:spTree>
    <p:extLst>
      <p:ext uri="{BB962C8B-B14F-4D97-AF65-F5344CB8AC3E}">
        <p14:creationId xmlns:p14="http://schemas.microsoft.com/office/powerpoint/2010/main" val="325539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raphic 18">
            <a:extLst>
              <a:ext uri="{FF2B5EF4-FFF2-40B4-BE49-F238E27FC236}">
                <a16:creationId xmlns:a16="http://schemas.microsoft.com/office/drawing/2014/main" id="{D4B7A30D-A93B-4B7F-B022-AB6AA9C22B7D}"/>
              </a:ext>
            </a:extLst>
          </p:cNvPr>
          <p:cNvSpPr/>
          <p:nvPr/>
        </p:nvSpPr>
        <p:spPr>
          <a:xfrm>
            <a:off x="777361" y="2405747"/>
            <a:ext cx="3322987" cy="3051111"/>
          </a:xfrm>
          <a:prstGeom prst="roundRect">
            <a:avLst>
              <a:gd name="adj" fmla="val 4830"/>
            </a:avLst>
          </a:prstGeom>
          <a:solidFill>
            <a:schemeClr val="tx2"/>
          </a:solidFill>
          <a:ln w="12700">
            <a:no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raphic 18">
            <a:extLst>
              <a:ext uri="{FF2B5EF4-FFF2-40B4-BE49-F238E27FC236}">
                <a16:creationId xmlns:a16="http://schemas.microsoft.com/office/drawing/2014/main" id="{757C8B4D-80C7-49FA-A71C-1E7A14B55DEE}"/>
              </a:ext>
            </a:extLst>
          </p:cNvPr>
          <p:cNvSpPr/>
          <p:nvPr/>
        </p:nvSpPr>
        <p:spPr>
          <a:xfrm>
            <a:off x="7922641" y="2405747"/>
            <a:ext cx="3322987" cy="3051111"/>
          </a:xfrm>
          <a:prstGeom prst="roundRect">
            <a:avLst>
              <a:gd name="adj" fmla="val 4830"/>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18">
            <a:extLst>
              <a:ext uri="{FF2B5EF4-FFF2-40B4-BE49-F238E27FC236}">
                <a16:creationId xmlns:a16="http://schemas.microsoft.com/office/drawing/2014/main" id="{EEABC89A-1AC8-1FE3-0952-01A3E6E9305A}"/>
              </a:ext>
            </a:extLst>
          </p:cNvPr>
          <p:cNvSpPr/>
          <p:nvPr/>
        </p:nvSpPr>
        <p:spPr>
          <a:xfrm>
            <a:off x="4381018" y="2405747"/>
            <a:ext cx="3322987" cy="3051111"/>
          </a:xfrm>
          <a:prstGeom prst="roundRect">
            <a:avLst>
              <a:gd name="adj" fmla="val 4830"/>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27A724-7357-E24D-8951-81FD5FDF7587}"/>
              </a:ext>
            </a:extLst>
          </p:cNvPr>
          <p:cNvSpPr txBox="1"/>
          <p:nvPr/>
        </p:nvSpPr>
        <p:spPr>
          <a:xfrm>
            <a:off x="385144" y="1053785"/>
            <a:ext cx="11222137" cy="584775"/>
          </a:xfrm>
          <a:prstGeom prst="rect">
            <a:avLst/>
          </a:prstGeom>
          <a:noFill/>
        </p:spPr>
        <p:txBody>
          <a:bodyPr wrap="square" rtlCol="0">
            <a:spAutoFit/>
          </a:bodyPr>
          <a:lstStyle/>
          <a:p>
            <a:pPr algn="ctr"/>
            <a:r>
              <a:rPr lang="en-GB" sz="3200" b="1" dirty="0">
                <a:solidFill>
                  <a:schemeClr val="tx2"/>
                </a:solidFill>
                <a:latin typeface="Poppins" pitchFamily="2" charset="77"/>
                <a:cs typeface="Poppins" pitchFamily="2" charset="77"/>
              </a:rPr>
              <a:t>Leasing – Viable Alternative</a:t>
            </a:r>
            <a:endParaRPr lang="en-LT" sz="3200" b="1" dirty="0">
              <a:solidFill>
                <a:schemeClr val="tx2"/>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621851A-593A-C0F4-DA2F-225D7B41BC95}"/>
              </a:ext>
            </a:extLst>
          </p:cNvPr>
          <p:cNvSpPr txBox="1"/>
          <p:nvPr/>
        </p:nvSpPr>
        <p:spPr>
          <a:xfrm>
            <a:off x="976877" y="3761500"/>
            <a:ext cx="2923954" cy="400110"/>
          </a:xfrm>
          <a:prstGeom prst="rect">
            <a:avLst/>
          </a:prstGeom>
          <a:noFill/>
        </p:spPr>
        <p:txBody>
          <a:bodyPr wrap="square" rtlCol="0">
            <a:spAutoFit/>
          </a:bodyPr>
          <a:lstStyle/>
          <a:p>
            <a:pPr algn="ctr"/>
            <a:r>
              <a:rPr lang="en-US" sz="2000" b="1" dirty="0">
                <a:solidFill>
                  <a:schemeClr val="bg1"/>
                </a:solidFill>
              </a:rPr>
              <a:t>IPv4 </a:t>
            </a:r>
            <a:r>
              <a:rPr lang="en-US" sz="2000" b="1" dirty="0">
                <a:solidFill>
                  <a:schemeClr val="bg1"/>
                </a:solidFill>
                <a:latin typeface="Poppins" pitchFamily="2" charset="77"/>
                <a:cs typeface="Poppins" pitchFamily="2" charset="77"/>
              </a:rPr>
              <a:t>Leasing</a:t>
            </a:r>
          </a:p>
        </p:txBody>
      </p:sp>
      <p:sp>
        <p:nvSpPr>
          <p:cNvPr id="2" name="TextBox 1">
            <a:extLst>
              <a:ext uri="{FF2B5EF4-FFF2-40B4-BE49-F238E27FC236}">
                <a16:creationId xmlns:a16="http://schemas.microsoft.com/office/drawing/2014/main" id="{9AEF0848-8B4E-B846-AF26-0973D5D27CF5}"/>
              </a:ext>
            </a:extLst>
          </p:cNvPr>
          <p:cNvSpPr txBox="1"/>
          <p:nvPr/>
        </p:nvSpPr>
        <p:spPr>
          <a:xfrm>
            <a:off x="8620550" y="2909620"/>
            <a:ext cx="2016899" cy="2298706"/>
          </a:xfrm>
          <a:prstGeom prst="rect">
            <a:avLst/>
          </a:prstGeom>
          <a:noFill/>
        </p:spPr>
        <p:txBody>
          <a:bodyPr wrap="none" rtlCol="0">
            <a:spAutoFit/>
          </a:bodyPr>
          <a:lstStyle/>
          <a:p>
            <a:pPr>
              <a:lnSpc>
                <a:spcPts val="2480"/>
              </a:lnSpc>
            </a:pPr>
            <a:r>
              <a:rPr lang="en-US" sz="1100" b="1">
                <a:solidFill>
                  <a:schemeClr val="tx2"/>
                </a:solidFill>
                <a:latin typeface="Poppins" pitchFamily="2" charset="77"/>
                <a:cs typeface="Poppins" pitchFamily="2" charset="77"/>
              </a:rPr>
              <a:t>Instant provisioning</a:t>
            </a:r>
          </a:p>
          <a:p>
            <a:pPr>
              <a:lnSpc>
                <a:spcPts val="2480"/>
              </a:lnSpc>
            </a:pPr>
            <a:r>
              <a:rPr lang="en-US" sz="1100" b="1">
                <a:solidFill>
                  <a:schemeClr val="tx2"/>
                </a:solidFill>
                <a:latin typeface="Poppins" pitchFamily="2" charset="77"/>
                <a:cs typeface="Poppins" pitchFamily="2" charset="77"/>
              </a:rPr>
              <a:t>No CAPEX required</a:t>
            </a:r>
          </a:p>
          <a:p>
            <a:pPr>
              <a:lnSpc>
                <a:spcPts val="2480"/>
              </a:lnSpc>
            </a:pPr>
            <a:r>
              <a:rPr lang="en-US" sz="1100" b="1">
                <a:solidFill>
                  <a:schemeClr val="tx2"/>
                </a:solidFill>
                <a:latin typeface="Poppins" pitchFamily="2" charset="77"/>
                <a:cs typeface="Poppins" pitchFamily="2" charset="77"/>
              </a:rPr>
              <a:t>WHOIS accuracy</a:t>
            </a:r>
          </a:p>
          <a:p>
            <a:pPr>
              <a:lnSpc>
                <a:spcPts val="2480"/>
              </a:lnSpc>
            </a:pPr>
            <a:r>
              <a:rPr lang="en-US" sz="1100" b="1">
                <a:solidFill>
                  <a:schemeClr val="tx2"/>
                </a:solidFill>
                <a:latin typeface="Poppins" pitchFamily="2" charset="77"/>
                <a:cs typeface="Poppins" pitchFamily="2" charset="77"/>
              </a:rPr>
              <a:t>Addressing legacy space</a:t>
            </a:r>
          </a:p>
          <a:p>
            <a:pPr>
              <a:lnSpc>
                <a:spcPts val="2480"/>
              </a:lnSpc>
            </a:pPr>
            <a:r>
              <a:rPr lang="en-US" sz="1100" b="1">
                <a:solidFill>
                  <a:schemeClr val="tx2"/>
                </a:solidFill>
                <a:latin typeface="Poppins" pitchFamily="2" charset="77"/>
                <a:cs typeface="Poppins" pitchFamily="2" charset="77"/>
              </a:rPr>
              <a:t>RPKI adoption</a:t>
            </a:r>
          </a:p>
          <a:p>
            <a:pPr>
              <a:lnSpc>
                <a:spcPts val="2480"/>
              </a:lnSpc>
            </a:pPr>
            <a:r>
              <a:rPr lang="en-US" sz="1100" b="1">
                <a:solidFill>
                  <a:schemeClr val="tx2"/>
                </a:solidFill>
                <a:latin typeface="Poppins" pitchFamily="2" charset="77"/>
                <a:cs typeface="Poppins" pitchFamily="2" charset="77"/>
              </a:rPr>
              <a:t>More IPv4 in the market</a:t>
            </a:r>
          </a:p>
          <a:p>
            <a:pPr>
              <a:lnSpc>
                <a:spcPts val="2480"/>
              </a:lnSpc>
            </a:pPr>
            <a:r>
              <a:rPr lang="en-US" sz="1100" b="1">
                <a:solidFill>
                  <a:schemeClr val="tx2"/>
                </a:solidFill>
                <a:latin typeface="Poppins" pitchFamily="2" charset="77"/>
                <a:cs typeface="Poppins" pitchFamily="2" charset="77"/>
              </a:rPr>
              <a:t>Extra revenue</a:t>
            </a:r>
          </a:p>
        </p:txBody>
      </p:sp>
      <p:sp>
        <p:nvSpPr>
          <p:cNvPr id="3" name="TextBox 2">
            <a:extLst>
              <a:ext uri="{FF2B5EF4-FFF2-40B4-BE49-F238E27FC236}">
                <a16:creationId xmlns:a16="http://schemas.microsoft.com/office/drawing/2014/main" id="{A02579A0-DE47-0B10-1108-85BF3F3188FC}"/>
              </a:ext>
            </a:extLst>
          </p:cNvPr>
          <p:cNvSpPr txBox="1"/>
          <p:nvPr/>
        </p:nvSpPr>
        <p:spPr>
          <a:xfrm>
            <a:off x="5060104" y="2938932"/>
            <a:ext cx="1903085" cy="1904367"/>
          </a:xfrm>
          <a:prstGeom prst="rect">
            <a:avLst/>
          </a:prstGeom>
          <a:noFill/>
        </p:spPr>
        <p:txBody>
          <a:bodyPr wrap="none" lIns="91440" tIns="45720" rIns="91440" bIns="45720" rtlCol="0" anchor="t">
            <a:spAutoFit/>
          </a:bodyPr>
          <a:lstStyle/>
          <a:p>
            <a:pPr>
              <a:lnSpc>
                <a:spcPts val="2420"/>
              </a:lnSpc>
            </a:pPr>
            <a:r>
              <a:rPr lang="en-US" sz="1100" b="1" dirty="0">
                <a:solidFill>
                  <a:schemeClr val="tx2"/>
                </a:solidFill>
                <a:latin typeface="Poppins" pitchFamily="2" charset="77"/>
                <a:cs typeface="Poppins" pitchFamily="2" charset="77"/>
              </a:rPr>
              <a:t>Abuse observability</a:t>
            </a:r>
            <a:br>
              <a:rPr lang="en-US" sz="1100" b="1" dirty="0">
                <a:solidFill>
                  <a:schemeClr val="tx2"/>
                </a:solidFill>
                <a:latin typeface="Poppins" pitchFamily="2" charset="77"/>
                <a:cs typeface="Poppins" pitchFamily="2" charset="77"/>
              </a:rPr>
            </a:br>
            <a:r>
              <a:rPr lang="en-US" sz="1100" b="1" dirty="0" err="1">
                <a:solidFill>
                  <a:schemeClr val="tx2"/>
                </a:solidFill>
                <a:latin typeface="Poppins" pitchFamily="2" charset="77"/>
                <a:cs typeface="Poppins" pitchFamily="2" charset="77"/>
              </a:rPr>
              <a:t>rDNS</a:t>
            </a:r>
            <a:r>
              <a:rPr lang="en-US" sz="1100" b="1" dirty="0">
                <a:solidFill>
                  <a:schemeClr val="tx2"/>
                </a:solidFill>
                <a:latin typeface="Poppins" pitchFamily="2" charset="77"/>
                <a:cs typeface="Poppins" pitchFamily="2" charset="77"/>
              </a:rPr>
              <a:t> records validation</a:t>
            </a:r>
            <a:br>
              <a:rPr lang="en-US" sz="1100" b="1" dirty="0">
                <a:solidFill>
                  <a:schemeClr val="tx2"/>
                </a:solidFill>
                <a:latin typeface="Poppins" pitchFamily="2" charset="77"/>
                <a:cs typeface="Poppins" pitchFamily="2" charset="77"/>
              </a:rPr>
            </a:br>
            <a:r>
              <a:rPr lang="en-US" sz="1100" b="1" dirty="0">
                <a:solidFill>
                  <a:schemeClr val="tx2"/>
                </a:solidFill>
                <a:latin typeface="Poppins" pitchFamily="2" charset="77"/>
                <a:cs typeface="Poppins" pitchFamily="2" charset="77"/>
              </a:rPr>
              <a:t>KYC process</a:t>
            </a:r>
            <a:br>
              <a:rPr lang="en-US" sz="1100" b="1" dirty="0">
                <a:solidFill>
                  <a:schemeClr val="tx2"/>
                </a:solidFill>
                <a:latin typeface="Poppins" pitchFamily="2" charset="77"/>
                <a:cs typeface="Poppins" pitchFamily="2" charset="77"/>
              </a:rPr>
            </a:br>
            <a:r>
              <a:rPr lang="en-US" sz="1100" b="1" dirty="0">
                <a:solidFill>
                  <a:schemeClr val="tx2"/>
                </a:solidFill>
                <a:latin typeface="Poppins" pitchFamily="2" charset="77"/>
                <a:cs typeface="Poppins" pitchFamily="2" charset="77"/>
              </a:rPr>
              <a:t>ASN blocklists</a:t>
            </a:r>
            <a:br>
              <a:rPr lang="en-US" sz="1100" b="1" dirty="0">
                <a:solidFill>
                  <a:schemeClr val="tx2"/>
                </a:solidFill>
                <a:latin typeface="Poppins" pitchFamily="2" charset="77"/>
                <a:cs typeface="Poppins" pitchFamily="2" charset="77"/>
              </a:rPr>
            </a:br>
            <a:r>
              <a:rPr lang="en-US" sz="1100" b="1" dirty="0">
                <a:solidFill>
                  <a:schemeClr val="tx2"/>
                </a:solidFill>
                <a:latin typeface="Poppins" pitchFamily="2" charset="77"/>
                <a:cs typeface="Poppins" pitchFamily="2" charset="77"/>
              </a:rPr>
              <a:t>Risky industries</a:t>
            </a:r>
          </a:p>
          <a:p>
            <a:pPr>
              <a:lnSpc>
                <a:spcPts val="2420"/>
              </a:lnSpc>
            </a:pPr>
            <a:r>
              <a:rPr lang="en-US" sz="1100" b="1" dirty="0">
                <a:solidFill>
                  <a:schemeClr val="tx2"/>
                </a:solidFill>
                <a:latin typeface="Poppins" pitchFamily="2" charset="77"/>
                <a:cs typeface="Poppins" pitchFamily="2" charset="77"/>
              </a:rPr>
              <a:t>IP Hijacking</a:t>
            </a:r>
          </a:p>
        </p:txBody>
      </p:sp>
      <p:sp>
        <p:nvSpPr>
          <p:cNvPr id="13" name="TextBox 12">
            <a:extLst>
              <a:ext uri="{FF2B5EF4-FFF2-40B4-BE49-F238E27FC236}">
                <a16:creationId xmlns:a16="http://schemas.microsoft.com/office/drawing/2014/main" id="{895BE97D-CC5E-7FC5-A225-D33848B1DA50}"/>
              </a:ext>
            </a:extLst>
          </p:cNvPr>
          <p:cNvSpPr txBox="1"/>
          <p:nvPr/>
        </p:nvSpPr>
        <p:spPr>
          <a:xfrm>
            <a:off x="4661759" y="2613093"/>
            <a:ext cx="801823" cy="369332"/>
          </a:xfrm>
          <a:prstGeom prst="rect">
            <a:avLst/>
          </a:prstGeom>
          <a:noFill/>
          <a:ln>
            <a:noFill/>
          </a:ln>
        </p:spPr>
        <p:txBody>
          <a:bodyPr wrap="none" rtlCol="0">
            <a:spAutoFit/>
          </a:bodyPr>
          <a:lstStyle/>
          <a:p>
            <a:r>
              <a:rPr lang="en-US" b="1" dirty="0">
                <a:solidFill>
                  <a:schemeClr val="accent2"/>
                </a:solidFill>
                <a:latin typeface="Poppins" pitchFamily="2" charset="77"/>
                <a:cs typeface="Poppins" pitchFamily="2" charset="77"/>
              </a:rPr>
              <a:t>Risks</a:t>
            </a:r>
          </a:p>
        </p:txBody>
      </p:sp>
      <p:sp>
        <p:nvSpPr>
          <p:cNvPr id="6" name="TextBox 5">
            <a:extLst>
              <a:ext uri="{FF2B5EF4-FFF2-40B4-BE49-F238E27FC236}">
                <a16:creationId xmlns:a16="http://schemas.microsoft.com/office/drawing/2014/main" id="{4A755BC4-B1A2-7698-3D54-D2E4ACB9C8BC}"/>
              </a:ext>
            </a:extLst>
          </p:cNvPr>
          <p:cNvSpPr txBox="1"/>
          <p:nvPr/>
        </p:nvSpPr>
        <p:spPr>
          <a:xfrm>
            <a:off x="8215369" y="2606491"/>
            <a:ext cx="1149674" cy="369332"/>
          </a:xfrm>
          <a:prstGeom prst="rect">
            <a:avLst/>
          </a:prstGeom>
          <a:noFill/>
        </p:spPr>
        <p:txBody>
          <a:bodyPr wrap="none" rtlCol="0">
            <a:spAutoFit/>
          </a:bodyPr>
          <a:lstStyle/>
          <a:p>
            <a:r>
              <a:rPr lang="en-US" b="1" dirty="0">
                <a:solidFill>
                  <a:schemeClr val="accent3"/>
                </a:solidFill>
                <a:latin typeface="Poppins" pitchFamily="2" charset="77"/>
                <a:cs typeface="Poppins" pitchFamily="2" charset="77"/>
              </a:rPr>
              <a:t>Benefits</a:t>
            </a:r>
          </a:p>
        </p:txBody>
      </p:sp>
      <p:sp>
        <p:nvSpPr>
          <p:cNvPr id="11" name="Rounded Rectangle 10">
            <a:extLst>
              <a:ext uri="{FF2B5EF4-FFF2-40B4-BE49-F238E27FC236}">
                <a16:creationId xmlns:a16="http://schemas.microsoft.com/office/drawing/2014/main" id="{1CDDBB20-2AEE-396C-9265-8DE4232E2D95}"/>
              </a:ext>
            </a:extLst>
          </p:cNvPr>
          <p:cNvSpPr/>
          <p:nvPr/>
        </p:nvSpPr>
        <p:spPr>
          <a:xfrm>
            <a:off x="4762318" y="3101459"/>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0" name="Freeform 29">
            <a:extLst>
              <a:ext uri="{FF2B5EF4-FFF2-40B4-BE49-F238E27FC236}">
                <a16:creationId xmlns:a16="http://schemas.microsoft.com/office/drawing/2014/main" id="{A4445F1A-8344-F1B6-B38E-73E1F73DB026}"/>
              </a:ext>
            </a:extLst>
          </p:cNvPr>
          <p:cNvSpPr>
            <a:spLocks/>
          </p:cNvSpPr>
          <p:nvPr/>
        </p:nvSpPr>
        <p:spPr bwMode="auto">
          <a:xfrm>
            <a:off x="4794889" y="3115106"/>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Rounded Rectangle 15">
            <a:extLst>
              <a:ext uri="{FF2B5EF4-FFF2-40B4-BE49-F238E27FC236}">
                <a16:creationId xmlns:a16="http://schemas.microsoft.com/office/drawing/2014/main" id="{5A11ED68-667D-4454-CA7E-94A02E7A7467}"/>
              </a:ext>
            </a:extLst>
          </p:cNvPr>
          <p:cNvSpPr/>
          <p:nvPr/>
        </p:nvSpPr>
        <p:spPr>
          <a:xfrm>
            <a:off x="4754212" y="3384486"/>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7" name="Freeform 29">
            <a:extLst>
              <a:ext uri="{FF2B5EF4-FFF2-40B4-BE49-F238E27FC236}">
                <a16:creationId xmlns:a16="http://schemas.microsoft.com/office/drawing/2014/main" id="{68E6A117-C0B0-8B9E-4F9A-72D815F261A9}"/>
              </a:ext>
            </a:extLst>
          </p:cNvPr>
          <p:cNvSpPr>
            <a:spLocks/>
          </p:cNvSpPr>
          <p:nvPr/>
        </p:nvSpPr>
        <p:spPr bwMode="auto">
          <a:xfrm>
            <a:off x="4786783" y="3398133"/>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Rounded Rectangle 18">
            <a:extLst>
              <a:ext uri="{FF2B5EF4-FFF2-40B4-BE49-F238E27FC236}">
                <a16:creationId xmlns:a16="http://schemas.microsoft.com/office/drawing/2014/main" id="{604AC7D8-3E3C-BC57-FB48-1E3923BDB9AA}"/>
              </a:ext>
            </a:extLst>
          </p:cNvPr>
          <p:cNvSpPr/>
          <p:nvPr/>
        </p:nvSpPr>
        <p:spPr>
          <a:xfrm>
            <a:off x="4747598" y="3729741"/>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0" name="Freeform 29">
            <a:extLst>
              <a:ext uri="{FF2B5EF4-FFF2-40B4-BE49-F238E27FC236}">
                <a16:creationId xmlns:a16="http://schemas.microsoft.com/office/drawing/2014/main" id="{EC5FE657-29D7-082E-E197-1F8748885285}"/>
              </a:ext>
            </a:extLst>
          </p:cNvPr>
          <p:cNvSpPr>
            <a:spLocks/>
          </p:cNvSpPr>
          <p:nvPr/>
        </p:nvSpPr>
        <p:spPr bwMode="auto">
          <a:xfrm>
            <a:off x="4780169" y="3743388"/>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Rounded Rectangle 21">
            <a:extLst>
              <a:ext uri="{FF2B5EF4-FFF2-40B4-BE49-F238E27FC236}">
                <a16:creationId xmlns:a16="http://schemas.microsoft.com/office/drawing/2014/main" id="{93538514-E57B-F006-E7C0-7A52E5A9DBF3}"/>
              </a:ext>
            </a:extLst>
          </p:cNvPr>
          <p:cNvSpPr/>
          <p:nvPr/>
        </p:nvSpPr>
        <p:spPr>
          <a:xfrm>
            <a:off x="4744661" y="4032546"/>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3" name="Freeform 29">
            <a:extLst>
              <a:ext uri="{FF2B5EF4-FFF2-40B4-BE49-F238E27FC236}">
                <a16:creationId xmlns:a16="http://schemas.microsoft.com/office/drawing/2014/main" id="{3CF6D9C0-CF4A-E0E7-56A2-D73DC1407B00}"/>
              </a:ext>
            </a:extLst>
          </p:cNvPr>
          <p:cNvSpPr>
            <a:spLocks/>
          </p:cNvSpPr>
          <p:nvPr/>
        </p:nvSpPr>
        <p:spPr bwMode="auto">
          <a:xfrm>
            <a:off x="4777232" y="4046193"/>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 name="Freeform 29">
            <a:extLst>
              <a:ext uri="{FF2B5EF4-FFF2-40B4-BE49-F238E27FC236}">
                <a16:creationId xmlns:a16="http://schemas.microsoft.com/office/drawing/2014/main" id="{F6779B67-22E3-A69A-0E7C-2A8FEC772416}"/>
              </a:ext>
            </a:extLst>
          </p:cNvPr>
          <p:cNvSpPr>
            <a:spLocks/>
          </p:cNvSpPr>
          <p:nvPr/>
        </p:nvSpPr>
        <p:spPr bwMode="auto">
          <a:xfrm>
            <a:off x="4778677" y="4348998"/>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F902609E-08A0-922C-36A6-F6D551B00487}"/>
              </a:ext>
            </a:extLst>
          </p:cNvPr>
          <p:cNvSpPr>
            <a:spLocks/>
          </p:cNvSpPr>
          <p:nvPr/>
        </p:nvSpPr>
        <p:spPr bwMode="auto">
          <a:xfrm>
            <a:off x="4786783" y="4643151"/>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Rounded Rectangle 30">
            <a:extLst>
              <a:ext uri="{FF2B5EF4-FFF2-40B4-BE49-F238E27FC236}">
                <a16:creationId xmlns:a16="http://schemas.microsoft.com/office/drawing/2014/main" id="{FE6C9103-4828-B781-A38E-B53EA55218E3}"/>
              </a:ext>
            </a:extLst>
          </p:cNvPr>
          <p:cNvSpPr/>
          <p:nvPr/>
        </p:nvSpPr>
        <p:spPr>
          <a:xfrm>
            <a:off x="8298418" y="3080415"/>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2" name="Freeform 29">
            <a:extLst>
              <a:ext uri="{FF2B5EF4-FFF2-40B4-BE49-F238E27FC236}">
                <a16:creationId xmlns:a16="http://schemas.microsoft.com/office/drawing/2014/main" id="{D0F24DD1-76A4-7BE2-FF86-0CEECAB450B0}"/>
              </a:ext>
            </a:extLst>
          </p:cNvPr>
          <p:cNvSpPr>
            <a:spLocks/>
          </p:cNvSpPr>
          <p:nvPr/>
        </p:nvSpPr>
        <p:spPr bwMode="auto">
          <a:xfrm>
            <a:off x="8330989" y="3094062"/>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 name="Rounded Rectangle 34">
            <a:extLst>
              <a:ext uri="{FF2B5EF4-FFF2-40B4-BE49-F238E27FC236}">
                <a16:creationId xmlns:a16="http://schemas.microsoft.com/office/drawing/2014/main" id="{2CDA867C-D1A6-7546-4186-6C00F53F4046}"/>
              </a:ext>
            </a:extLst>
          </p:cNvPr>
          <p:cNvSpPr/>
          <p:nvPr/>
        </p:nvSpPr>
        <p:spPr>
          <a:xfrm>
            <a:off x="8298418" y="3404721"/>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6" name="Freeform 29">
            <a:extLst>
              <a:ext uri="{FF2B5EF4-FFF2-40B4-BE49-F238E27FC236}">
                <a16:creationId xmlns:a16="http://schemas.microsoft.com/office/drawing/2014/main" id="{827F9398-95E5-F509-5EE9-A8026713D1F3}"/>
              </a:ext>
            </a:extLst>
          </p:cNvPr>
          <p:cNvSpPr>
            <a:spLocks/>
          </p:cNvSpPr>
          <p:nvPr/>
        </p:nvSpPr>
        <p:spPr bwMode="auto">
          <a:xfrm>
            <a:off x="8330989" y="3418368"/>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8" name="Rounded Rectangle 37">
            <a:extLst>
              <a:ext uri="{FF2B5EF4-FFF2-40B4-BE49-F238E27FC236}">
                <a16:creationId xmlns:a16="http://schemas.microsoft.com/office/drawing/2014/main" id="{3872DBB1-4211-5C9A-EB7B-84F809AB2193}"/>
              </a:ext>
            </a:extLst>
          </p:cNvPr>
          <p:cNvSpPr/>
          <p:nvPr/>
        </p:nvSpPr>
        <p:spPr>
          <a:xfrm>
            <a:off x="8298418" y="3726042"/>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9" name="Freeform 29">
            <a:extLst>
              <a:ext uri="{FF2B5EF4-FFF2-40B4-BE49-F238E27FC236}">
                <a16:creationId xmlns:a16="http://schemas.microsoft.com/office/drawing/2014/main" id="{5937A657-69D3-6DCE-325E-8987FFEB88F7}"/>
              </a:ext>
            </a:extLst>
          </p:cNvPr>
          <p:cNvSpPr>
            <a:spLocks/>
          </p:cNvSpPr>
          <p:nvPr/>
        </p:nvSpPr>
        <p:spPr bwMode="auto">
          <a:xfrm>
            <a:off x="8330989" y="3739689"/>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 name="Rounded Rectangle 40">
            <a:extLst>
              <a:ext uri="{FF2B5EF4-FFF2-40B4-BE49-F238E27FC236}">
                <a16:creationId xmlns:a16="http://schemas.microsoft.com/office/drawing/2014/main" id="{12D00EB5-B70E-0C34-D079-3C7E4CD34B95}"/>
              </a:ext>
            </a:extLst>
          </p:cNvPr>
          <p:cNvSpPr/>
          <p:nvPr/>
        </p:nvSpPr>
        <p:spPr>
          <a:xfrm>
            <a:off x="8298418" y="4042420"/>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2" name="Freeform 29">
            <a:extLst>
              <a:ext uri="{FF2B5EF4-FFF2-40B4-BE49-F238E27FC236}">
                <a16:creationId xmlns:a16="http://schemas.microsoft.com/office/drawing/2014/main" id="{006E9607-2813-AFAC-E931-791F365DB0DF}"/>
              </a:ext>
            </a:extLst>
          </p:cNvPr>
          <p:cNvSpPr>
            <a:spLocks/>
          </p:cNvSpPr>
          <p:nvPr/>
        </p:nvSpPr>
        <p:spPr bwMode="auto">
          <a:xfrm>
            <a:off x="8330989" y="4056067"/>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Rounded Rectangle 43">
            <a:extLst>
              <a:ext uri="{FF2B5EF4-FFF2-40B4-BE49-F238E27FC236}">
                <a16:creationId xmlns:a16="http://schemas.microsoft.com/office/drawing/2014/main" id="{77FFFA7B-3F6C-970D-4C11-F1B0E8594741}"/>
              </a:ext>
            </a:extLst>
          </p:cNvPr>
          <p:cNvSpPr/>
          <p:nvPr/>
        </p:nvSpPr>
        <p:spPr>
          <a:xfrm>
            <a:off x="8310453" y="4335934"/>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5" name="Freeform 29">
            <a:extLst>
              <a:ext uri="{FF2B5EF4-FFF2-40B4-BE49-F238E27FC236}">
                <a16:creationId xmlns:a16="http://schemas.microsoft.com/office/drawing/2014/main" id="{5020D11B-D693-DAD4-6A26-9B7CFED260C2}"/>
              </a:ext>
            </a:extLst>
          </p:cNvPr>
          <p:cNvSpPr>
            <a:spLocks/>
          </p:cNvSpPr>
          <p:nvPr/>
        </p:nvSpPr>
        <p:spPr bwMode="auto">
          <a:xfrm>
            <a:off x="8343024" y="4349581"/>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Rounded Rectangle 46">
            <a:extLst>
              <a:ext uri="{FF2B5EF4-FFF2-40B4-BE49-F238E27FC236}">
                <a16:creationId xmlns:a16="http://schemas.microsoft.com/office/drawing/2014/main" id="{D89D6762-94C0-1761-471D-EA23440DABAF}"/>
              </a:ext>
            </a:extLst>
          </p:cNvPr>
          <p:cNvSpPr/>
          <p:nvPr/>
        </p:nvSpPr>
        <p:spPr>
          <a:xfrm>
            <a:off x="8298418" y="4652912"/>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8" name="Freeform 29">
            <a:extLst>
              <a:ext uri="{FF2B5EF4-FFF2-40B4-BE49-F238E27FC236}">
                <a16:creationId xmlns:a16="http://schemas.microsoft.com/office/drawing/2014/main" id="{BAB56501-F05F-8D1C-EF57-B7ED813BA008}"/>
              </a:ext>
            </a:extLst>
          </p:cNvPr>
          <p:cNvSpPr>
            <a:spLocks/>
          </p:cNvSpPr>
          <p:nvPr/>
        </p:nvSpPr>
        <p:spPr bwMode="auto">
          <a:xfrm>
            <a:off x="8330989" y="4666559"/>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0" name="Rounded Rectangle 49">
            <a:extLst>
              <a:ext uri="{FF2B5EF4-FFF2-40B4-BE49-F238E27FC236}">
                <a16:creationId xmlns:a16="http://schemas.microsoft.com/office/drawing/2014/main" id="{1DFD3544-E5FE-F6D4-01D4-B53E4EA6740B}"/>
              </a:ext>
            </a:extLst>
          </p:cNvPr>
          <p:cNvSpPr/>
          <p:nvPr/>
        </p:nvSpPr>
        <p:spPr>
          <a:xfrm>
            <a:off x="8310453" y="4969890"/>
            <a:ext cx="153135" cy="140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1" name="Freeform 29">
            <a:extLst>
              <a:ext uri="{FF2B5EF4-FFF2-40B4-BE49-F238E27FC236}">
                <a16:creationId xmlns:a16="http://schemas.microsoft.com/office/drawing/2014/main" id="{11EE3B1F-4EB1-7CEC-2CA8-9D0249A00FE1}"/>
              </a:ext>
            </a:extLst>
          </p:cNvPr>
          <p:cNvSpPr>
            <a:spLocks/>
          </p:cNvSpPr>
          <p:nvPr/>
        </p:nvSpPr>
        <p:spPr bwMode="auto">
          <a:xfrm>
            <a:off x="8343024" y="4983537"/>
            <a:ext cx="136775" cy="10554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5" name="Oval 54">
            <a:extLst>
              <a:ext uri="{FF2B5EF4-FFF2-40B4-BE49-F238E27FC236}">
                <a16:creationId xmlns:a16="http://schemas.microsoft.com/office/drawing/2014/main" id="{180DD5FF-17F0-A833-4363-BD24E1AA5F72}"/>
              </a:ext>
            </a:extLst>
          </p:cNvPr>
          <p:cNvSpPr/>
          <p:nvPr/>
        </p:nvSpPr>
        <p:spPr>
          <a:xfrm>
            <a:off x="10244257" y="5875153"/>
            <a:ext cx="171155" cy="17115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6" name="Oval 55">
            <a:extLst>
              <a:ext uri="{FF2B5EF4-FFF2-40B4-BE49-F238E27FC236}">
                <a16:creationId xmlns:a16="http://schemas.microsoft.com/office/drawing/2014/main" id="{DC26830B-701B-668D-B4D6-564B7E1E6E97}"/>
              </a:ext>
            </a:extLst>
          </p:cNvPr>
          <p:cNvSpPr/>
          <p:nvPr/>
        </p:nvSpPr>
        <p:spPr>
          <a:xfrm>
            <a:off x="11148444" y="4843299"/>
            <a:ext cx="167559" cy="167559"/>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7" name="Oval 56">
            <a:extLst>
              <a:ext uri="{FF2B5EF4-FFF2-40B4-BE49-F238E27FC236}">
                <a16:creationId xmlns:a16="http://schemas.microsoft.com/office/drawing/2014/main" id="{C8B72A51-CCCE-E7F1-7FF8-BE87AF60F4C5}"/>
              </a:ext>
            </a:extLst>
          </p:cNvPr>
          <p:cNvSpPr/>
          <p:nvPr/>
        </p:nvSpPr>
        <p:spPr>
          <a:xfrm>
            <a:off x="1699274" y="679117"/>
            <a:ext cx="272981" cy="272981"/>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8" name="Oval 57">
            <a:extLst>
              <a:ext uri="{FF2B5EF4-FFF2-40B4-BE49-F238E27FC236}">
                <a16:creationId xmlns:a16="http://schemas.microsoft.com/office/drawing/2014/main" id="{B8B84A81-D5FB-6691-8204-A46E4C4EA064}"/>
              </a:ext>
            </a:extLst>
          </p:cNvPr>
          <p:cNvSpPr/>
          <p:nvPr/>
        </p:nvSpPr>
        <p:spPr>
          <a:xfrm>
            <a:off x="704337" y="1518585"/>
            <a:ext cx="146048" cy="14604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1181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81EA1-1826-84F3-FC85-1624A1B11A7F}"/>
              </a:ext>
            </a:extLst>
          </p:cNvPr>
          <p:cNvSpPr txBox="1"/>
          <p:nvPr/>
        </p:nvSpPr>
        <p:spPr>
          <a:xfrm>
            <a:off x="2488002" y="3435946"/>
            <a:ext cx="7215996" cy="646331"/>
          </a:xfrm>
          <a:prstGeom prst="rect">
            <a:avLst/>
          </a:prstGeom>
          <a:noFill/>
        </p:spPr>
        <p:txBody>
          <a:bodyPr wrap="square">
            <a:spAutoFit/>
          </a:bodyPr>
          <a:lstStyle/>
          <a:p>
            <a:pPr algn="ctr"/>
            <a:r>
              <a:rPr lang="en-GB" sz="3600" dirty="0">
                <a:solidFill>
                  <a:schemeClr val="bg1"/>
                </a:solidFill>
                <a:latin typeface="Poppins" pitchFamily="2" charset="77"/>
                <a:cs typeface="Poppins" pitchFamily="2" charset="77"/>
              </a:rPr>
              <a:t>Until IPv6 Arrives</a:t>
            </a:r>
          </a:p>
        </p:txBody>
      </p:sp>
      <p:sp>
        <p:nvSpPr>
          <p:cNvPr id="2" name="TextBox 1">
            <a:extLst>
              <a:ext uri="{FF2B5EF4-FFF2-40B4-BE49-F238E27FC236}">
                <a16:creationId xmlns:a16="http://schemas.microsoft.com/office/drawing/2014/main" id="{17FC4947-1C8B-CD95-6E76-CF24BFF79EFF}"/>
              </a:ext>
            </a:extLst>
          </p:cNvPr>
          <p:cNvSpPr txBox="1"/>
          <p:nvPr/>
        </p:nvSpPr>
        <p:spPr>
          <a:xfrm>
            <a:off x="1745411" y="2659559"/>
            <a:ext cx="8701178" cy="769441"/>
          </a:xfrm>
          <a:prstGeom prst="rect">
            <a:avLst/>
          </a:prstGeom>
          <a:noFill/>
        </p:spPr>
        <p:txBody>
          <a:bodyPr wrap="square">
            <a:spAutoFit/>
          </a:bodyPr>
          <a:lstStyle/>
          <a:p>
            <a:pPr algn="ctr"/>
            <a:r>
              <a:rPr lang="en-GB" sz="4400" b="1" dirty="0">
                <a:solidFill>
                  <a:schemeClr val="bg1"/>
                </a:solidFill>
                <a:latin typeface="Poppins" pitchFamily="2" charset="77"/>
                <a:cs typeface="Poppins" pitchFamily="2" charset="77"/>
              </a:rPr>
              <a:t>SUSTAINING THE INTERNET</a:t>
            </a:r>
          </a:p>
        </p:txBody>
      </p:sp>
      <p:sp>
        <p:nvSpPr>
          <p:cNvPr id="4" name="Oval 3">
            <a:extLst>
              <a:ext uri="{FF2B5EF4-FFF2-40B4-BE49-F238E27FC236}">
                <a16:creationId xmlns:a16="http://schemas.microsoft.com/office/drawing/2014/main" id="{DA3D105A-1A97-53E1-6D0C-631E46927FC0}"/>
              </a:ext>
            </a:extLst>
          </p:cNvPr>
          <p:cNvSpPr/>
          <p:nvPr/>
        </p:nvSpPr>
        <p:spPr>
          <a:xfrm>
            <a:off x="10852251" y="3508408"/>
            <a:ext cx="221188" cy="221188"/>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5" name="Oval 4">
            <a:extLst>
              <a:ext uri="{FF2B5EF4-FFF2-40B4-BE49-F238E27FC236}">
                <a16:creationId xmlns:a16="http://schemas.microsoft.com/office/drawing/2014/main" id="{8AA2532B-B07D-2C9D-265D-320B8F9D0D5E}"/>
              </a:ext>
            </a:extLst>
          </p:cNvPr>
          <p:cNvSpPr/>
          <p:nvPr/>
        </p:nvSpPr>
        <p:spPr>
          <a:xfrm>
            <a:off x="11073439" y="5970105"/>
            <a:ext cx="171155" cy="17115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Oval 5">
            <a:extLst>
              <a:ext uri="{FF2B5EF4-FFF2-40B4-BE49-F238E27FC236}">
                <a16:creationId xmlns:a16="http://schemas.microsoft.com/office/drawing/2014/main" id="{C351CE17-CC7B-E1D0-E9D1-5D35271CBF5E}"/>
              </a:ext>
            </a:extLst>
          </p:cNvPr>
          <p:cNvSpPr/>
          <p:nvPr/>
        </p:nvSpPr>
        <p:spPr>
          <a:xfrm>
            <a:off x="9206265" y="5301264"/>
            <a:ext cx="167559" cy="167559"/>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Oval 6">
            <a:extLst>
              <a:ext uri="{FF2B5EF4-FFF2-40B4-BE49-F238E27FC236}">
                <a16:creationId xmlns:a16="http://schemas.microsoft.com/office/drawing/2014/main" id="{53B261E0-F36A-3585-FA81-D618413E3829}"/>
              </a:ext>
            </a:extLst>
          </p:cNvPr>
          <p:cNvSpPr/>
          <p:nvPr/>
        </p:nvSpPr>
        <p:spPr>
          <a:xfrm>
            <a:off x="2215021" y="1101620"/>
            <a:ext cx="272981" cy="272981"/>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Oval 7">
            <a:extLst>
              <a:ext uri="{FF2B5EF4-FFF2-40B4-BE49-F238E27FC236}">
                <a16:creationId xmlns:a16="http://schemas.microsoft.com/office/drawing/2014/main" id="{467015D7-AEEE-C86A-6957-6C5922E18A12}"/>
              </a:ext>
            </a:extLst>
          </p:cNvPr>
          <p:cNvSpPr/>
          <p:nvPr/>
        </p:nvSpPr>
        <p:spPr>
          <a:xfrm>
            <a:off x="968359" y="1968209"/>
            <a:ext cx="146048" cy="14604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258735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F36D-DD3D-688D-B12B-D68DD27E64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1F1BAE-1C4A-7B8D-34BC-1CD721B7C2EF}"/>
              </a:ext>
            </a:extLst>
          </p:cNvPr>
          <p:cNvSpPr txBox="1"/>
          <p:nvPr/>
        </p:nvSpPr>
        <p:spPr>
          <a:xfrm>
            <a:off x="4063999" y="1278319"/>
            <a:ext cx="6888481" cy="1169551"/>
          </a:xfrm>
          <a:prstGeom prst="rect">
            <a:avLst/>
          </a:prstGeom>
          <a:noFill/>
        </p:spPr>
        <p:txBody>
          <a:bodyPr wrap="square" rtlCol="0">
            <a:spAutoFit/>
          </a:bodyPr>
          <a:lstStyle/>
          <a:p>
            <a:pPr>
              <a:lnSpc>
                <a:spcPct val="150000"/>
              </a:lnSpc>
            </a:pPr>
            <a:r>
              <a:rPr lang="en-GB" sz="1600" dirty="0">
                <a:effectLst/>
                <a:latin typeface="Poppins" pitchFamily="2" charset="77"/>
                <a:cs typeface="Poppins" pitchFamily="2" charset="77"/>
              </a:rPr>
              <a:t>Launched in 2021 as a </a:t>
            </a:r>
            <a:r>
              <a:rPr lang="en-GB" sz="1600" b="1" dirty="0">
                <a:effectLst/>
                <a:latin typeface="Poppins" pitchFamily="2" charset="77"/>
                <a:cs typeface="Poppins" pitchFamily="2" charset="77"/>
              </a:rPr>
              <a:t>US-patented network automation </a:t>
            </a:r>
            <a:r>
              <a:rPr lang="en-GB" sz="1600" dirty="0">
                <a:effectLst/>
                <a:latin typeface="Poppins" pitchFamily="2" charset="77"/>
                <a:cs typeface="Poppins" pitchFamily="2" charset="77"/>
              </a:rPr>
              <a:t>solution to </a:t>
            </a:r>
            <a:r>
              <a:rPr lang="en-GB" sz="1600" dirty="0">
                <a:solidFill>
                  <a:schemeClr val="tx2"/>
                </a:solidFill>
                <a:effectLst/>
                <a:latin typeface="Poppins" pitchFamily="2" charset="77"/>
                <a:cs typeface="Poppins" pitchFamily="2" charset="77"/>
              </a:rPr>
              <a:t>temporarily</a:t>
            </a:r>
            <a:r>
              <a:rPr lang="en-GB" sz="1600" dirty="0">
                <a:effectLst/>
                <a:latin typeface="Poppins" pitchFamily="2" charset="77"/>
                <a:cs typeface="Poppins" pitchFamily="2" charset="77"/>
              </a:rPr>
              <a:t> </a:t>
            </a:r>
            <a:r>
              <a:rPr lang="en-GB" sz="1600" dirty="0">
                <a:solidFill>
                  <a:schemeClr val="tx2"/>
                </a:solidFill>
                <a:effectLst/>
                <a:latin typeface="Poppins" pitchFamily="2" charset="77"/>
                <a:cs typeface="Poppins" pitchFamily="2" charset="77"/>
              </a:rPr>
              <a:t>redeploy</a:t>
            </a:r>
            <a:r>
              <a:rPr lang="en-GB" sz="1600" dirty="0">
                <a:effectLst/>
                <a:latin typeface="Poppins" pitchFamily="2" charset="77"/>
                <a:cs typeface="Poppins" pitchFamily="2" charset="77"/>
              </a:rPr>
              <a:t> idle enterprise network assets to the </a:t>
            </a:r>
            <a:br>
              <a:rPr lang="en-GB" sz="1600" dirty="0">
                <a:effectLst/>
                <a:latin typeface="Poppins" pitchFamily="2" charset="77"/>
                <a:cs typeface="Poppins" pitchFamily="2" charset="77"/>
              </a:rPr>
            </a:br>
            <a:r>
              <a:rPr lang="en-GB" sz="1600" dirty="0">
                <a:effectLst/>
                <a:latin typeface="Poppins" pitchFamily="2" charset="77"/>
                <a:cs typeface="Poppins" pitchFamily="2" charset="77"/>
              </a:rPr>
              <a:t>fast-growing network operators at a fraction of a cost</a:t>
            </a:r>
          </a:p>
        </p:txBody>
      </p:sp>
      <p:pic>
        <p:nvPicPr>
          <p:cNvPr id="21" name="Picture 20" descr="A blue text on a black background&#10;&#10;Description automatically generated">
            <a:extLst>
              <a:ext uri="{FF2B5EF4-FFF2-40B4-BE49-F238E27FC236}">
                <a16:creationId xmlns:a16="http://schemas.microsoft.com/office/drawing/2014/main" id="{DAF7566B-7F1B-9747-1E51-E162C4E4D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80" y="1473839"/>
            <a:ext cx="1893988" cy="819150"/>
          </a:xfrm>
          <a:prstGeom prst="rect">
            <a:avLst/>
          </a:prstGeom>
        </p:spPr>
      </p:pic>
      <p:pic>
        <p:nvPicPr>
          <p:cNvPr id="24" name="Picture 23" descr="A blurry image of a couple of people kissing&#10;&#10;Description automatically generated">
            <a:extLst>
              <a:ext uri="{FF2B5EF4-FFF2-40B4-BE49-F238E27FC236}">
                <a16:creationId xmlns:a16="http://schemas.microsoft.com/office/drawing/2014/main" id="{C02AEB94-2856-3158-F46C-3ED7730D9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 y="3596150"/>
            <a:ext cx="12204000" cy="3261850"/>
          </a:xfrm>
          <a:prstGeom prst="rect">
            <a:avLst/>
          </a:prstGeom>
        </p:spPr>
      </p:pic>
      <p:sp>
        <p:nvSpPr>
          <p:cNvPr id="50" name="Oval 49">
            <a:extLst>
              <a:ext uri="{FF2B5EF4-FFF2-40B4-BE49-F238E27FC236}">
                <a16:creationId xmlns:a16="http://schemas.microsoft.com/office/drawing/2014/main" id="{39A44EA4-F72E-5D3F-892E-CC4EA3209F85}"/>
              </a:ext>
            </a:extLst>
          </p:cNvPr>
          <p:cNvSpPr/>
          <p:nvPr/>
        </p:nvSpPr>
        <p:spPr>
          <a:xfrm>
            <a:off x="11348767" y="2029413"/>
            <a:ext cx="167032" cy="167032"/>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51" name="Oval 50">
            <a:extLst>
              <a:ext uri="{FF2B5EF4-FFF2-40B4-BE49-F238E27FC236}">
                <a16:creationId xmlns:a16="http://schemas.microsoft.com/office/drawing/2014/main" id="{4D0AD6BD-D620-DD27-15E2-6D263C55D518}"/>
              </a:ext>
            </a:extLst>
          </p:cNvPr>
          <p:cNvSpPr/>
          <p:nvPr/>
        </p:nvSpPr>
        <p:spPr>
          <a:xfrm>
            <a:off x="2645451" y="5800108"/>
            <a:ext cx="62794" cy="62794"/>
          </a:xfrm>
          <a:prstGeom prst="ellipse">
            <a:avLst/>
          </a:prstGeom>
          <a:solidFill>
            <a:srgbClr val="C20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52" name="Oval 51">
            <a:extLst>
              <a:ext uri="{FF2B5EF4-FFF2-40B4-BE49-F238E27FC236}">
                <a16:creationId xmlns:a16="http://schemas.microsoft.com/office/drawing/2014/main" id="{A662992F-A295-2252-E9A6-2BED5A14CACD}"/>
              </a:ext>
            </a:extLst>
          </p:cNvPr>
          <p:cNvSpPr/>
          <p:nvPr/>
        </p:nvSpPr>
        <p:spPr>
          <a:xfrm>
            <a:off x="1287631" y="6328511"/>
            <a:ext cx="135000" cy="135000"/>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53" name="Oval 52">
            <a:extLst>
              <a:ext uri="{FF2B5EF4-FFF2-40B4-BE49-F238E27FC236}">
                <a16:creationId xmlns:a16="http://schemas.microsoft.com/office/drawing/2014/main" id="{D7090DD1-B981-6F5C-9871-0CECBFBC3EBF}"/>
              </a:ext>
            </a:extLst>
          </p:cNvPr>
          <p:cNvSpPr/>
          <p:nvPr/>
        </p:nvSpPr>
        <p:spPr>
          <a:xfrm>
            <a:off x="10366421" y="3514302"/>
            <a:ext cx="163696" cy="163696"/>
          </a:xfrm>
          <a:prstGeom prst="ellipse">
            <a:avLst/>
          </a:prstGeom>
          <a:solidFill>
            <a:srgbClr val="488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56" name="Oval 55">
            <a:extLst>
              <a:ext uri="{FF2B5EF4-FFF2-40B4-BE49-F238E27FC236}">
                <a16:creationId xmlns:a16="http://schemas.microsoft.com/office/drawing/2014/main" id="{5B28B982-24C3-57A1-0F30-19C0AEC70707}"/>
              </a:ext>
            </a:extLst>
          </p:cNvPr>
          <p:cNvSpPr/>
          <p:nvPr/>
        </p:nvSpPr>
        <p:spPr>
          <a:xfrm>
            <a:off x="9835172" y="600673"/>
            <a:ext cx="207013" cy="207013"/>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Tree>
    <p:extLst>
      <p:ext uri="{BB962C8B-B14F-4D97-AF65-F5344CB8AC3E}">
        <p14:creationId xmlns:p14="http://schemas.microsoft.com/office/powerpoint/2010/main" val="1768493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00CB2A-9207-73D2-5F63-1AC70640E324}"/>
              </a:ext>
            </a:extLst>
          </p:cNvPr>
          <p:cNvSpPr txBox="1"/>
          <p:nvPr/>
        </p:nvSpPr>
        <p:spPr>
          <a:xfrm>
            <a:off x="521447" y="2494553"/>
            <a:ext cx="1923925" cy="584775"/>
          </a:xfrm>
          <a:prstGeom prst="rect">
            <a:avLst/>
          </a:prstGeom>
          <a:noFill/>
        </p:spPr>
        <p:txBody>
          <a:bodyPr wrap="none" rtlCol="0">
            <a:spAutoFit/>
          </a:bodyPr>
          <a:lstStyle/>
          <a:p>
            <a:r>
              <a:rPr lang="en-GB" sz="3200" b="1" dirty="0">
                <a:solidFill>
                  <a:schemeClr val="tx2"/>
                </a:solidFill>
                <a:latin typeface="Poppins" pitchFamily="2" charset="77"/>
                <a:cs typeface="Poppins" pitchFamily="2" charset="77"/>
              </a:rPr>
              <a:t>Solution</a:t>
            </a:r>
            <a:endParaRPr lang="en-LT" sz="3200" b="1" dirty="0">
              <a:solidFill>
                <a:schemeClr val="tx2"/>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F9ECA561-7BAA-1F36-9413-19D28ACCBB8E}"/>
              </a:ext>
            </a:extLst>
          </p:cNvPr>
          <p:cNvSpPr txBox="1"/>
          <p:nvPr/>
        </p:nvSpPr>
        <p:spPr>
          <a:xfrm>
            <a:off x="521448" y="3079328"/>
            <a:ext cx="2719603" cy="1538883"/>
          </a:xfrm>
          <a:prstGeom prst="rect">
            <a:avLst/>
          </a:prstGeom>
          <a:noFill/>
        </p:spPr>
        <p:txBody>
          <a:bodyPr wrap="square" rtlCol="0">
            <a:spAutoFit/>
          </a:bodyPr>
          <a:lstStyle/>
          <a:p>
            <a:pPr>
              <a:lnSpc>
                <a:spcPct val="150000"/>
              </a:lnSpc>
            </a:pPr>
            <a:r>
              <a:rPr lang="en-LT" sz="1600" dirty="0">
                <a:solidFill>
                  <a:schemeClr val="tx2"/>
                </a:solidFill>
              </a:rPr>
              <a:t>Develop a unified platform connecting governance and </a:t>
            </a:r>
          </a:p>
          <a:p>
            <a:pPr>
              <a:lnSpc>
                <a:spcPct val="150000"/>
              </a:lnSpc>
            </a:pPr>
            <a:r>
              <a:rPr lang="en-LT" sz="1600" dirty="0">
                <a:solidFill>
                  <a:schemeClr val="tx2"/>
                </a:solidFill>
              </a:rPr>
              <a:t>Internet providers.</a:t>
            </a:r>
          </a:p>
        </p:txBody>
      </p:sp>
      <p:pic>
        <p:nvPicPr>
          <p:cNvPr id="7" name="Picture 6" descr="A screenshot of a diagram&#10;&#10;Description automatically generated">
            <a:extLst>
              <a:ext uri="{FF2B5EF4-FFF2-40B4-BE49-F238E27FC236}">
                <a16:creationId xmlns:a16="http://schemas.microsoft.com/office/drawing/2014/main" id="{46FCC4C5-D428-8A12-2C7E-1DF2F38E8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051" y="1497821"/>
            <a:ext cx="8604206" cy="4605625"/>
          </a:xfrm>
          <a:prstGeom prst="rect">
            <a:avLst/>
          </a:prstGeom>
        </p:spPr>
      </p:pic>
    </p:spTree>
    <p:extLst>
      <p:ext uri="{BB962C8B-B14F-4D97-AF65-F5344CB8AC3E}">
        <p14:creationId xmlns:p14="http://schemas.microsoft.com/office/powerpoint/2010/main" val="414950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C206E42-A774-7A35-6787-E0175A7D7396}"/>
              </a:ext>
            </a:extLst>
          </p:cNvPr>
          <p:cNvSpPr/>
          <p:nvPr/>
        </p:nvSpPr>
        <p:spPr>
          <a:xfrm>
            <a:off x="-44245" y="0"/>
            <a:ext cx="6840461" cy="6858000"/>
          </a:xfrm>
          <a:prstGeom prst="rect">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LT"/>
          </a:p>
        </p:txBody>
      </p:sp>
      <p:pic>
        <p:nvPicPr>
          <p:cNvPr id="55" name="Picture 2" descr="Equinix - Wikipedia">
            <a:extLst>
              <a:ext uri="{FF2B5EF4-FFF2-40B4-BE49-F238E27FC236}">
                <a16:creationId xmlns:a16="http://schemas.microsoft.com/office/drawing/2014/main" id="{8DF0FBFE-8D03-BB42-866A-04F158A8A3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0675" y="2344420"/>
            <a:ext cx="740382" cy="35723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4" descr="Zyte (formerly Scrapinghub) #1 Web Scraping Service">
            <a:extLst>
              <a:ext uri="{FF2B5EF4-FFF2-40B4-BE49-F238E27FC236}">
                <a16:creationId xmlns:a16="http://schemas.microsoft.com/office/drawing/2014/main" id="{B64A8DA8-88ED-1149-AE4E-F60EEA86AF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235" y="5640834"/>
            <a:ext cx="756261" cy="42539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8" descr="Best Tools To Start Growing Your Business — TheFigCo">
            <a:extLst>
              <a:ext uri="{FF2B5EF4-FFF2-40B4-BE49-F238E27FC236}">
                <a16:creationId xmlns:a16="http://schemas.microsoft.com/office/drawing/2014/main" id="{25611C98-A700-DE40-9848-8E77B56051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072" y="5744039"/>
            <a:ext cx="1193630" cy="22200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0" descr="ExpressVPN Press Room | ExpressVPN">
            <a:extLst>
              <a:ext uri="{FF2B5EF4-FFF2-40B4-BE49-F238E27FC236}">
                <a16:creationId xmlns:a16="http://schemas.microsoft.com/office/drawing/2014/main" id="{94E91758-4581-8746-8120-D17080ABCD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7058" y="4646623"/>
            <a:ext cx="1187615" cy="7373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6">
            <a:extLst>
              <a:ext uri="{FF2B5EF4-FFF2-40B4-BE49-F238E27FC236}">
                <a16:creationId xmlns:a16="http://schemas.microsoft.com/office/drawing/2014/main" id="{F3614403-7801-2F47-A40A-1BB52389F3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4858" y="3170188"/>
            <a:ext cx="783899" cy="4286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100B7C3-81B8-72D4-C89A-E31BC1687E10}"/>
              </a:ext>
            </a:extLst>
          </p:cNvPr>
          <p:cNvSpPr txBox="1"/>
          <p:nvPr/>
        </p:nvSpPr>
        <p:spPr>
          <a:xfrm>
            <a:off x="7797115" y="732344"/>
            <a:ext cx="3478200" cy="461665"/>
          </a:xfrm>
          <a:prstGeom prst="rect">
            <a:avLst/>
          </a:prstGeom>
          <a:noFill/>
        </p:spPr>
        <p:txBody>
          <a:bodyPr wrap="square" lIns="91440" tIns="45720" rIns="91440" bIns="45720" anchor="t">
            <a:spAutoFit/>
          </a:bodyPr>
          <a:lstStyle/>
          <a:p>
            <a:pPr algn="ctr"/>
            <a:r>
              <a:rPr lang="en-US" sz="1200" b="1" dirty="0">
                <a:latin typeface="Poppins" pitchFamily="2" charset="77"/>
                <a:cs typeface="Poppins" pitchFamily="2" charset="77"/>
              </a:rPr>
              <a:t>We are trusted </a:t>
            </a:r>
            <a:r>
              <a:rPr lang="en-US" sz="1200" b="1" dirty="0">
                <a:solidFill>
                  <a:schemeClr val="tx2"/>
                </a:solidFill>
                <a:latin typeface="Poppins" pitchFamily="2" charset="77"/>
                <a:cs typeface="Poppins" pitchFamily="2" charset="77"/>
              </a:rPr>
              <a:t>by</a:t>
            </a:r>
            <a:r>
              <a:rPr lang="en-US" sz="1200" b="1" dirty="0">
                <a:latin typeface="Poppins" pitchFamily="2" charset="77"/>
                <a:cs typeface="Poppins" pitchFamily="2" charset="77"/>
              </a:rPr>
              <a:t> the world's </a:t>
            </a:r>
          </a:p>
          <a:p>
            <a:pPr algn="ctr"/>
            <a:r>
              <a:rPr lang="en-US" sz="1200" b="1" dirty="0">
                <a:latin typeface="Poppins" pitchFamily="2" charset="77"/>
                <a:cs typeface="Poppins" pitchFamily="2" charset="77"/>
              </a:rPr>
              <a:t>leading brands</a:t>
            </a:r>
          </a:p>
        </p:txBody>
      </p:sp>
      <p:sp>
        <p:nvSpPr>
          <p:cNvPr id="44" name="TextBox 43">
            <a:extLst>
              <a:ext uri="{FF2B5EF4-FFF2-40B4-BE49-F238E27FC236}">
                <a16:creationId xmlns:a16="http://schemas.microsoft.com/office/drawing/2014/main" id="{43B8FFAA-C18F-0121-5B6B-44AC653933E8}"/>
              </a:ext>
            </a:extLst>
          </p:cNvPr>
          <p:cNvSpPr txBox="1"/>
          <p:nvPr/>
        </p:nvSpPr>
        <p:spPr>
          <a:xfrm>
            <a:off x="1601608" y="5230045"/>
            <a:ext cx="5075140" cy="276999"/>
          </a:xfrm>
          <a:prstGeom prst="rect">
            <a:avLst/>
          </a:prstGeom>
          <a:noFill/>
        </p:spPr>
        <p:txBody>
          <a:bodyPr wrap="square" lIns="91440" tIns="45720" rIns="91440" bIns="45720" anchor="t">
            <a:spAutoFit/>
          </a:bodyPr>
          <a:lstStyle/>
          <a:p>
            <a:r>
              <a:rPr lang="en-US" sz="1200" dirty="0">
                <a:solidFill>
                  <a:schemeClr val="tx2"/>
                </a:solidFill>
                <a:ea typeface="+mn-lt"/>
                <a:cs typeface="+mn-lt"/>
              </a:rPr>
              <a:t>Certified and </a:t>
            </a:r>
            <a:r>
              <a:rPr lang="en-US" sz="1200" dirty="0">
                <a:solidFill>
                  <a:schemeClr val="tx2"/>
                </a:solidFill>
                <a:latin typeface="Poppins" pitchFamily="2" charset="77"/>
                <a:ea typeface="+mn-lt"/>
                <a:cs typeface="Poppins" pitchFamily="2" charset="77"/>
              </a:rPr>
              <a:t>accredited</a:t>
            </a:r>
            <a:endParaRPr lang="en-US" sz="1200" dirty="0">
              <a:solidFill>
                <a:schemeClr val="tx2"/>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4E0280CB-9630-A00F-B1C3-25522D308EE6}"/>
              </a:ext>
            </a:extLst>
          </p:cNvPr>
          <p:cNvPicPr>
            <a:picLocks noChangeAspect="1"/>
          </p:cNvPicPr>
          <p:nvPr/>
        </p:nvPicPr>
        <p:blipFill>
          <a:blip r:embed="rId8"/>
          <a:stretch>
            <a:fillRect/>
          </a:stretch>
        </p:blipFill>
        <p:spPr>
          <a:xfrm>
            <a:off x="8040072" y="2433593"/>
            <a:ext cx="1068105" cy="186495"/>
          </a:xfrm>
          <a:prstGeom prst="rect">
            <a:avLst/>
          </a:prstGeom>
        </p:spPr>
      </p:pic>
      <p:sp>
        <p:nvSpPr>
          <p:cNvPr id="54" name="TextBox 53">
            <a:extLst>
              <a:ext uri="{FF2B5EF4-FFF2-40B4-BE49-F238E27FC236}">
                <a16:creationId xmlns:a16="http://schemas.microsoft.com/office/drawing/2014/main" id="{8B61E8D1-0866-D04F-8299-5B366F15F9EB}"/>
              </a:ext>
            </a:extLst>
          </p:cNvPr>
          <p:cNvSpPr txBox="1"/>
          <p:nvPr/>
        </p:nvSpPr>
        <p:spPr>
          <a:xfrm>
            <a:off x="1337707" y="758158"/>
            <a:ext cx="5169818" cy="1077218"/>
          </a:xfrm>
          <a:prstGeom prst="rect">
            <a:avLst/>
          </a:prstGeom>
          <a:noFill/>
        </p:spPr>
        <p:txBody>
          <a:bodyPr wrap="square" lIns="91440" tIns="45720" rIns="91440" bIns="45720" anchor="t">
            <a:spAutoFit/>
          </a:bodyPr>
          <a:lstStyle/>
          <a:p>
            <a:r>
              <a:rPr lang="en-US" sz="3200" b="1" dirty="0">
                <a:solidFill>
                  <a:schemeClr val="tx2"/>
                </a:solidFill>
                <a:latin typeface="Poppins" pitchFamily="2" charset="77"/>
                <a:cs typeface="Poppins" pitchFamily="2" charset="77"/>
              </a:rPr>
              <a:t>Our know-how </a:t>
            </a:r>
          </a:p>
          <a:p>
            <a:r>
              <a:rPr lang="en-US" sz="3200" b="1" dirty="0">
                <a:solidFill>
                  <a:schemeClr val="tx2"/>
                </a:solidFill>
                <a:latin typeface="Poppins" pitchFamily="2" charset="77"/>
                <a:cs typeface="Poppins" pitchFamily="2" charset="77"/>
              </a:rPr>
              <a:t>leads the industry</a:t>
            </a:r>
          </a:p>
        </p:txBody>
      </p:sp>
      <p:pic>
        <p:nvPicPr>
          <p:cNvPr id="4" name="Picture 3" descr="A logo with green and purple letters&#10;&#10;Description automatically generated">
            <a:extLst>
              <a:ext uri="{FF2B5EF4-FFF2-40B4-BE49-F238E27FC236}">
                <a16:creationId xmlns:a16="http://schemas.microsoft.com/office/drawing/2014/main" id="{CD501C29-74C2-A3F3-13AC-E68D286897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4407" y="3862966"/>
            <a:ext cx="901227" cy="506940"/>
          </a:xfrm>
          <a:prstGeom prst="rect">
            <a:avLst/>
          </a:prstGeom>
        </p:spPr>
      </p:pic>
      <p:pic>
        <p:nvPicPr>
          <p:cNvPr id="6" name="Picture 5">
            <a:extLst>
              <a:ext uri="{FF2B5EF4-FFF2-40B4-BE49-F238E27FC236}">
                <a16:creationId xmlns:a16="http://schemas.microsoft.com/office/drawing/2014/main" id="{99228D77-087E-5DBC-C2F2-C19F732CAE9A}"/>
              </a:ext>
            </a:extLst>
          </p:cNvPr>
          <p:cNvPicPr>
            <a:picLocks noChangeAspect="1"/>
          </p:cNvPicPr>
          <p:nvPr/>
        </p:nvPicPr>
        <p:blipFill>
          <a:blip r:embed="rId10"/>
          <a:stretch>
            <a:fillRect/>
          </a:stretch>
        </p:blipFill>
        <p:spPr>
          <a:xfrm>
            <a:off x="8002467" y="1572684"/>
            <a:ext cx="1266551" cy="365458"/>
          </a:xfrm>
          <a:prstGeom prst="rect">
            <a:avLst/>
          </a:prstGeom>
        </p:spPr>
      </p:pic>
      <p:pic>
        <p:nvPicPr>
          <p:cNvPr id="2" name="Picture 2" descr="FiberLight Company Profile: Valuation, Funding &amp; Investors | PitchBook">
            <a:extLst>
              <a:ext uri="{FF2B5EF4-FFF2-40B4-BE49-F238E27FC236}">
                <a16:creationId xmlns:a16="http://schemas.microsoft.com/office/drawing/2014/main" id="{136010F5-609B-7196-BD2C-80D9FCE3DBB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4421" b="36293"/>
          <a:stretch/>
        </p:blipFill>
        <p:spPr bwMode="auto">
          <a:xfrm>
            <a:off x="10026432" y="3238594"/>
            <a:ext cx="885468" cy="2593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words&#10;&#10;Description automatically generated">
            <a:extLst>
              <a:ext uri="{FF2B5EF4-FFF2-40B4-BE49-F238E27FC236}">
                <a16:creationId xmlns:a16="http://schemas.microsoft.com/office/drawing/2014/main" id="{2C30FF5E-A0B8-886E-D25E-178F6F3401AF}"/>
              </a:ext>
            </a:extLst>
          </p:cNvPr>
          <p:cNvPicPr>
            <a:picLocks noChangeAspect="1"/>
          </p:cNvPicPr>
          <p:nvPr/>
        </p:nvPicPr>
        <p:blipFill>
          <a:blip r:embed="rId12"/>
          <a:stretch>
            <a:fillRect/>
          </a:stretch>
        </p:blipFill>
        <p:spPr>
          <a:xfrm>
            <a:off x="8083600" y="4707932"/>
            <a:ext cx="1099936" cy="577466"/>
          </a:xfrm>
          <a:prstGeom prst="rect">
            <a:avLst/>
          </a:prstGeom>
        </p:spPr>
      </p:pic>
      <p:sp>
        <p:nvSpPr>
          <p:cNvPr id="9" name="TextBox 8">
            <a:extLst>
              <a:ext uri="{FF2B5EF4-FFF2-40B4-BE49-F238E27FC236}">
                <a16:creationId xmlns:a16="http://schemas.microsoft.com/office/drawing/2014/main" id="{FA044407-71B8-96BD-5EB3-E5434A1807E9}"/>
              </a:ext>
            </a:extLst>
          </p:cNvPr>
          <p:cNvSpPr txBox="1"/>
          <p:nvPr/>
        </p:nvSpPr>
        <p:spPr>
          <a:xfrm>
            <a:off x="1594667" y="2129039"/>
            <a:ext cx="3511388" cy="2623795"/>
          </a:xfrm>
          <a:prstGeom prst="rect">
            <a:avLst/>
          </a:prstGeom>
          <a:noFill/>
        </p:spPr>
        <p:txBody>
          <a:bodyPr wrap="square" lIns="91440" tIns="45720" rIns="91440" bIns="45720" rtlCol="0" anchor="t">
            <a:spAutoFit/>
          </a:bodyPr>
          <a:lstStyle/>
          <a:p>
            <a:pPr>
              <a:lnSpc>
                <a:spcPct val="200000"/>
              </a:lnSpc>
              <a:buClr>
                <a:schemeClr val="bg2">
                  <a:lumMod val="75000"/>
                </a:schemeClr>
              </a:buClr>
              <a:buSzPct val="120000"/>
            </a:pPr>
            <a:r>
              <a:rPr lang="en-US" sz="1400" b="1" dirty="0">
                <a:solidFill>
                  <a:schemeClr val="tx2"/>
                </a:solidFill>
                <a:latin typeface="Poppins" pitchFamily="2" charset="77"/>
                <a:cs typeface="Poppins" pitchFamily="2" charset="77"/>
              </a:rPr>
              <a:t>8M+ </a:t>
            </a:r>
            <a:r>
              <a:rPr lang="en-US" sz="1400" dirty="0">
                <a:solidFill>
                  <a:schemeClr val="tx2"/>
                </a:solidFill>
                <a:latin typeface="Poppins" pitchFamily="2" charset="77"/>
                <a:cs typeface="Poppins" pitchFamily="2" charset="77"/>
              </a:rPr>
              <a:t>IP addresses</a:t>
            </a:r>
          </a:p>
          <a:p>
            <a:pPr>
              <a:lnSpc>
                <a:spcPct val="200000"/>
              </a:lnSpc>
              <a:buClr>
                <a:schemeClr val="bg2">
                  <a:lumMod val="75000"/>
                </a:schemeClr>
              </a:buClr>
              <a:buSzPct val="120000"/>
            </a:pPr>
            <a:r>
              <a:rPr lang="en-US" sz="1400" b="1" dirty="0">
                <a:solidFill>
                  <a:schemeClr val="tx2"/>
                </a:solidFill>
                <a:latin typeface="Poppins" pitchFamily="2" charset="77"/>
                <a:cs typeface="Poppins" pitchFamily="2" charset="77"/>
              </a:rPr>
              <a:t>80% </a:t>
            </a:r>
            <a:r>
              <a:rPr lang="en-US" sz="1400" dirty="0">
                <a:solidFill>
                  <a:schemeClr val="tx2"/>
                </a:solidFill>
                <a:latin typeface="Poppins" pitchFamily="2" charset="77"/>
                <a:cs typeface="Poppins" pitchFamily="2" charset="77"/>
              </a:rPr>
              <a:t>IP utilization rate</a:t>
            </a:r>
          </a:p>
          <a:p>
            <a:pPr>
              <a:lnSpc>
                <a:spcPct val="200000"/>
              </a:lnSpc>
              <a:buClr>
                <a:schemeClr val="bg2">
                  <a:lumMod val="75000"/>
                </a:schemeClr>
              </a:buClr>
              <a:buSzPct val="120000"/>
            </a:pPr>
            <a:r>
              <a:rPr lang="en-US" sz="1400" b="1" dirty="0">
                <a:solidFill>
                  <a:schemeClr val="tx2"/>
                </a:solidFill>
                <a:latin typeface="Poppins" pitchFamily="2" charset="77"/>
                <a:cs typeface="Poppins" pitchFamily="2" charset="77"/>
              </a:rPr>
              <a:t>400+ </a:t>
            </a:r>
            <a:r>
              <a:rPr lang="en-US" sz="1400" dirty="0">
                <a:solidFill>
                  <a:schemeClr val="tx2"/>
                </a:solidFill>
                <a:latin typeface="Poppins" pitchFamily="2" charset="77"/>
                <a:cs typeface="Poppins" pitchFamily="2" charset="77"/>
              </a:rPr>
              <a:t>IP holders</a:t>
            </a:r>
          </a:p>
          <a:p>
            <a:pPr>
              <a:lnSpc>
                <a:spcPct val="200000"/>
              </a:lnSpc>
              <a:buClr>
                <a:schemeClr val="bg2">
                  <a:lumMod val="75000"/>
                </a:schemeClr>
              </a:buClr>
              <a:buSzPct val="120000"/>
            </a:pPr>
            <a:r>
              <a:rPr lang="en-US" sz="1400" b="1" dirty="0">
                <a:solidFill>
                  <a:schemeClr val="tx2"/>
                </a:solidFill>
                <a:latin typeface="Poppins" pitchFamily="2" charset="77"/>
                <a:cs typeface="Poppins" pitchFamily="2" charset="77"/>
              </a:rPr>
              <a:t>1600+ </a:t>
            </a:r>
            <a:r>
              <a:rPr lang="en-US" sz="1400" dirty="0">
                <a:solidFill>
                  <a:schemeClr val="tx2"/>
                </a:solidFill>
                <a:latin typeface="Poppins" pitchFamily="2" charset="77"/>
                <a:cs typeface="Poppins" pitchFamily="2" charset="77"/>
              </a:rPr>
              <a:t>IP lessees</a:t>
            </a:r>
          </a:p>
          <a:p>
            <a:pPr>
              <a:lnSpc>
                <a:spcPct val="200000"/>
              </a:lnSpc>
              <a:buClr>
                <a:schemeClr val="bg2">
                  <a:lumMod val="75000"/>
                </a:schemeClr>
              </a:buClr>
              <a:buSzPct val="120000"/>
            </a:pPr>
            <a:r>
              <a:rPr lang="en-US" sz="1400" b="1" dirty="0">
                <a:solidFill>
                  <a:schemeClr val="tx2"/>
                </a:solidFill>
                <a:latin typeface="Poppins" pitchFamily="2" charset="77"/>
                <a:cs typeface="Poppins" pitchFamily="2" charset="77"/>
              </a:rPr>
              <a:t>B2B customers only</a:t>
            </a:r>
          </a:p>
          <a:p>
            <a:pPr>
              <a:lnSpc>
                <a:spcPct val="200000"/>
              </a:lnSpc>
              <a:buClr>
                <a:schemeClr val="bg2">
                  <a:lumMod val="75000"/>
                </a:schemeClr>
              </a:buClr>
              <a:buSzPct val="120000"/>
            </a:pPr>
            <a:r>
              <a:rPr lang="en-US" sz="1400" b="1" dirty="0">
                <a:solidFill>
                  <a:schemeClr val="tx2"/>
                </a:solidFill>
                <a:latin typeface="Poppins" pitchFamily="2" charset="77"/>
                <a:cs typeface="Poppins" pitchFamily="2" charset="77"/>
              </a:rPr>
              <a:t>First in the market</a:t>
            </a:r>
          </a:p>
        </p:txBody>
      </p:sp>
      <p:cxnSp>
        <p:nvCxnSpPr>
          <p:cNvPr id="11" name="Straight Connector 10">
            <a:extLst>
              <a:ext uri="{FF2B5EF4-FFF2-40B4-BE49-F238E27FC236}">
                <a16:creationId xmlns:a16="http://schemas.microsoft.com/office/drawing/2014/main" id="{E69BB62F-C3DB-2D5C-9221-D6E0DBFE1A0E}"/>
              </a:ext>
            </a:extLst>
          </p:cNvPr>
          <p:cNvCxnSpPr>
            <a:cxnSpLocks/>
          </p:cNvCxnSpPr>
          <p:nvPr/>
        </p:nvCxnSpPr>
        <p:spPr>
          <a:xfrm>
            <a:off x="1152424" y="0"/>
            <a:ext cx="0" cy="6858000"/>
          </a:xfrm>
          <a:prstGeom prst="line">
            <a:avLst/>
          </a:prstGeom>
          <a:ln w="9525">
            <a:solidFill>
              <a:srgbClr val="68618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63A284B-DD38-6370-F9CE-07A3A5679DC4}"/>
              </a:ext>
            </a:extLst>
          </p:cNvPr>
          <p:cNvSpPr/>
          <p:nvPr/>
        </p:nvSpPr>
        <p:spPr>
          <a:xfrm flipV="1">
            <a:off x="1086474" y="2392103"/>
            <a:ext cx="126451" cy="126451"/>
          </a:xfrm>
          <a:prstGeom prst="ellipse">
            <a:avLst/>
          </a:prstGeom>
          <a:solidFill>
            <a:srgbClr val="4DD0A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sp>
        <p:nvSpPr>
          <p:cNvPr id="21" name="Oval 20">
            <a:extLst>
              <a:ext uri="{FF2B5EF4-FFF2-40B4-BE49-F238E27FC236}">
                <a16:creationId xmlns:a16="http://schemas.microsoft.com/office/drawing/2014/main" id="{E1C4122F-57B7-AFEF-7EDF-62B22E829646}"/>
              </a:ext>
            </a:extLst>
          </p:cNvPr>
          <p:cNvSpPr/>
          <p:nvPr/>
        </p:nvSpPr>
        <p:spPr>
          <a:xfrm flipV="1">
            <a:off x="1082792" y="3219449"/>
            <a:ext cx="126451" cy="126451"/>
          </a:xfrm>
          <a:prstGeom prst="ellipse">
            <a:avLst/>
          </a:prstGeom>
          <a:solidFill>
            <a:srgbClr val="C20EF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sp>
        <p:nvSpPr>
          <p:cNvPr id="28" name="Oval 27">
            <a:extLst>
              <a:ext uri="{FF2B5EF4-FFF2-40B4-BE49-F238E27FC236}">
                <a16:creationId xmlns:a16="http://schemas.microsoft.com/office/drawing/2014/main" id="{6D5BDB75-CAB5-6C48-8EE8-12C74A7CD2D4}"/>
              </a:ext>
            </a:extLst>
          </p:cNvPr>
          <p:cNvSpPr/>
          <p:nvPr/>
        </p:nvSpPr>
        <p:spPr>
          <a:xfrm flipV="1">
            <a:off x="1081237" y="2804363"/>
            <a:ext cx="126451" cy="126451"/>
          </a:xfrm>
          <a:prstGeom prst="ellipse">
            <a:avLst/>
          </a:prstGeom>
          <a:solidFill>
            <a:srgbClr val="4888F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pic>
        <p:nvPicPr>
          <p:cNvPr id="35" name="Picture 34" descr="A black background with purple text&#10;&#10;Description automatically generated">
            <a:extLst>
              <a:ext uri="{FF2B5EF4-FFF2-40B4-BE49-F238E27FC236}">
                <a16:creationId xmlns:a16="http://schemas.microsoft.com/office/drawing/2014/main" id="{FE6FB141-BBFC-FEB6-AAA9-58DB4ECD92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2241" y="5685864"/>
            <a:ext cx="4571323" cy="634906"/>
          </a:xfrm>
          <a:prstGeom prst="rect">
            <a:avLst/>
          </a:prstGeom>
        </p:spPr>
      </p:pic>
      <p:sp>
        <p:nvSpPr>
          <p:cNvPr id="38" name="Oval 37">
            <a:extLst>
              <a:ext uri="{FF2B5EF4-FFF2-40B4-BE49-F238E27FC236}">
                <a16:creationId xmlns:a16="http://schemas.microsoft.com/office/drawing/2014/main" id="{F4C2717E-577A-C916-E57B-47C6BFBC5B81}"/>
              </a:ext>
            </a:extLst>
          </p:cNvPr>
          <p:cNvSpPr/>
          <p:nvPr/>
        </p:nvSpPr>
        <p:spPr>
          <a:xfrm flipV="1">
            <a:off x="1090014" y="3682192"/>
            <a:ext cx="126451" cy="126451"/>
          </a:xfrm>
          <a:prstGeom prst="ellipse">
            <a:avLst/>
          </a:prstGeom>
          <a:solidFill>
            <a:srgbClr val="4DD0A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sp>
        <p:nvSpPr>
          <p:cNvPr id="42" name="Oval 41">
            <a:extLst>
              <a:ext uri="{FF2B5EF4-FFF2-40B4-BE49-F238E27FC236}">
                <a16:creationId xmlns:a16="http://schemas.microsoft.com/office/drawing/2014/main" id="{2E378FFF-4D30-01FD-2584-1A9ABE5558EE}"/>
              </a:ext>
            </a:extLst>
          </p:cNvPr>
          <p:cNvSpPr/>
          <p:nvPr/>
        </p:nvSpPr>
        <p:spPr>
          <a:xfrm flipV="1">
            <a:off x="1086332" y="4520171"/>
            <a:ext cx="126451" cy="126451"/>
          </a:xfrm>
          <a:prstGeom prst="ellipse">
            <a:avLst/>
          </a:prstGeom>
          <a:solidFill>
            <a:srgbClr val="C20EF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sp>
        <p:nvSpPr>
          <p:cNvPr id="47" name="Oval 46">
            <a:extLst>
              <a:ext uri="{FF2B5EF4-FFF2-40B4-BE49-F238E27FC236}">
                <a16:creationId xmlns:a16="http://schemas.microsoft.com/office/drawing/2014/main" id="{B3EAEE46-AEB1-AE1D-1400-8AB71AD0EE06}"/>
              </a:ext>
            </a:extLst>
          </p:cNvPr>
          <p:cNvSpPr/>
          <p:nvPr/>
        </p:nvSpPr>
        <p:spPr>
          <a:xfrm flipV="1">
            <a:off x="1084777" y="4094452"/>
            <a:ext cx="126451" cy="126451"/>
          </a:xfrm>
          <a:prstGeom prst="ellipse">
            <a:avLst/>
          </a:prstGeom>
          <a:solidFill>
            <a:srgbClr val="4888F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solidFill>
                <a:srgbClr val="4DD0A9"/>
              </a:solidFill>
            </a:endParaRPr>
          </a:p>
        </p:txBody>
      </p:sp>
      <p:pic>
        <p:nvPicPr>
          <p:cNvPr id="1026" name="Picture 2">
            <a:extLst>
              <a:ext uri="{FF2B5EF4-FFF2-40B4-BE49-F238E27FC236}">
                <a16:creationId xmlns:a16="http://schemas.microsoft.com/office/drawing/2014/main" id="{C4E72922-DC51-749E-3A4B-E8782828140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0216" y="1583317"/>
            <a:ext cx="809648" cy="251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9E1F759-DC11-5F88-1163-CECBCA9673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18263" y="4046540"/>
            <a:ext cx="597087" cy="32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21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01192FA-A0AF-D403-42D9-939161346B49}"/>
              </a:ext>
            </a:extLst>
          </p:cNvPr>
          <p:cNvSpPr/>
          <p:nvPr/>
        </p:nvSpPr>
        <p:spPr>
          <a:xfrm>
            <a:off x="6178131" y="1879174"/>
            <a:ext cx="5028589" cy="2204048"/>
          </a:xfrm>
          <a:prstGeom prst="roundRect">
            <a:avLst>
              <a:gd name="adj" fmla="val 5415"/>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ounded Rectangle 2">
            <a:extLst>
              <a:ext uri="{FF2B5EF4-FFF2-40B4-BE49-F238E27FC236}">
                <a16:creationId xmlns:a16="http://schemas.microsoft.com/office/drawing/2014/main" id="{18042C06-130A-0129-6DF7-D02007AB2E79}"/>
              </a:ext>
            </a:extLst>
          </p:cNvPr>
          <p:cNvSpPr/>
          <p:nvPr/>
        </p:nvSpPr>
        <p:spPr>
          <a:xfrm>
            <a:off x="851026" y="1879174"/>
            <a:ext cx="5028589" cy="3233917"/>
          </a:xfrm>
          <a:prstGeom prst="roundRect">
            <a:avLst>
              <a:gd name="adj" fmla="val 3442"/>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TextBox 5">
            <a:extLst>
              <a:ext uri="{FF2B5EF4-FFF2-40B4-BE49-F238E27FC236}">
                <a16:creationId xmlns:a16="http://schemas.microsoft.com/office/drawing/2014/main" id="{18A07270-1C2F-CDEB-2760-08294884E062}"/>
              </a:ext>
            </a:extLst>
          </p:cNvPr>
          <p:cNvSpPr txBox="1"/>
          <p:nvPr/>
        </p:nvSpPr>
        <p:spPr>
          <a:xfrm>
            <a:off x="1756925" y="598389"/>
            <a:ext cx="8133958" cy="584775"/>
          </a:xfrm>
          <a:prstGeom prst="rect">
            <a:avLst/>
          </a:prstGeom>
          <a:noFill/>
        </p:spPr>
        <p:txBody>
          <a:bodyPr wrap="none" rtlCol="0">
            <a:spAutoFit/>
          </a:bodyPr>
          <a:lstStyle/>
          <a:p>
            <a:r>
              <a:rPr lang="en-US" sz="3200" b="1" dirty="0">
                <a:solidFill>
                  <a:schemeClr val="tx2"/>
                </a:solidFill>
                <a:latin typeface="Poppins" pitchFamily="2" charset="77"/>
                <a:cs typeface="Poppins" pitchFamily="2" charset="77"/>
              </a:rPr>
              <a:t>IP Monetization vs selling comparison</a:t>
            </a:r>
          </a:p>
        </p:txBody>
      </p:sp>
      <p:sp>
        <p:nvSpPr>
          <p:cNvPr id="34" name="TextBox 33">
            <a:extLst>
              <a:ext uri="{FF2B5EF4-FFF2-40B4-BE49-F238E27FC236}">
                <a16:creationId xmlns:a16="http://schemas.microsoft.com/office/drawing/2014/main" id="{E4B0ED3E-640C-9FBA-A0A0-E12E3EEB3AF2}"/>
              </a:ext>
            </a:extLst>
          </p:cNvPr>
          <p:cNvSpPr txBox="1"/>
          <p:nvPr/>
        </p:nvSpPr>
        <p:spPr>
          <a:xfrm>
            <a:off x="851026" y="6267751"/>
            <a:ext cx="5229317" cy="246221"/>
          </a:xfrm>
          <a:prstGeom prst="rect">
            <a:avLst/>
          </a:prstGeom>
          <a:noFill/>
        </p:spPr>
        <p:txBody>
          <a:bodyPr wrap="none" rtlCol="0">
            <a:spAutoFit/>
          </a:bodyPr>
          <a:lstStyle/>
          <a:p>
            <a:r>
              <a:rPr lang="en-US" sz="1000" dirty="0">
                <a:solidFill>
                  <a:schemeClr val="tx2"/>
                </a:solidFill>
                <a:latin typeface="Poppins" pitchFamily="2" charset="77"/>
                <a:cs typeface="Poppins" pitchFamily="2" charset="77"/>
              </a:rPr>
              <a:t>* On average, IPv4 addresses display </a:t>
            </a:r>
            <a:r>
              <a:rPr lang="en-GB" sz="1000" dirty="0">
                <a:solidFill>
                  <a:schemeClr val="tx2"/>
                </a:solidFill>
                <a:latin typeface="Poppins" pitchFamily="2" charset="77"/>
                <a:cs typeface="Poppins" pitchFamily="2" charset="77"/>
              </a:rPr>
              <a:t>25% annual yield gains on IP price growth</a:t>
            </a:r>
            <a:endParaRPr lang="en-US" sz="1000" dirty="0">
              <a:solidFill>
                <a:schemeClr val="tx2"/>
              </a:solidFill>
              <a:latin typeface="Poppins" pitchFamily="2" charset="77"/>
              <a:cs typeface="Poppins" pitchFamily="2" charset="77"/>
            </a:endParaRPr>
          </a:p>
        </p:txBody>
      </p:sp>
      <p:sp>
        <p:nvSpPr>
          <p:cNvPr id="35" name="TextBox 34">
            <a:extLst>
              <a:ext uri="{FF2B5EF4-FFF2-40B4-BE49-F238E27FC236}">
                <a16:creationId xmlns:a16="http://schemas.microsoft.com/office/drawing/2014/main" id="{E2BB788C-6603-DDEA-CA5A-C0F6D61964A9}"/>
              </a:ext>
            </a:extLst>
          </p:cNvPr>
          <p:cNvSpPr txBox="1"/>
          <p:nvPr/>
        </p:nvSpPr>
        <p:spPr>
          <a:xfrm>
            <a:off x="851026" y="5515315"/>
            <a:ext cx="10355694" cy="461665"/>
          </a:xfrm>
          <a:prstGeom prst="rect">
            <a:avLst/>
          </a:prstGeom>
          <a:noFill/>
        </p:spPr>
        <p:txBody>
          <a:bodyPr wrap="square" rtlCol="0">
            <a:spAutoFit/>
          </a:bodyPr>
          <a:lstStyle/>
          <a:p>
            <a:r>
              <a:rPr lang="en-US" sz="1200" dirty="0">
                <a:solidFill>
                  <a:schemeClr val="tx2"/>
                </a:solidFill>
                <a:latin typeface="Poppins" pitchFamily="2" charset="77"/>
                <a:cs typeface="Poppins" pitchFamily="2" charset="77"/>
              </a:rPr>
              <a:t>Based on global IPv4 pricing statistics, it takes 3 to 4 years of monetization before selling IPv4 assets to receive double the amount compared to selling IPv4 addresses from the start.</a:t>
            </a:r>
          </a:p>
        </p:txBody>
      </p:sp>
      <p:sp>
        <p:nvSpPr>
          <p:cNvPr id="7" name="TextBox 6">
            <a:extLst>
              <a:ext uri="{FF2B5EF4-FFF2-40B4-BE49-F238E27FC236}">
                <a16:creationId xmlns:a16="http://schemas.microsoft.com/office/drawing/2014/main" id="{DC1C622B-2EFC-81F8-F538-74C1CC660C70}"/>
              </a:ext>
            </a:extLst>
          </p:cNvPr>
          <p:cNvSpPr txBox="1"/>
          <p:nvPr/>
        </p:nvSpPr>
        <p:spPr>
          <a:xfrm>
            <a:off x="1083431" y="2335141"/>
            <a:ext cx="1519543" cy="338554"/>
          </a:xfrm>
          <a:prstGeom prst="rect">
            <a:avLst/>
          </a:prstGeom>
          <a:noFill/>
        </p:spPr>
        <p:txBody>
          <a:bodyPr wrap="square" rtlCol="0">
            <a:spAutoFit/>
          </a:bodyPr>
          <a:lstStyle/>
          <a:p>
            <a:r>
              <a:rPr lang="en-US" sz="1600" b="1" dirty="0">
                <a:latin typeface="Poppins" pitchFamily="2" charset="77"/>
                <a:cs typeface="Poppins" pitchFamily="2" charset="77"/>
              </a:rPr>
              <a:t>Pros</a:t>
            </a:r>
            <a:endParaRPr lang="en-US" sz="1600" dirty="0">
              <a:latin typeface="Poppins" pitchFamily="2" charset="77"/>
              <a:cs typeface="Poppins" pitchFamily="2" charset="77"/>
            </a:endParaRPr>
          </a:p>
        </p:txBody>
      </p:sp>
      <p:pic>
        <p:nvPicPr>
          <p:cNvPr id="10" name="Picture 9">
            <a:extLst>
              <a:ext uri="{FF2B5EF4-FFF2-40B4-BE49-F238E27FC236}">
                <a16:creationId xmlns:a16="http://schemas.microsoft.com/office/drawing/2014/main" id="{A81F5364-DE43-1AA0-7BC2-B098BAE00B83}"/>
              </a:ext>
            </a:extLst>
          </p:cNvPr>
          <p:cNvPicPr>
            <a:picLocks noChangeAspect="1"/>
          </p:cNvPicPr>
          <p:nvPr/>
        </p:nvPicPr>
        <p:blipFill>
          <a:blip r:embed="rId3"/>
          <a:stretch>
            <a:fillRect/>
          </a:stretch>
        </p:blipFill>
        <p:spPr>
          <a:xfrm>
            <a:off x="1168844" y="2786057"/>
            <a:ext cx="241823" cy="227869"/>
          </a:xfrm>
          <a:prstGeom prst="rect">
            <a:avLst/>
          </a:prstGeom>
        </p:spPr>
      </p:pic>
      <p:sp>
        <p:nvSpPr>
          <p:cNvPr id="11" name="TextBox 10">
            <a:extLst>
              <a:ext uri="{FF2B5EF4-FFF2-40B4-BE49-F238E27FC236}">
                <a16:creationId xmlns:a16="http://schemas.microsoft.com/office/drawing/2014/main" id="{97438273-AC5C-47EA-AF76-B6AA3D06F557}"/>
              </a:ext>
            </a:extLst>
          </p:cNvPr>
          <p:cNvSpPr txBox="1"/>
          <p:nvPr/>
        </p:nvSpPr>
        <p:spPr>
          <a:xfrm>
            <a:off x="1553894" y="2743063"/>
            <a:ext cx="3836276" cy="338554"/>
          </a:xfrm>
          <a:prstGeom prst="rect">
            <a:avLst/>
          </a:prstGeom>
          <a:noFill/>
        </p:spPr>
        <p:txBody>
          <a:bodyPr wrap="square" rtlCol="0">
            <a:spAutoFit/>
          </a:bodyPr>
          <a:lstStyle/>
          <a:p>
            <a:r>
              <a:rPr lang="en-US" sz="1600" dirty="0">
                <a:solidFill>
                  <a:schemeClr val="tx2"/>
                </a:solidFill>
                <a:latin typeface="Poppins" pitchFamily="2" charset="77"/>
                <a:cs typeface="Poppins" pitchFamily="2" charset="77"/>
              </a:rPr>
              <a:t>One-time significant capital gains</a:t>
            </a:r>
          </a:p>
        </p:txBody>
      </p:sp>
      <p:sp>
        <p:nvSpPr>
          <p:cNvPr id="12" name="TextBox 11">
            <a:extLst>
              <a:ext uri="{FF2B5EF4-FFF2-40B4-BE49-F238E27FC236}">
                <a16:creationId xmlns:a16="http://schemas.microsoft.com/office/drawing/2014/main" id="{81FFF596-B521-FDF6-EBCC-7FEB204523CA}"/>
              </a:ext>
            </a:extLst>
          </p:cNvPr>
          <p:cNvSpPr txBox="1"/>
          <p:nvPr/>
        </p:nvSpPr>
        <p:spPr>
          <a:xfrm>
            <a:off x="1110741" y="3221821"/>
            <a:ext cx="1519543" cy="338554"/>
          </a:xfrm>
          <a:prstGeom prst="rect">
            <a:avLst/>
          </a:prstGeom>
          <a:noFill/>
        </p:spPr>
        <p:txBody>
          <a:bodyPr wrap="square" rtlCol="0">
            <a:spAutoFit/>
          </a:bodyPr>
          <a:lstStyle/>
          <a:p>
            <a:r>
              <a:rPr lang="en-US" sz="1600" b="1" dirty="0">
                <a:latin typeface="Poppins" pitchFamily="2" charset="77"/>
                <a:cs typeface="Poppins" pitchFamily="2" charset="77"/>
              </a:rPr>
              <a:t>Cons</a:t>
            </a:r>
            <a:endParaRPr lang="en-US" sz="1600" dirty="0">
              <a:latin typeface="Poppins" pitchFamily="2" charset="77"/>
              <a:cs typeface="Poppins" pitchFamily="2" charset="77"/>
            </a:endParaRPr>
          </a:p>
        </p:txBody>
      </p:sp>
      <p:sp>
        <p:nvSpPr>
          <p:cNvPr id="13" name="TextBox 12">
            <a:extLst>
              <a:ext uri="{FF2B5EF4-FFF2-40B4-BE49-F238E27FC236}">
                <a16:creationId xmlns:a16="http://schemas.microsoft.com/office/drawing/2014/main" id="{7F39AD15-8BB0-E8C9-15DA-8CAB9897C3F9}"/>
              </a:ext>
            </a:extLst>
          </p:cNvPr>
          <p:cNvSpPr txBox="1"/>
          <p:nvPr/>
        </p:nvSpPr>
        <p:spPr>
          <a:xfrm>
            <a:off x="1553894" y="3536460"/>
            <a:ext cx="3836276" cy="1169551"/>
          </a:xfrm>
          <a:prstGeom prst="rect">
            <a:avLst/>
          </a:prstGeom>
          <a:noFill/>
        </p:spPr>
        <p:txBody>
          <a:bodyPr wrap="square" rtlCol="0">
            <a:spAutoFit/>
          </a:bodyPr>
          <a:lstStyle/>
          <a:p>
            <a:pPr>
              <a:lnSpc>
                <a:spcPct val="150000"/>
              </a:lnSpc>
            </a:pPr>
            <a:r>
              <a:rPr lang="en-US" sz="1600" dirty="0">
                <a:solidFill>
                  <a:schemeClr val="tx2"/>
                </a:solidFill>
                <a:latin typeface="Poppins" pitchFamily="2" charset="77"/>
                <a:cs typeface="Poppins" pitchFamily="2" charset="77"/>
              </a:rPr>
              <a:t>Losing the ownership</a:t>
            </a:r>
          </a:p>
          <a:p>
            <a:pPr>
              <a:lnSpc>
                <a:spcPct val="150000"/>
              </a:lnSpc>
            </a:pPr>
            <a:r>
              <a:rPr lang="en-US" sz="1600" dirty="0">
                <a:solidFill>
                  <a:schemeClr val="tx2"/>
                </a:solidFill>
                <a:latin typeface="Poppins" pitchFamily="2" charset="77"/>
                <a:cs typeface="Poppins" pitchFamily="2" charset="77"/>
              </a:rPr>
              <a:t>Not benefiting from yield gains*</a:t>
            </a:r>
          </a:p>
          <a:p>
            <a:pPr>
              <a:lnSpc>
                <a:spcPct val="150000"/>
              </a:lnSpc>
            </a:pPr>
            <a:r>
              <a:rPr lang="en-US" sz="1600" dirty="0">
                <a:solidFill>
                  <a:schemeClr val="tx2"/>
                </a:solidFill>
                <a:latin typeface="Poppins" pitchFamily="2" charset="77"/>
                <a:cs typeface="Poppins" pitchFamily="2" charset="77"/>
              </a:rPr>
              <a:t>Not a recurring revenue</a:t>
            </a:r>
          </a:p>
        </p:txBody>
      </p:sp>
      <p:pic>
        <p:nvPicPr>
          <p:cNvPr id="14" name="Picture 13">
            <a:extLst>
              <a:ext uri="{FF2B5EF4-FFF2-40B4-BE49-F238E27FC236}">
                <a16:creationId xmlns:a16="http://schemas.microsoft.com/office/drawing/2014/main" id="{A7AE5AD3-9768-C715-A54A-ADD8704F9453}"/>
              </a:ext>
            </a:extLst>
          </p:cNvPr>
          <p:cNvPicPr>
            <a:picLocks noChangeAspect="1"/>
          </p:cNvPicPr>
          <p:nvPr/>
        </p:nvPicPr>
        <p:blipFill>
          <a:blip r:embed="rId4"/>
          <a:stretch>
            <a:fillRect/>
          </a:stretch>
        </p:blipFill>
        <p:spPr>
          <a:xfrm>
            <a:off x="1172454" y="3665910"/>
            <a:ext cx="227869" cy="227869"/>
          </a:xfrm>
          <a:prstGeom prst="rect">
            <a:avLst/>
          </a:prstGeom>
        </p:spPr>
      </p:pic>
      <p:pic>
        <p:nvPicPr>
          <p:cNvPr id="15" name="Picture 14">
            <a:extLst>
              <a:ext uri="{FF2B5EF4-FFF2-40B4-BE49-F238E27FC236}">
                <a16:creationId xmlns:a16="http://schemas.microsoft.com/office/drawing/2014/main" id="{C17C42EB-6C92-56DB-4D20-5A6928533D8B}"/>
              </a:ext>
            </a:extLst>
          </p:cNvPr>
          <p:cNvPicPr>
            <a:picLocks noChangeAspect="1"/>
          </p:cNvPicPr>
          <p:nvPr/>
        </p:nvPicPr>
        <p:blipFill>
          <a:blip r:embed="rId4"/>
          <a:stretch>
            <a:fillRect/>
          </a:stretch>
        </p:blipFill>
        <p:spPr>
          <a:xfrm>
            <a:off x="1175820" y="4031346"/>
            <a:ext cx="227869" cy="227869"/>
          </a:xfrm>
          <a:prstGeom prst="rect">
            <a:avLst/>
          </a:prstGeom>
        </p:spPr>
      </p:pic>
      <p:pic>
        <p:nvPicPr>
          <p:cNvPr id="16" name="Picture 15">
            <a:extLst>
              <a:ext uri="{FF2B5EF4-FFF2-40B4-BE49-F238E27FC236}">
                <a16:creationId xmlns:a16="http://schemas.microsoft.com/office/drawing/2014/main" id="{352F5FBB-7616-1212-1025-2287D3FCBF78}"/>
              </a:ext>
            </a:extLst>
          </p:cNvPr>
          <p:cNvPicPr>
            <a:picLocks noChangeAspect="1"/>
          </p:cNvPicPr>
          <p:nvPr/>
        </p:nvPicPr>
        <p:blipFill>
          <a:blip r:embed="rId4"/>
          <a:stretch>
            <a:fillRect/>
          </a:stretch>
        </p:blipFill>
        <p:spPr>
          <a:xfrm>
            <a:off x="1172454" y="4405498"/>
            <a:ext cx="227869" cy="227869"/>
          </a:xfrm>
          <a:prstGeom prst="rect">
            <a:avLst/>
          </a:prstGeom>
        </p:spPr>
      </p:pic>
      <p:sp>
        <p:nvSpPr>
          <p:cNvPr id="18" name="TextBox 17">
            <a:extLst>
              <a:ext uri="{FF2B5EF4-FFF2-40B4-BE49-F238E27FC236}">
                <a16:creationId xmlns:a16="http://schemas.microsoft.com/office/drawing/2014/main" id="{CBFCFF19-36CA-8DCA-EAD2-BE84120E504C}"/>
              </a:ext>
            </a:extLst>
          </p:cNvPr>
          <p:cNvSpPr txBox="1"/>
          <p:nvPr/>
        </p:nvSpPr>
        <p:spPr>
          <a:xfrm>
            <a:off x="6469399" y="2317583"/>
            <a:ext cx="1519543" cy="338554"/>
          </a:xfrm>
          <a:prstGeom prst="rect">
            <a:avLst/>
          </a:prstGeom>
          <a:noFill/>
        </p:spPr>
        <p:txBody>
          <a:bodyPr wrap="square" rtlCol="0">
            <a:spAutoFit/>
          </a:bodyPr>
          <a:lstStyle/>
          <a:p>
            <a:r>
              <a:rPr lang="en-US" sz="1600" b="1" dirty="0">
                <a:latin typeface="Poppins" pitchFamily="2" charset="77"/>
                <a:cs typeface="Poppins" pitchFamily="2" charset="77"/>
              </a:rPr>
              <a:t>Pros</a:t>
            </a:r>
            <a:endParaRPr lang="en-US" sz="1600" dirty="0">
              <a:latin typeface="Poppins" pitchFamily="2" charset="77"/>
              <a:cs typeface="Poppins" pitchFamily="2" charset="77"/>
            </a:endParaRPr>
          </a:p>
        </p:txBody>
      </p:sp>
      <p:pic>
        <p:nvPicPr>
          <p:cNvPr id="19" name="Picture 18">
            <a:extLst>
              <a:ext uri="{FF2B5EF4-FFF2-40B4-BE49-F238E27FC236}">
                <a16:creationId xmlns:a16="http://schemas.microsoft.com/office/drawing/2014/main" id="{673652E7-9B6A-72C7-1E9F-DD578B463F0B}"/>
              </a:ext>
            </a:extLst>
          </p:cNvPr>
          <p:cNvPicPr>
            <a:picLocks noChangeAspect="1"/>
          </p:cNvPicPr>
          <p:nvPr/>
        </p:nvPicPr>
        <p:blipFill>
          <a:blip r:embed="rId3"/>
          <a:stretch>
            <a:fillRect/>
          </a:stretch>
        </p:blipFill>
        <p:spPr>
          <a:xfrm>
            <a:off x="6554812" y="2780074"/>
            <a:ext cx="241823" cy="227869"/>
          </a:xfrm>
          <a:prstGeom prst="rect">
            <a:avLst/>
          </a:prstGeom>
        </p:spPr>
      </p:pic>
      <p:sp>
        <p:nvSpPr>
          <p:cNvPr id="20" name="TextBox 19">
            <a:extLst>
              <a:ext uri="{FF2B5EF4-FFF2-40B4-BE49-F238E27FC236}">
                <a16:creationId xmlns:a16="http://schemas.microsoft.com/office/drawing/2014/main" id="{DC98BA6E-AA21-BD8D-C82A-C06DAE0127B4}"/>
              </a:ext>
            </a:extLst>
          </p:cNvPr>
          <p:cNvSpPr txBox="1"/>
          <p:nvPr/>
        </p:nvSpPr>
        <p:spPr>
          <a:xfrm>
            <a:off x="6939862" y="2643265"/>
            <a:ext cx="3836276" cy="1169551"/>
          </a:xfrm>
          <a:prstGeom prst="rect">
            <a:avLst/>
          </a:prstGeom>
          <a:noFill/>
        </p:spPr>
        <p:txBody>
          <a:bodyPr wrap="square" rtlCol="0">
            <a:spAutoFit/>
          </a:bodyPr>
          <a:lstStyle/>
          <a:p>
            <a:pPr>
              <a:lnSpc>
                <a:spcPct val="150000"/>
              </a:lnSpc>
            </a:pPr>
            <a:r>
              <a:rPr lang="en-US" sz="1600" dirty="0">
                <a:solidFill>
                  <a:schemeClr val="tx2"/>
                </a:solidFill>
                <a:latin typeface="Poppins" pitchFamily="2" charset="77"/>
                <a:cs typeface="Poppins" pitchFamily="2" charset="77"/>
              </a:rPr>
              <a:t>Retaining the ownership</a:t>
            </a:r>
          </a:p>
          <a:p>
            <a:pPr>
              <a:lnSpc>
                <a:spcPct val="150000"/>
              </a:lnSpc>
            </a:pPr>
            <a:r>
              <a:rPr lang="en-US" sz="1600" dirty="0">
                <a:solidFill>
                  <a:schemeClr val="tx2"/>
                </a:solidFill>
                <a:latin typeface="Poppins" pitchFamily="2" charset="77"/>
                <a:cs typeface="Poppins" pitchFamily="2" charset="77"/>
              </a:rPr>
              <a:t>Benefiting from yield gains*</a:t>
            </a:r>
          </a:p>
          <a:p>
            <a:pPr>
              <a:lnSpc>
                <a:spcPct val="150000"/>
              </a:lnSpc>
            </a:pPr>
            <a:r>
              <a:rPr lang="en-US" sz="1600" dirty="0">
                <a:solidFill>
                  <a:schemeClr val="tx2"/>
                </a:solidFill>
                <a:latin typeface="Poppins" pitchFamily="2" charset="77"/>
                <a:cs typeface="Poppins" pitchFamily="2" charset="77"/>
              </a:rPr>
              <a:t>Stable recurring revenue</a:t>
            </a:r>
          </a:p>
        </p:txBody>
      </p:sp>
      <p:pic>
        <p:nvPicPr>
          <p:cNvPr id="26" name="Picture 25">
            <a:extLst>
              <a:ext uri="{FF2B5EF4-FFF2-40B4-BE49-F238E27FC236}">
                <a16:creationId xmlns:a16="http://schemas.microsoft.com/office/drawing/2014/main" id="{CAE75AD9-8A60-2FB7-9319-FE851853F6B3}"/>
              </a:ext>
            </a:extLst>
          </p:cNvPr>
          <p:cNvPicPr>
            <a:picLocks noChangeAspect="1"/>
          </p:cNvPicPr>
          <p:nvPr/>
        </p:nvPicPr>
        <p:blipFill>
          <a:blip r:embed="rId3"/>
          <a:stretch>
            <a:fillRect/>
          </a:stretch>
        </p:blipFill>
        <p:spPr>
          <a:xfrm>
            <a:off x="6556538" y="3151246"/>
            <a:ext cx="241823" cy="227869"/>
          </a:xfrm>
          <a:prstGeom prst="rect">
            <a:avLst/>
          </a:prstGeom>
        </p:spPr>
      </p:pic>
      <p:pic>
        <p:nvPicPr>
          <p:cNvPr id="27" name="Picture 26">
            <a:extLst>
              <a:ext uri="{FF2B5EF4-FFF2-40B4-BE49-F238E27FC236}">
                <a16:creationId xmlns:a16="http://schemas.microsoft.com/office/drawing/2014/main" id="{CAFA5908-A36A-B90F-F3A5-B212176BF78E}"/>
              </a:ext>
            </a:extLst>
          </p:cNvPr>
          <p:cNvPicPr>
            <a:picLocks noChangeAspect="1"/>
          </p:cNvPicPr>
          <p:nvPr/>
        </p:nvPicPr>
        <p:blipFill>
          <a:blip r:embed="rId3"/>
          <a:stretch>
            <a:fillRect/>
          </a:stretch>
        </p:blipFill>
        <p:spPr>
          <a:xfrm>
            <a:off x="6564729" y="3525905"/>
            <a:ext cx="241823" cy="227869"/>
          </a:xfrm>
          <a:prstGeom prst="rect">
            <a:avLst/>
          </a:prstGeom>
        </p:spPr>
      </p:pic>
      <p:sp>
        <p:nvSpPr>
          <p:cNvPr id="31" name="Oval 30">
            <a:extLst>
              <a:ext uri="{FF2B5EF4-FFF2-40B4-BE49-F238E27FC236}">
                <a16:creationId xmlns:a16="http://schemas.microsoft.com/office/drawing/2014/main" id="{D93A984E-D1CB-0A1E-87EC-66A3F1C381D5}"/>
              </a:ext>
            </a:extLst>
          </p:cNvPr>
          <p:cNvSpPr/>
          <p:nvPr/>
        </p:nvSpPr>
        <p:spPr>
          <a:xfrm>
            <a:off x="10595385" y="531177"/>
            <a:ext cx="195573" cy="195573"/>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32" name="Oval 31">
            <a:extLst>
              <a:ext uri="{FF2B5EF4-FFF2-40B4-BE49-F238E27FC236}">
                <a16:creationId xmlns:a16="http://schemas.microsoft.com/office/drawing/2014/main" id="{8E6E11CA-D19B-AD02-AD7B-B11FDF54B090}"/>
              </a:ext>
            </a:extLst>
          </p:cNvPr>
          <p:cNvSpPr/>
          <p:nvPr/>
        </p:nvSpPr>
        <p:spPr>
          <a:xfrm>
            <a:off x="11603022" y="1565878"/>
            <a:ext cx="135000" cy="135000"/>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33" name="Oval 32">
            <a:extLst>
              <a:ext uri="{FF2B5EF4-FFF2-40B4-BE49-F238E27FC236}">
                <a16:creationId xmlns:a16="http://schemas.microsoft.com/office/drawing/2014/main" id="{D0C3F341-79F0-5F60-7A56-A7556BF569F2}"/>
              </a:ext>
            </a:extLst>
          </p:cNvPr>
          <p:cNvSpPr/>
          <p:nvPr/>
        </p:nvSpPr>
        <p:spPr>
          <a:xfrm>
            <a:off x="11407449" y="5275655"/>
            <a:ext cx="195573" cy="195573"/>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1" name="TextBox 20">
            <a:extLst>
              <a:ext uri="{FF2B5EF4-FFF2-40B4-BE49-F238E27FC236}">
                <a16:creationId xmlns:a16="http://schemas.microsoft.com/office/drawing/2014/main" id="{39331236-129D-38AF-244B-DA42CDF0FE54}"/>
              </a:ext>
            </a:extLst>
          </p:cNvPr>
          <p:cNvSpPr txBox="1"/>
          <p:nvPr/>
        </p:nvSpPr>
        <p:spPr>
          <a:xfrm>
            <a:off x="6178131" y="4313252"/>
            <a:ext cx="5028589" cy="738664"/>
          </a:xfrm>
          <a:prstGeom prst="rect">
            <a:avLst/>
          </a:prstGeom>
          <a:noFill/>
        </p:spPr>
        <p:txBody>
          <a:bodyPr wrap="square">
            <a:spAutoFit/>
          </a:bodyPr>
          <a:lstStyle/>
          <a:p>
            <a:r>
              <a:rPr lang="en-US" sz="1400" b="1" dirty="0">
                <a:solidFill>
                  <a:schemeClr val="tx2"/>
                </a:solidFill>
                <a:latin typeface="Poppins" pitchFamily="2" charset="77"/>
                <a:cs typeface="Poppins" pitchFamily="2" charset="77"/>
              </a:rPr>
              <a:t>IPv4 monetization provides a stable revenue source, while IP holders benefit from yield gains on the global IPv4 price increase. </a:t>
            </a:r>
          </a:p>
        </p:txBody>
      </p:sp>
      <p:sp>
        <p:nvSpPr>
          <p:cNvPr id="22" name="Rounded Rectangle 21">
            <a:extLst>
              <a:ext uri="{FF2B5EF4-FFF2-40B4-BE49-F238E27FC236}">
                <a16:creationId xmlns:a16="http://schemas.microsoft.com/office/drawing/2014/main" id="{4E469600-F991-FFE0-C023-A17A6647152D}"/>
              </a:ext>
            </a:extLst>
          </p:cNvPr>
          <p:cNvSpPr/>
          <p:nvPr/>
        </p:nvSpPr>
        <p:spPr>
          <a:xfrm>
            <a:off x="6469399" y="1634264"/>
            <a:ext cx="2245857" cy="461665"/>
          </a:xfrm>
          <a:prstGeom prst="roundRect">
            <a:avLst>
              <a:gd name="adj" fmla="val 14397"/>
            </a:avLst>
          </a:prstGeom>
          <a:solidFill>
            <a:schemeClr val="accent3"/>
          </a:solidFill>
          <a:ln w="19050">
            <a:no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3" name="TextBox 22">
            <a:extLst>
              <a:ext uri="{FF2B5EF4-FFF2-40B4-BE49-F238E27FC236}">
                <a16:creationId xmlns:a16="http://schemas.microsoft.com/office/drawing/2014/main" id="{36785C47-5C80-299E-AB05-E0C0B3237A0E}"/>
              </a:ext>
            </a:extLst>
          </p:cNvPr>
          <p:cNvSpPr txBox="1"/>
          <p:nvPr/>
        </p:nvSpPr>
        <p:spPr>
          <a:xfrm>
            <a:off x="6469399" y="1709582"/>
            <a:ext cx="2245857" cy="338554"/>
          </a:xfrm>
          <a:prstGeom prst="rect">
            <a:avLst/>
          </a:prstGeom>
          <a:noFill/>
        </p:spPr>
        <p:txBody>
          <a:bodyPr wrap="square">
            <a:spAutoFit/>
          </a:bodyPr>
          <a:lstStyle/>
          <a:p>
            <a:pPr algn="ctr"/>
            <a:r>
              <a:rPr lang="en-US" sz="1600" b="1" dirty="0">
                <a:solidFill>
                  <a:schemeClr val="bg1"/>
                </a:solidFill>
                <a:latin typeface="Poppins" pitchFamily="2" charset="77"/>
                <a:cs typeface="Poppins" pitchFamily="2" charset="77"/>
              </a:rPr>
              <a:t>MONETIZATION</a:t>
            </a:r>
          </a:p>
        </p:txBody>
      </p:sp>
      <p:sp>
        <p:nvSpPr>
          <p:cNvPr id="24" name="Rounded Rectangle 23">
            <a:extLst>
              <a:ext uri="{FF2B5EF4-FFF2-40B4-BE49-F238E27FC236}">
                <a16:creationId xmlns:a16="http://schemas.microsoft.com/office/drawing/2014/main" id="{33DCBE50-9474-814E-C0D4-F81C58BBE5ED}"/>
              </a:ext>
            </a:extLst>
          </p:cNvPr>
          <p:cNvSpPr/>
          <p:nvPr/>
        </p:nvSpPr>
        <p:spPr>
          <a:xfrm>
            <a:off x="1175820" y="1634264"/>
            <a:ext cx="2245857" cy="461665"/>
          </a:xfrm>
          <a:prstGeom prst="roundRect">
            <a:avLst>
              <a:gd name="adj" fmla="val 14397"/>
            </a:avLst>
          </a:prstGeom>
          <a:solidFill>
            <a:schemeClr val="accent1"/>
          </a:solidFill>
          <a:ln w="19050">
            <a:no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5" name="TextBox 24">
            <a:extLst>
              <a:ext uri="{FF2B5EF4-FFF2-40B4-BE49-F238E27FC236}">
                <a16:creationId xmlns:a16="http://schemas.microsoft.com/office/drawing/2014/main" id="{0593566D-2160-1796-3952-C494F31EF916}"/>
              </a:ext>
            </a:extLst>
          </p:cNvPr>
          <p:cNvSpPr txBox="1"/>
          <p:nvPr/>
        </p:nvSpPr>
        <p:spPr>
          <a:xfrm>
            <a:off x="1175820" y="1709582"/>
            <a:ext cx="2245857" cy="338554"/>
          </a:xfrm>
          <a:prstGeom prst="rect">
            <a:avLst/>
          </a:prstGeom>
          <a:noFill/>
        </p:spPr>
        <p:txBody>
          <a:bodyPr wrap="square">
            <a:spAutoFit/>
          </a:bodyPr>
          <a:lstStyle/>
          <a:p>
            <a:pPr algn="ctr"/>
            <a:r>
              <a:rPr lang="en-US" sz="1600" b="1" dirty="0">
                <a:solidFill>
                  <a:schemeClr val="bg1"/>
                </a:solidFill>
              </a:rPr>
              <a:t>SALE</a:t>
            </a:r>
            <a:endParaRPr lang="en-US" sz="1600" dirty="0">
              <a:solidFill>
                <a:schemeClr val="bg1"/>
              </a:solidFill>
            </a:endParaRPr>
          </a:p>
        </p:txBody>
      </p:sp>
    </p:spTree>
    <p:extLst>
      <p:ext uri="{BB962C8B-B14F-4D97-AF65-F5344CB8AC3E}">
        <p14:creationId xmlns:p14="http://schemas.microsoft.com/office/powerpoint/2010/main" val="33969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B04A36-AA32-A26E-F231-5F6FE72A4D45}"/>
              </a:ext>
            </a:extLst>
          </p:cNvPr>
          <p:cNvSpPr/>
          <p:nvPr/>
        </p:nvSpPr>
        <p:spPr>
          <a:xfrm>
            <a:off x="-44245" y="0"/>
            <a:ext cx="5816277" cy="6858000"/>
          </a:xfrm>
          <a:prstGeom prst="rect">
            <a:avLst/>
          </a:prstGeom>
          <a:solidFill>
            <a:schemeClr val="tx1"/>
          </a:solidFill>
          <a:ln w="12700">
            <a:no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LT"/>
          </a:p>
        </p:txBody>
      </p:sp>
      <p:sp>
        <p:nvSpPr>
          <p:cNvPr id="8" name="TextBox 7">
            <a:extLst>
              <a:ext uri="{FF2B5EF4-FFF2-40B4-BE49-F238E27FC236}">
                <a16:creationId xmlns:a16="http://schemas.microsoft.com/office/drawing/2014/main" id="{D57F23E5-18C6-B44B-823B-F5B3920FB7F9}"/>
              </a:ext>
            </a:extLst>
          </p:cNvPr>
          <p:cNvSpPr txBox="1"/>
          <p:nvPr/>
        </p:nvSpPr>
        <p:spPr>
          <a:xfrm>
            <a:off x="874285" y="2325062"/>
            <a:ext cx="2754556" cy="584775"/>
          </a:xfrm>
          <a:prstGeom prst="rect">
            <a:avLst/>
          </a:prstGeom>
          <a:noFill/>
        </p:spPr>
        <p:txBody>
          <a:bodyPr wrap="square" lIns="91440" tIns="45720" rIns="91440" bIns="45720" rtlCol="0" anchor="t">
            <a:spAutoFit/>
          </a:bodyPr>
          <a:lstStyle/>
          <a:p>
            <a:r>
              <a:rPr lang="en-US" sz="3200" b="1" dirty="0">
                <a:solidFill>
                  <a:schemeClr val="bg1"/>
                </a:solidFill>
                <a:latin typeface="Poppins"/>
                <a:cs typeface="Poppins"/>
              </a:rPr>
              <a:t>The Process</a:t>
            </a:r>
            <a:endParaRPr lang="en-US" dirty="0">
              <a:solidFill>
                <a:schemeClr val="bg1"/>
              </a:solidFill>
            </a:endParaRPr>
          </a:p>
        </p:txBody>
      </p:sp>
      <p:sp>
        <p:nvSpPr>
          <p:cNvPr id="5" name="TextBox 4">
            <a:extLst>
              <a:ext uri="{FF2B5EF4-FFF2-40B4-BE49-F238E27FC236}">
                <a16:creationId xmlns:a16="http://schemas.microsoft.com/office/drawing/2014/main" id="{0DBEF84C-0C99-9F52-0771-AACA29FEA4F3}"/>
              </a:ext>
            </a:extLst>
          </p:cNvPr>
          <p:cNvSpPr txBox="1"/>
          <p:nvPr/>
        </p:nvSpPr>
        <p:spPr>
          <a:xfrm>
            <a:off x="874285" y="2994658"/>
            <a:ext cx="3738445" cy="1719702"/>
          </a:xfrm>
          <a:prstGeom prst="rect">
            <a:avLst/>
          </a:prstGeom>
          <a:noFill/>
        </p:spPr>
        <p:txBody>
          <a:bodyPr wrap="square" lIns="91440" tIns="45720" rIns="91440" bIns="45720" anchor="t">
            <a:spAutoFit/>
          </a:bodyPr>
          <a:lstStyle/>
          <a:p>
            <a:pPr>
              <a:lnSpc>
                <a:spcPct val="150000"/>
              </a:lnSpc>
            </a:pPr>
            <a:r>
              <a:rPr lang="en-US" dirty="0">
                <a:solidFill>
                  <a:schemeClr val="bg1"/>
                </a:solidFill>
                <a:latin typeface="Poppins" pitchFamily="2" charset="77"/>
                <a:cs typeface="Poppins" pitchFamily="2" charset="77"/>
              </a:rPr>
              <a:t>The IPXO Platform is the first fully automated IP lease platform ensuring quick, easy and secure IPv4 Monetization.</a:t>
            </a:r>
          </a:p>
        </p:txBody>
      </p:sp>
      <p:sp>
        <p:nvSpPr>
          <p:cNvPr id="10" name="Oval 9">
            <a:extLst>
              <a:ext uri="{FF2B5EF4-FFF2-40B4-BE49-F238E27FC236}">
                <a16:creationId xmlns:a16="http://schemas.microsoft.com/office/drawing/2014/main" id="{794EC11F-87AB-58E1-E79B-7836DDBFC8BC}"/>
              </a:ext>
            </a:extLst>
          </p:cNvPr>
          <p:cNvSpPr/>
          <p:nvPr/>
        </p:nvSpPr>
        <p:spPr>
          <a:xfrm>
            <a:off x="776498" y="966958"/>
            <a:ext cx="195573" cy="195573"/>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12" name="Oval 11">
            <a:extLst>
              <a:ext uri="{FF2B5EF4-FFF2-40B4-BE49-F238E27FC236}">
                <a16:creationId xmlns:a16="http://schemas.microsoft.com/office/drawing/2014/main" id="{BCFC954A-1F95-5F23-2AC0-83C87B80263B}"/>
              </a:ext>
            </a:extLst>
          </p:cNvPr>
          <p:cNvSpPr/>
          <p:nvPr/>
        </p:nvSpPr>
        <p:spPr>
          <a:xfrm>
            <a:off x="5621549" y="5166361"/>
            <a:ext cx="302312" cy="302312"/>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14" name="Oval 13">
            <a:extLst>
              <a:ext uri="{FF2B5EF4-FFF2-40B4-BE49-F238E27FC236}">
                <a16:creationId xmlns:a16="http://schemas.microsoft.com/office/drawing/2014/main" id="{8F685302-7875-7889-9484-CA591B929133}"/>
              </a:ext>
            </a:extLst>
          </p:cNvPr>
          <p:cNvSpPr/>
          <p:nvPr/>
        </p:nvSpPr>
        <p:spPr>
          <a:xfrm>
            <a:off x="3176335" y="5651180"/>
            <a:ext cx="135000" cy="135000"/>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grpSp>
        <p:nvGrpSpPr>
          <p:cNvPr id="4" name="Group 3">
            <a:extLst>
              <a:ext uri="{FF2B5EF4-FFF2-40B4-BE49-F238E27FC236}">
                <a16:creationId xmlns:a16="http://schemas.microsoft.com/office/drawing/2014/main" id="{BD9EE35C-6121-569F-0926-F46C81646FA6}"/>
              </a:ext>
            </a:extLst>
          </p:cNvPr>
          <p:cNvGrpSpPr/>
          <p:nvPr/>
        </p:nvGrpSpPr>
        <p:grpSpPr>
          <a:xfrm>
            <a:off x="7250383" y="606056"/>
            <a:ext cx="4114291" cy="5645888"/>
            <a:chOff x="7621822" y="606056"/>
            <a:chExt cx="4114291" cy="5645888"/>
          </a:xfrm>
        </p:grpSpPr>
        <p:pic>
          <p:nvPicPr>
            <p:cNvPr id="7" name="Picture 6" descr="A screen shot of a diagram&#10;&#10;Description automatically generated">
              <a:extLst>
                <a:ext uri="{FF2B5EF4-FFF2-40B4-BE49-F238E27FC236}">
                  <a16:creationId xmlns:a16="http://schemas.microsoft.com/office/drawing/2014/main" id="{A0D89F19-5469-EC9D-92C1-0CF085B6F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822" y="606056"/>
              <a:ext cx="4114291" cy="5645888"/>
            </a:xfrm>
            <a:prstGeom prst="rect">
              <a:avLst/>
            </a:prstGeom>
          </p:spPr>
        </p:pic>
        <p:pic>
          <p:nvPicPr>
            <p:cNvPr id="2" name="Picture 1">
              <a:extLst>
                <a:ext uri="{FF2B5EF4-FFF2-40B4-BE49-F238E27FC236}">
                  <a16:creationId xmlns:a16="http://schemas.microsoft.com/office/drawing/2014/main" id="{E96C3D42-3AB5-9D39-CDDB-692756FD18BE}"/>
                </a:ext>
              </a:extLst>
            </p:cNvPr>
            <p:cNvPicPr>
              <a:picLocks noChangeAspect="1"/>
            </p:cNvPicPr>
            <p:nvPr/>
          </p:nvPicPr>
          <p:blipFill>
            <a:blip r:embed="rId4"/>
            <a:stretch>
              <a:fillRect/>
            </a:stretch>
          </p:blipFill>
          <p:spPr>
            <a:xfrm>
              <a:off x="7866079" y="844129"/>
              <a:ext cx="2146021" cy="762000"/>
            </a:xfrm>
            <a:prstGeom prst="rect">
              <a:avLst/>
            </a:prstGeom>
          </p:spPr>
        </p:pic>
        <p:sp>
          <p:nvSpPr>
            <p:cNvPr id="3" name="TextBox 2">
              <a:extLst>
                <a:ext uri="{FF2B5EF4-FFF2-40B4-BE49-F238E27FC236}">
                  <a16:creationId xmlns:a16="http://schemas.microsoft.com/office/drawing/2014/main" id="{E2E16519-08DA-97DA-CC24-925C6F2659ED}"/>
                </a:ext>
              </a:extLst>
            </p:cNvPr>
            <p:cNvSpPr txBox="1"/>
            <p:nvPr/>
          </p:nvSpPr>
          <p:spPr>
            <a:xfrm>
              <a:off x="8347420" y="1058751"/>
              <a:ext cx="1228221" cy="369332"/>
            </a:xfrm>
            <a:prstGeom prst="rect">
              <a:avLst/>
            </a:prstGeom>
            <a:noFill/>
          </p:spPr>
          <p:txBody>
            <a:bodyPr wrap="none" rtlCol="0">
              <a:spAutoFit/>
            </a:bodyPr>
            <a:lstStyle/>
            <a:p>
              <a:r>
                <a:rPr lang="en-US" b="1" dirty="0">
                  <a:latin typeface="Poppins" pitchFamily="2" charset="77"/>
                  <a:cs typeface="Poppins" pitchFamily="2" charset="77"/>
                </a:rPr>
                <a:t>IP Holder</a:t>
              </a:r>
            </a:p>
          </p:txBody>
        </p:sp>
      </p:grpSp>
    </p:spTree>
    <p:extLst>
      <p:ext uri="{BB962C8B-B14F-4D97-AF65-F5344CB8AC3E}">
        <p14:creationId xmlns:p14="http://schemas.microsoft.com/office/powerpoint/2010/main" val="314210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17C7208-AE85-100C-2511-2C1DE01A3B9B}"/>
              </a:ext>
            </a:extLst>
          </p:cNvPr>
          <p:cNvSpPr/>
          <p:nvPr/>
        </p:nvSpPr>
        <p:spPr>
          <a:xfrm>
            <a:off x="7923600" y="4012387"/>
            <a:ext cx="3546854" cy="1995525"/>
          </a:xfrm>
          <a:prstGeom prst="roundRect">
            <a:avLst>
              <a:gd name="adj" fmla="val 5415"/>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Rounded Rectangle 11">
            <a:extLst>
              <a:ext uri="{FF2B5EF4-FFF2-40B4-BE49-F238E27FC236}">
                <a16:creationId xmlns:a16="http://schemas.microsoft.com/office/drawing/2014/main" id="{F502E9A7-0F7F-67AA-55FA-6ADD092DB195}"/>
              </a:ext>
            </a:extLst>
          </p:cNvPr>
          <p:cNvSpPr/>
          <p:nvPr/>
        </p:nvSpPr>
        <p:spPr>
          <a:xfrm>
            <a:off x="4241224" y="4012388"/>
            <a:ext cx="3546854" cy="1995525"/>
          </a:xfrm>
          <a:prstGeom prst="roundRect">
            <a:avLst>
              <a:gd name="adj" fmla="val 5415"/>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Rounded Rectangle 12">
            <a:extLst>
              <a:ext uri="{FF2B5EF4-FFF2-40B4-BE49-F238E27FC236}">
                <a16:creationId xmlns:a16="http://schemas.microsoft.com/office/drawing/2014/main" id="{57FD3815-0281-8392-2DA1-808DA3E78FFD}"/>
              </a:ext>
            </a:extLst>
          </p:cNvPr>
          <p:cNvSpPr/>
          <p:nvPr/>
        </p:nvSpPr>
        <p:spPr>
          <a:xfrm>
            <a:off x="554689" y="4012389"/>
            <a:ext cx="3546854" cy="1995525"/>
          </a:xfrm>
          <a:prstGeom prst="roundRect">
            <a:avLst>
              <a:gd name="adj" fmla="val 5415"/>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ounded Rectangle 8">
            <a:extLst>
              <a:ext uri="{FF2B5EF4-FFF2-40B4-BE49-F238E27FC236}">
                <a16:creationId xmlns:a16="http://schemas.microsoft.com/office/drawing/2014/main" id="{502530AF-8200-29E6-41CB-81B51DB9B7A0}"/>
              </a:ext>
            </a:extLst>
          </p:cNvPr>
          <p:cNvSpPr/>
          <p:nvPr/>
        </p:nvSpPr>
        <p:spPr>
          <a:xfrm>
            <a:off x="7923600" y="1762657"/>
            <a:ext cx="3546854" cy="1995525"/>
          </a:xfrm>
          <a:prstGeom prst="roundRect">
            <a:avLst>
              <a:gd name="adj" fmla="val 5415"/>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Rounded Rectangle 6">
            <a:extLst>
              <a:ext uri="{FF2B5EF4-FFF2-40B4-BE49-F238E27FC236}">
                <a16:creationId xmlns:a16="http://schemas.microsoft.com/office/drawing/2014/main" id="{027DFEFD-942F-1D0A-8CF6-2C7FFD36926D}"/>
              </a:ext>
            </a:extLst>
          </p:cNvPr>
          <p:cNvSpPr/>
          <p:nvPr/>
        </p:nvSpPr>
        <p:spPr>
          <a:xfrm>
            <a:off x="4241224" y="1762658"/>
            <a:ext cx="3546854" cy="1995525"/>
          </a:xfrm>
          <a:prstGeom prst="roundRect">
            <a:avLst>
              <a:gd name="adj" fmla="val 5415"/>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Rounded Rectangle 4">
            <a:extLst>
              <a:ext uri="{FF2B5EF4-FFF2-40B4-BE49-F238E27FC236}">
                <a16:creationId xmlns:a16="http://schemas.microsoft.com/office/drawing/2014/main" id="{F6A10590-DFC2-B918-75B9-C26B5B55923B}"/>
              </a:ext>
            </a:extLst>
          </p:cNvPr>
          <p:cNvSpPr/>
          <p:nvPr/>
        </p:nvSpPr>
        <p:spPr>
          <a:xfrm>
            <a:off x="554689" y="1762659"/>
            <a:ext cx="3546854" cy="1995525"/>
          </a:xfrm>
          <a:prstGeom prst="roundRect">
            <a:avLst>
              <a:gd name="adj" fmla="val 5415"/>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TextBox 5">
            <a:extLst>
              <a:ext uri="{FF2B5EF4-FFF2-40B4-BE49-F238E27FC236}">
                <a16:creationId xmlns:a16="http://schemas.microsoft.com/office/drawing/2014/main" id="{3F53CD08-02D0-A132-F210-EC1FF93EAC5F}"/>
              </a:ext>
            </a:extLst>
          </p:cNvPr>
          <p:cNvSpPr txBox="1"/>
          <p:nvPr/>
        </p:nvSpPr>
        <p:spPr>
          <a:xfrm>
            <a:off x="767425" y="2481263"/>
            <a:ext cx="2305072" cy="338554"/>
          </a:xfrm>
          <a:prstGeom prst="rect">
            <a:avLst/>
          </a:prstGeom>
          <a:noFill/>
        </p:spPr>
        <p:txBody>
          <a:bodyPr wrap="square" rtlCol="0">
            <a:spAutoFit/>
          </a:bodyPr>
          <a:lstStyle/>
          <a:p>
            <a:r>
              <a:rPr lang="en-US" sz="1600" b="1" dirty="0">
                <a:solidFill>
                  <a:schemeClr val="tx2"/>
                </a:solidFill>
                <a:latin typeface="Poppins" pitchFamily="2" charset="77"/>
                <a:cs typeface="Poppins" pitchFamily="2" charset="77"/>
              </a:rPr>
              <a:t>KYC Processes</a:t>
            </a:r>
          </a:p>
        </p:txBody>
      </p:sp>
      <p:sp>
        <p:nvSpPr>
          <p:cNvPr id="20" name="TextBox 19">
            <a:extLst>
              <a:ext uri="{FF2B5EF4-FFF2-40B4-BE49-F238E27FC236}">
                <a16:creationId xmlns:a16="http://schemas.microsoft.com/office/drawing/2014/main" id="{6E49DEE9-3D36-DA69-1EEE-F8A4C8F27C71}"/>
              </a:ext>
            </a:extLst>
          </p:cNvPr>
          <p:cNvSpPr txBox="1"/>
          <p:nvPr/>
        </p:nvSpPr>
        <p:spPr>
          <a:xfrm>
            <a:off x="740620" y="2874231"/>
            <a:ext cx="3275199" cy="584775"/>
          </a:xfrm>
          <a:prstGeom prst="rect">
            <a:avLst/>
          </a:prstGeom>
          <a:noFill/>
        </p:spPr>
        <p:txBody>
          <a:bodyPr wrap="square" rtlCol="0">
            <a:spAutoFit/>
          </a:bodyPr>
          <a:lstStyle/>
          <a:p>
            <a:r>
              <a:rPr lang="en-US" sz="1600" dirty="0">
                <a:solidFill>
                  <a:schemeClr val="tx2"/>
                </a:solidFill>
                <a:latin typeface="Poppins" pitchFamily="2" charset="77"/>
                <a:cs typeface="Poppins" pitchFamily="2" charset="77"/>
              </a:rPr>
              <a:t>Robust customer vetting procedures</a:t>
            </a:r>
          </a:p>
        </p:txBody>
      </p:sp>
      <p:sp>
        <p:nvSpPr>
          <p:cNvPr id="3" name="TextBox 2">
            <a:extLst>
              <a:ext uri="{FF2B5EF4-FFF2-40B4-BE49-F238E27FC236}">
                <a16:creationId xmlns:a16="http://schemas.microsoft.com/office/drawing/2014/main" id="{0DF33245-0078-10B6-C7A4-6C07577D9C9E}"/>
              </a:ext>
            </a:extLst>
          </p:cNvPr>
          <p:cNvSpPr txBox="1"/>
          <p:nvPr/>
        </p:nvSpPr>
        <p:spPr>
          <a:xfrm>
            <a:off x="0" y="664679"/>
            <a:ext cx="12192000" cy="584775"/>
          </a:xfrm>
          <a:prstGeom prst="rect">
            <a:avLst/>
          </a:prstGeom>
          <a:noFill/>
        </p:spPr>
        <p:txBody>
          <a:bodyPr wrap="square" rtlCol="0">
            <a:spAutoFit/>
          </a:bodyPr>
          <a:lstStyle/>
          <a:p>
            <a:pPr algn="ctr"/>
            <a:r>
              <a:rPr lang="en-US" sz="3200" b="1" dirty="0">
                <a:solidFill>
                  <a:schemeClr val="tx2"/>
                </a:solidFill>
                <a:latin typeface="Poppins" pitchFamily="2" charset="77"/>
                <a:cs typeface="Poppins" pitchFamily="2" charset="77"/>
              </a:rPr>
              <a:t>Why choose IP Leasing?</a:t>
            </a:r>
          </a:p>
        </p:txBody>
      </p:sp>
      <p:pic>
        <p:nvPicPr>
          <p:cNvPr id="4" name="Picture 3">
            <a:extLst>
              <a:ext uri="{FF2B5EF4-FFF2-40B4-BE49-F238E27FC236}">
                <a16:creationId xmlns:a16="http://schemas.microsoft.com/office/drawing/2014/main" id="{C589C7D3-C085-A96D-234D-46449D1B41B8}"/>
              </a:ext>
            </a:extLst>
          </p:cNvPr>
          <p:cNvPicPr>
            <a:picLocks noChangeAspect="1"/>
          </p:cNvPicPr>
          <p:nvPr/>
        </p:nvPicPr>
        <p:blipFill>
          <a:blip r:embed="rId3"/>
          <a:stretch>
            <a:fillRect/>
          </a:stretch>
        </p:blipFill>
        <p:spPr>
          <a:xfrm>
            <a:off x="911245" y="2018555"/>
            <a:ext cx="289487" cy="272783"/>
          </a:xfrm>
          <a:prstGeom prst="rect">
            <a:avLst/>
          </a:prstGeom>
        </p:spPr>
      </p:pic>
      <p:sp>
        <p:nvSpPr>
          <p:cNvPr id="28" name="TextBox 27">
            <a:extLst>
              <a:ext uri="{FF2B5EF4-FFF2-40B4-BE49-F238E27FC236}">
                <a16:creationId xmlns:a16="http://schemas.microsoft.com/office/drawing/2014/main" id="{BD572FD8-BAF3-A43E-70E7-5A1B87669511}"/>
              </a:ext>
            </a:extLst>
          </p:cNvPr>
          <p:cNvSpPr txBox="1"/>
          <p:nvPr/>
        </p:nvSpPr>
        <p:spPr>
          <a:xfrm>
            <a:off x="4459520" y="2477340"/>
            <a:ext cx="2305072" cy="338554"/>
          </a:xfrm>
          <a:prstGeom prst="rect">
            <a:avLst/>
          </a:prstGeom>
          <a:noFill/>
        </p:spPr>
        <p:txBody>
          <a:bodyPr wrap="square" rtlCol="0">
            <a:spAutoFit/>
          </a:bodyPr>
          <a:lstStyle/>
          <a:p>
            <a:r>
              <a:rPr lang="en-US" sz="1600" b="1" dirty="0">
                <a:solidFill>
                  <a:schemeClr val="tx2"/>
                </a:solidFill>
                <a:latin typeface="Poppins" pitchFamily="2" charset="77"/>
                <a:cs typeface="Poppins" pitchFamily="2" charset="77"/>
              </a:rPr>
              <a:t>Full Automation</a:t>
            </a:r>
          </a:p>
        </p:txBody>
      </p:sp>
      <p:sp>
        <p:nvSpPr>
          <p:cNvPr id="29" name="TextBox 28">
            <a:extLst>
              <a:ext uri="{FF2B5EF4-FFF2-40B4-BE49-F238E27FC236}">
                <a16:creationId xmlns:a16="http://schemas.microsoft.com/office/drawing/2014/main" id="{BF13E0FB-FC1F-C7B2-C297-D019039B9B6C}"/>
              </a:ext>
            </a:extLst>
          </p:cNvPr>
          <p:cNvSpPr txBox="1"/>
          <p:nvPr/>
        </p:nvSpPr>
        <p:spPr>
          <a:xfrm>
            <a:off x="4458099" y="2870308"/>
            <a:ext cx="3269914" cy="584775"/>
          </a:xfrm>
          <a:prstGeom prst="rect">
            <a:avLst/>
          </a:prstGeom>
          <a:noFill/>
        </p:spPr>
        <p:txBody>
          <a:bodyPr wrap="square" rtlCol="0">
            <a:spAutoFit/>
          </a:bodyPr>
          <a:lstStyle/>
          <a:p>
            <a:r>
              <a:rPr lang="en-US" sz="1600" dirty="0">
                <a:solidFill>
                  <a:schemeClr val="tx2"/>
                </a:solidFill>
                <a:latin typeface="Poppins" pitchFamily="2" charset="77"/>
                <a:cs typeface="Poppins" pitchFamily="2" charset="77"/>
              </a:rPr>
              <a:t>Automated IP provisioning for end customers</a:t>
            </a:r>
          </a:p>
        </p:txBody>
      </p:sp>
      <p:pic>
        <p:nvPicPr>
          <p:cNvPr id="30" name="Picture 29">
            <a:extLst>
              <a:ext uri="{FF2B5EF4-FFF2-40B4-BE49-F238E27FC236}">
                <a16:creationId xmlns:a16="http://schemas.microsoft.com/office/drawing/2014/main" id="{373CFDC6-CFAF-A796-947D-FFD934A95C92}"/>
              </a:ext>
            </a:extLst>
          </p:cNvPr>
          <p:cNvPicPr>
            <a:picLocks noChangeAspect="1"/>
          </p:cNvPicPr>
          <p:nvPr/>
        </p:nvPicPr>
        <p:blipFill>
          <a:blip r:embed="rId3"/>
          <a:stretch>
            <a:fillRect/>
          </a:stretch>
        </p:blipFill>
        <p:spPr>
          <a:xfrm>
            <a:off x="4472973" y="2014632"/>
            <a:ext cx="289487" cy="272783"/>
          </a:xfrm>
          <a:prstGeom prst="rect">
            <a:avLst/>
          </a:prstGeom>
        </p:spPr>
      </p:pic>
      <p:sp>
        <p:nvSpPr>
          <p:cNvPr id="32" name="TextBox 31">
            <a:extLst>
              <a:ext uri="{FF2B5EF4-FFF2-40B4-BE49-F238E27FC236}">
                <a16:creationId xmlns:a16="http://schemas.microsoft.com/office/drawing/2014/main" id="{7A6C22D5-21E4-7383-ABEA-A38BE624BDAC}"/>
              </a:ext>
            </a:extLst>
          </p:cNvPr>
          <p:cNvSpPr txBox="1"/>
          <p:nvPr/>
        </p:nvSpPr>
        <p:spPr>
          <a:xfrm>
            <a:off x="8099299" y="2494738"/>
            <a:ext cx="3134758" cy="338554"/>
          </a:xfrm>
          <a:prstGeom prst="rect">
            <a:avLst/>
          </a:prstGeom>
          <a:noFill/>
        </p:spPr>
        <p:txBody>
          <a:bodyPr wrap="square" rtlCol="0">
            <a:spAutoFit/>
          </a:bodyPr>
          <a:lstStyle/>
          <a:p>
            <a:r>
              <a:rPr lang="en-US" sz="1600" b="1" dirty="0">
                <a:solidFill>
                  <a:schemeClr val="tx2"/>
                </a:solidFill>
                <a:latin typeface="Poppins" pitchFamily="2" charset="77"/>
                <a:cs typeface="Poppins" pitchFamily="2" charset="77"/>
              </a:rPr>
              <a:t>IP Reputation Management</a:t>
            </a:r>
          </a:p>
        </p:txBody>
      </p:sp>
      <p:sp>
        <p:nvSpPr>
          <p:cNvPr id="33" name="TextBox 32">
            <a:extLst>
              <a:ext uri="{FF2B5EF4-FFF2-40B4-BE49-F238E27FC236}">
                <a16:creationId xmlns:a16="http://schemas.microsoft.com/office/drawing/2014/main" id="{FE7FD4BB-E70F-6628-7557-CE9B6A47731F}"/>
              </a:ext>
            </a:extLst>
          </p:cNvPr>
          <p:cNvSpPr txBox="1"/>
          <p:nvPr/>
        </p:nvSpPr>
        <p:spPr>
          <a:xfrm>
            <a:off x="8099299" y="2887706"/>
            <a:ext cx="3259287" cy="584775"/>
          </a:xfrm>
          <a:prstGeom prst="rect">
            <a:avLst/>
          </a:prstGeom>
          <a:noFill/>
        </p:spPr>
        <p:txBody>
          <a:bodyPr wrap="square" rtlCol="0">
            <a:spAutoFit/>
          </a:bodyPr>
          <a:lstStyle/>
          <a:p>
            <a:r>
              <a:rPr lang="en-US" sz="1600" dirty="0">
                <a:solidFill>
                  <a:schemeClr val="tx2"/>
                </a:solidFill>
                <a:latin typeface="Poppins" pitchFamily="2" charset="77"/>
                <a:cs typeface="Poppins" pitchFamily="2" charset="77"/>
              </a:rPr>
              <a:t>Full abuse observability and management</a:t>
            </a:r>
          </a:p>
        </p:txBody>
      </p:sp>
      <p:pic>
        <p:nvPicPr>
          <p:cNvPr id="34" name="Picture 33">
            <a:extLst>
              <a:ext uri="{FF2B5EF4-FFF2-40B4-BE49-F238E27FC236}">
                <a16:creationId xmlns:a16="http://schemas.microsoft.com/office/drawing/2014/main" id="{EC3BC963-A9FC-F071-8B4B-83EC8EFB04F6}"/>
              </a:ext>
            </a:extLst>
          </p:cNvPr>
          <p:cNvPicPr>
            <a:picLocks noChangeAspect="1"/>
          </p:cNvPicPr>
          <p:nvPr/>
        </p:nvPicPr>
        <p:blipFill>
          <a:blip r:embed="rId3"/>
          <a:stretch>
            <a:fillRect/>
          </a:stretch>
        </p:blipFill>
        <p:spPr>
          <a:xfrm>
            <a:off x="8146459" y="2032030"/>
            <a:ext cx="289487" cy="272783"/>
          </a:xfrm>
          <a:prstGeom prst="rect">
            <a:avLst/>
          </a:prstGeom>
        </p:spPr>
      </p:pic>
      <p:sp>
        <p:nvSpPr>
          <p:cNvPr id="40" name="TextBox 39">
            <a:extLst>
              <a:ext uri="{FF2B5EF4-FFF2-40B4-BE49-F238E27FC236}">
                <a16:creationId xmlns:a16="http://schemas.microsoft.com/office/drawing/2014/main" id="{53236BDC-8F00-9AF0-A833-812D2FAADC6A}"/>
              </a:ext>
            </a:extLst>
          </p:cNvPr>
          <p:cNvSpPr txBox="1"/>
          <p:nvPr/>
        </p:nvSpPr>
        <p:spPr>
          <a:xfrm>
            <a:off x="740619" y="4658121"/>
            <a:ext cx="3275199" cy="338554"/>
          </a:xfrm>
          <a:prstGeom prst="rect">
            <a:avLst/>
          </a:prstGeom>
          <a:noFill/>
        </p:spPr>
        <p:txBody>
          <a:bodyPr wrap="square" rtlCol="0">
            <a:spAutoFit/>
          </a:bodyPr>
          <a:lstStyle/>
          <a:p>
            <a:r>
              <a:rPr lang="en-US" sz="1600" b="1" dirty="0">
                <a:solidFill>
                  <a:schemeClr val="tx2"/>
                </a:solidFill>
                <a:latin typeface="Poppins" pitchFamily="2" charset="77"/>
                <a:cs typeface="Poppins" pitchFamily="2" charset="77"/>
              </a:rPr>
              <a:t>Geolocation Management</a:t>
            </a:r>
          </a:p>
        </p:txBody>
      </p:sp>
      <p:sp>
        <p:nvSpPr>
          <p:cNvPr id="41" name="TextBox 40">
            <a:extLst>
              <a:ext uri="{FF2B5EF4-FFF2-40B4-BE49-F238E27FC236}">
                <a16:creationId xmlns:a16="http://schemas.microsoft.com/office/drawing/2014/main" id="{048E3704-064D-62DC-A6A7-4337A55A245F}"/>
              </a:ext>
            </a:extLst>
          </p:cNvPr>
          <p:cNvSpPr txBox="1"/>
          <p:nvPr/>
        </p:nvSpPr>
        <p:spPr>
          <a:xfrm>
            <a:off x="740619" y="5010149"/>
            <a:ext cx="3360924" cy="830997"/>
          </a:xfrm>
          <a:prstGeom prst="rect">
            <a:avLst/>
          </a:prstGeom>
          <a:noFill/>
        </p:spPr>
        <p:txBody>
          <a:bodyPr wrap="square" rtlCol="0">
            <a:spAutoFit/>
          </a:bodyPr>
          <a:lstStyle/>
          <a:p>
            <a:r>
              <a:rPr lang="en-US" sz="1600" dirty="0">
                <a:solidFill>
                  <a:schemeClr val="tx2"/>
                </a:solidFill>
                <a:latin typeface="Poppins" pitchFamily="2" charset="77"/>
                <a:cs typeface="Poppins" pitchFamily="2" charset="77"/>
              </a:rPr>
              <a:t>Automated Geolocation update mechanism for multiple databases</a:t>
            </a:r>
          </a:p>
        </p:txBody>
      </p:sp>
      <p:pic>
        <p:nvPicPr>
          <p:cNvPr id="42" name="Picture 41">
            <a:extLst>
              <a:ext uri="{FF2B5EF4-FFF2-40B4-BE49-F238E27FC236}">
                <a16:creationId xmlns:a16="http://schemas.microsoft.com/office/drawing/2014/main" id="{BB81DFED-73D7-69A9-8530-DF6FC264A5A7}"/>
              </a:ext>
            </a:extLst>
          </p:cNvPr>
          <p:cNvPicPr>
            <a:picLocks noChangeAspect="1"/>
          </p:cNvPicPr>
          <p:nvPr/>
        </p:nvPicPr>
        <p:blipFill>
          <a:blip r:embed="rId3"/>
          <a:stretch>
            <a:fillRect/>
          </a:stretch>
        </p:blipFill>
        <p:spPr>
          <a:xfrm>
            <a:off x="816012" y="4259211"/>
            <a:ext cx="289487" cy="272783"/>
          </a:xfrm>
          <a:prstGeom prst="rect">
            <a:avLst/>
          </a:prstGeom>
        </p:spPr>
      </p:pic>
      <p:sp>
        <p:nvSpPr>
          <p:cNvPr id="43" name="TextBox 42">
            <a:extLst>
              <a:ext uri="{FF2B5EF4-FFF2-40B4-BE49-F238E27FC236}">
                <a16:creationId xmlns:a16="http://schemas.microsoft.com/office/drawing/2014/main" id="{748E36F2-D983-8438-2D89-4515CFB84E47}"/>
              </a:ext>
            </a:extLst>
          </p:cNvPr>
          <p:cNvSpPr txBox="1"/>
          <p:nvPr/>
        </p:nvSpPr>
        <p:spPr>
          <a:xfrm>
            <a:off x="4472973" y="4654198"/>
            <a:ext cx="2305072" cy="338554"/>
          </a:xfrm>
          <a:prstGeom prst="rect">
            <a:avLst/>
          </a:prstGeom>
          <a:noFill/>
        </p:spPr>
        <p:txBody>
          <a:bodyPr wrap="square" rtlCol="0">
            <a:spAutoFit/>
          </a:bodyPr>
          <a:lstStyle/>
          <a:p>
            <a:r>
              <a:rPr lang="en-US" sz="1600" b="1" dirty="0">
                <a:solidFill>
                  <a:schemeClr val="tx2"/>
                </a:solidFill>
                <a:latin typeface="Poppins" pitchFamily="2" charset="77"/>
                <a:cs typeface="Poppins" pitchFamily="2" charset="77"/>
              </a:rPr>
              <a:t>IP Hijack Protection</a:t>
            </a:r>
          </a:p>
        </p:txBody>
      </p:sp>
      <p:sp>
        <p:nvSpPr>
          <p:cNvPr id="44" name="TextBox 43">
            <a:extLst>
              <a:ext uri="{FF2B5EF4-FFF2-40B4-BE49-F238E27FC236}">
                <a16:creationId xmlns:a16="http://schemas.microsoft.com/office/drawing/2014/main" id="{3F576441-C76E-1CEE-DC62-EAFFA70075C7}"/>
              </a:ext>
            </a:extLst>
          </p:cNvPr>
          <p:cNvSpPr txBox="1"/>
          <p:nvPr/>
        </p:nvSpPr>
        <p:spPr>
          <a:xfrm>
            <a:off x="4458099" y="5002024"/>
            <a:ext cx="3269914" cy="584775"/>
          </a:xfrm>
          <a:prstGeom prst="rect">
            <a:avLst/>
          </a:prstGeom>
          <a:noFill/>
        </p:spPr>
        <p:txBody>
          <a:bodyPr wrap="square" rtlCol="0">
            <a:spAutoFit/>
          </a:bodyPr>
          <a:lstStyle/>
          <a:p>
            <a:r>
              <a:rPr lang="en-US" sz="1600" dirty="0">
                <a:solidFill>
                  <a:schemeClr val="tx2"/>
                </a:solidFill>
                <a:latin typeface="Poppins" pitchFamily="2" charset="77"/>
                <a:cs typeface="Poppins" pitchFamily="2" charset="77"/>
              </a:rPr>
              <a:t>Preventing unauthorized </a:t>
            </a:r>
            <a:br>
              <a:rPr lang="en-US" sz="1600" dirty="0">
                <a:solidFill>
                  <a:schemeClr val="tx2"/>
                </a:solidFill>
                <a:latin typeface="Poppins" pitchFamily="2" charset="77"/>
                <a:cs typeface="Poppins" pitchFamily="2" charset="77"/>
              </a:rPr>
            </a:br>
            <a:r>
              <a:rPr lang="en-US" sz="1600" dirty="0">
                <a:solidFill>
                  <a:schemeClr val="tx2"/>
                </a:solidFill>
                <a:latin typeface="Poppins" pitchFamily="2" charset="77"/>
                <a:cs typeface="Poppins" pitchFamily="2" charset="77"/>
              </a:rPr>
              <a:t>IP access</a:t>
            </a:r>
          </a:p>
        </p:txBody>
      </p:sp>
      <p:pic>
        <p:nvPicPr>
          <p:cNvPr id="45" name="Picture 44">
            <a:extLst>
              <a:ext uri="{FF2B5EF4-FFF2-40B4-BE49-F238E27FC236}">
                <a16:creationId xmlns:a16="http://schemas.microsoft.com/office/drawing/2014/main" id="{4D184947-F0FB-CD61-5833-F86E210ADBD8}"/>
              </a:ext>
            </a:extLst>
          </p:cNvPr>
          <p:cNvPicPr>
            <a:picLocks noChangeAspect="1"/>
          </p:cNvPicPr>
          <p:nvPr/>
        </p:nvPicPr>
        <p:blipFill>
          <a:blip r:embed="rId3"/>
          <a:stretch>
            <a:fillRect/>
          </a:stretch>
        </p:blipFill>
        <p:spPr>
          <a:xfrm>
            <a:off x="4503670" y="4255288"/>
            <a:ext cx="289487" cy="272783"/>
          </a:xfrm>
          <a:prstGeom prst="rect">
            <a:avLst/>
          </a:prstGeom>
        </p:spPr>
      </p:pic>
      <p:sp>
        <p:nvSpPr>
          <p:cNvPr id="46" name="TextBox 45">
            <a:extLst>
              <a:ext uri="{FF2B5EF4-FFF2-40B4-BE49-F238E27FC236}">
                <a16:creationId xmlns:a16="http://schemas.microsoft.com/office/drawing/2014/main" id="{E7D66F24-F5B9-3EC2-3934-9776E9C88E16}"/>
              </a:ext>
            </a:extLst>
          </p:cNvPr>
          <p:cNvSpPr txBox="1"/>
          <p:nvPr/>
        </p:nvSpPr>
        <p:spPr>
          <a:xfrm>
            <a:off x="8099299" y="4671596"/>
            <a:ext cx="3325276" cy="338554"/>
          </a:xfrm>
          <a:prstGeom prst="rect">
            <a:avLst/>
          </a:prstGeom>
          <a:noFill/>
        </p:spPr>
        <p:txBody>
          <a:bodyPr wrap="square" rtlCol="0">
            <a:spAutoFit/>
          </a:bodyPr>
          <a:lstStyle/>
          <a:p>
            <a:r>
              <a:rPr lang="en-US" sz="1600" b="1" dirty="0">
                <a:solidFill>
                  <a:schemeClr val="tx2"/>
                </a:solidFill>
                <a:latin typeface="Poppins" pitchFamily="2" charset="77"/>
                <a:cs typeface="Poppins" pitchFamily="2" charset="77"/>
              </a:rPr>
              <a:t>Inventory Management</a:t>
            </a:r>
          </a:p>
        </p:txBody>
      </p:sp>
      <p:sp>
        <p:nvSpPr>
          <p:cNvPr id="47" name="TextBox 46">
            <a:extLst>
              <a:ext uri="{FF2B5EF4-FFF2-40B4-BE49-F238E27FC236}">
                <a16:creationId xmlns:a16="http://schemas.microsoft.com/office/drawing/2014/main" id="{1B310FFF-F32A-03BA-3A00-B3C30F13C417}"/>
              </a:ext>
            </a:extLst>
          </p:cNvPr>
          <p:cNvSpPr txBox="1"/>
          <p:nvPr/>
        </p:nvSpPr>
        <p:spPr>
          <a:xfrm>
            <a:off x="8099299" y="5010149"/>
            <a:ext cx="3045579" cy="584775"/>
          </a:xfrm>
          <a:prstGeom prst="rect">
            <a:avLst/>
          </a:prstGeom>
          <a:noFill/>
        </p:spPr>
        <p:txBody>
          <a:bodyPr wrap="square" rtlCol="0">
            <a:spAutoFit/>
          </a:bodyPr>
          <a:lstStyle/>
          <a:p>
            <a:r>
              <a:rPr lang="en-US" sz="1600" dirty="0">
                <a:solidFill>
                  <a:schemeClr val="tx2"/>
                </a:solidFill>
                <a:latin typeface="Poppins" pitchFamily="2" charset="77"/>
                <a:cs typeface="Poppins" pitchFamily="2" charset="77"/>
              </a:rPr>
              <a:t>Maximizing IP holder's revenue </a:t>
            </a:r>
          </a:p>
        </p:txBody>
      </p:sp>
      <p:pic>
        <p:nvPicPr>
          <p:cNvPr id="48" name="Picture 47">
            <a:extLst>
              <a:ext uri="{FF2B5EF4-FFF2-40B4-BE49-F238E27FC236}">
                <a16:creationId xmlns:a16="http://schemas.microsoft.com/office/drawing/2014/main" id="{B60B6AEF-B992-0823-B9A1-0F92DA22885E}"/>
              </a:ext>
            </a:extLst>
          </p:cNvPr>
          <p:cNvPicPr>
            <a:picLocks noChangeAspect="1"/>
          </p:cNvPicPr>
          <p:nvPr/>
        </p:nvPicPr>
        <p:blipFill>
          <a:blip r:embed="rId3"/>
          <a:stretch>
            <a:fillRect/>
          </a:stretch>
        </p:blipFill>
        <p:spPr>
          <a:xfrm>
            <a:off x="8146459" y="4272686"/>
            <a:ext cx="289487" cy="272783"/>
          </a:xfrm>
          <a:prstGeom prst="rect">
            <a:avLst/>
          </a:prstGeom>
        </p:spPr>
      </p:pic>
    </p:spTree>
    <p:extLst>
      <p:ext uri="{BB962C8B-B14F-4D97-AF65-F5344CB8AC3E}">
        <p14:creationId xmlns:p14="http://schemas.microsoft.com/office/powerpoint/2010/main" val="224547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DB71D-16D1-470D-4A6C-71AC9263707B}"/>
              </a:ext>
            </a:extLst>
          </p:cNvPr>
          <p:cNvSpPr txBox="1"/>
          <p:nvPr/>
        </p:nvSpPr>
        <p:spPr>
          <a:xfrm>
            <a:off x="0" y="1281888"/>
            <a:ext cx="12191999" cy="638636"/>
          </a:xfrm>
          <a:prstGeom prst="rect">
            <a:avLst/>
          </a:prstGeom>
          <a:noFill/>
        </p:spPr>
        <p:txBody>
          <a:bodyPr wrap="square" lIns="91440" tIns="45720" rIns="91440" bIns="45720" rtlCol="0" anchor="t">
            <a:spAutoFit/>
          </a:bodyPr>
          <a:lstStyle/>
          <a:p>
            <a:pPr algn="ctr">
              <a:lnSpc>
                <a:spcPts val="4440"/>
              </a:lnSpc>
            </a:pPr>
            <a:r>
              <a:rPr lang="en-GB" sz="3200" b="1" dirty="0">
                <a:solidFill>
                  <a:schemeClr val="tx2"/>
                </a:solidFill>
                <a:latin typeface="Poppins" pitchFamily="2" charset="77"/>
                <a:cs typeface="Poppins" pitchFamily="2" charset="77"/>
              </a:rPr>
              <a:t>Lessee perspective key points</a:t>
            </a:r>
            <a:endParaRPr lang="en-US" dirty="0">
              <a:solidFill>
                <a:schemeClr val="tx2"/>
              </a:solidFill>
              <a:latin typeface="Poppins" pitchFamily="2" charset="77"/>
              <a:cs typeface="Poppins" pitchFamily="2" charset="77"/>
            </a:endParaRPr>
          </a:p>
        </p:txBody>
      </p:sp>
      <p:sp>
        <p:nvSpPr>
          <p:cNvPr id="21" name="Oval 20">
            <a:extLst>
              <a:ext uri="{FF2B5EF4-FFF2-40B4-BE49-F238E27FC236}">
                <a16:creationId xmlns:a16="http://schemas.microsoft.com/office/drawing/2014/main" id="{5DE85CBE-779C-C19E-EFEB-0840A1C3ED59}"/>
              </a:ext>
            </a:extLst>
          </p:cNvPr>
          <p:cNvSpPr/>
          <p:nvPr/>
        </p:nvSpPr>
        <p:spPr>
          <a:xfrm>
            <a:off x="11115763" y="4716289"/>
            <a:ext cx="221188" cy="221188"/>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23" name="Oval 22">
            <a:extLst>
              <a:ext uri="{FF2B5EF4-FFF2-40B4-BE49-F238E27FC236}">
                <a16:creationId xmlns:a16="http://schemas.microsoft.com/office/drawing/2014/main" id="{A9F66B41-F842-3377-C876-5E4DE8EACCD2}"/>
              </a:ext>
            </a:extLst>
          </p:cNvPr>
          <p:cNvSpPr/>
          <p:nvPr/>
        </p:nvSpPr>
        <p:spPr>
          <a:xfrm>
            <a:off x="1333292" y="1014979"/>
            <a:ext cx="266909" cy="266909"/>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4" name="Oval 23">
            <a:extLst>
              <a:ext uri="{FF2B5EF4-FFF2-40B4-BE49-F238E27FC236}">
                <a16:creationId xmlns:a16="http://schemas.microsoft.com/office/drawing/2014/main" id="{FEBC7AEB-9CC9-55F2-9577-7E0E6739BCA9}"/>
              </a:ext>
            </a:extLst>
          </p:cNvPr>
          <p:cNvSpPr/>
          <p:nvPr/>
        </p:nvSpPr>
        <p:spPr>
          <a:xfrm>
            <a:off x="10158784" y="6046479"/>
            <a:ext cx="105977" cy="10597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Rounded Rectangle 3">
            <a:extLst>
              <a:ext uri="{FF2B5EF4-FFF2-40B4-BE49-F238E27FC236}">
                <a16:creationId xmlns:a16="http://schemas.microsoft.com/office/drawing/2014/main" id="{32FA2E11-6B78-4BB5-B895-B43A8B301A3A}"/>
              </a:ext>
            </a:extLst>
          </p:cNvPr>
          <p:cNvSpPr/>
          <p:nvPr/>
        </p:nvSpPr>
        <p:spPr>
          <a:xfrm>
            <a:off x="3497175" y="2543920"/>
            <a:ext cx="5197650" cy="784818"/>
          </a:xfrm>
          <a:prstGeom prst="roundRect">
            <a:avLst>
              <a:gd name="adj" fmla="val 14397"/>
            </a:avLst>
          </a:prstGeom>
          <a:solidFill>
            <a:schemeClr val="bg1"/>
          </a:solidFill>
          <a:ln w="19050">
            <a:solidFill>
              <a:schemeClr val="accent3"/>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TextBox 12">
            <a:extLst>
              <a:ext uri="{FF2B5EF4-FFF2-40B4-BE49-F238E27FC236}">
                <a16:creationId xmlns:a16="http://schemas.microsoft.com/office/drawing/2014/main" id="{187E4E78-ED46-305A-159F-6854192F6DD6}"/>
              </a:ext>
            </a:extLst>
          </p:cNvPr>
          <p:cNvSpPr txBox="1"/>
          <p:nvPr/>
        </p:nvSpPr>
        <p:spPr>
          <a:xfrm>
            <a:off x="3497177" y="2766187"/>
            <a:ext cx="5197648" cy="369332"/>
          </a:xfrm>
          <a:prstGeom prst="rect">
            <a:avLst/>
          </a:prstGeom>
          <a:noFill/>
        </p:spPr>
        <p:txBody>
          <a:bodyPr wrap="square" lIns="91440" tIns="45720" rIns="91440" bIns="45720" rtlCol="0" anchor="t">
            <a:spAutoFit/>
          </a:bodyPr>
          <a:lstStyle/>
          <a:p>
            <a:pPr algn="ctr"/>
            <a:r>
              <a:rPr lang="en-GB" b="1">
                <a:solidFill>
                  <a:schemeClr val="tx2"/>
                </a:solidFill>
                <a:cs typeface="Poppins"/>
              </a:rPr>
              <a:t>Flexibility to make changes</a:t>
            </a:r>
          </a:p>
        </p:txBody>
      </p:sp>
      <p:sp>
        <p:nvSpPr>
          <p:cNvPr id="15" name="Rounded Rectangle 14">
            <a:extLst>
              <a:ext uri="{FF2B5EF4-FFF2-40B4-BE49-F238E27FC236}">
                <a16:creationId xmlns:a16="http://schemas.microsoft.com/office/drawing/2014/main" id="{21DD4F17-B946-E5EE-13FA-2C86AC5DE2EA}"/>
              </a:ext>
            </a:extLst>
          </p:cNvPr>
          <p:cNvSpPr/>
          <p:nvPr/>
        </p:nvSpPr>
        <p:spPr>
          <a:xfrm>
            <a:off x="3517630" y="3625959"/>
            <a:ext cx="5197650" cy="784818"/>
          </a:xfrm>
          <a:prstGeom prst="roundRect">
            <a:avLst>
              <a:gd name="adj" fmla="val 14397"/>
            </a:avLst>
          </a:prstGeom>
          <a:solidFill>
            <a:schemeClr val="bg1"/>
          </a:solidFill>
          <a:ln w="19050">
            <a:solidFill>
              <a:schemeClr val="accent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8" name="TextBox 17">
            <a:extLst>
              <a:ext uri="{FF2B5EF4-FFF2-40B4-BE49-F238E27FC236}">
                <a16:creationId xmlns:a16="http://schemas.microsoft.com/office/drawing/2014/main" id="{D696E548-E29B-62F8-4FB3-60C435654916}"/>
              </a:ext>
            </a:extLst>
          </p:cNvPr>
          <p:cNvSpPr txBox="1"/>
          <p:nvPr/>
        </p:nvSpPr>
        <p:spPr>
          <a:xfrm>
            <a:off x="3517632" y="3848226"/>
            <a:ext cx="5197648" cy="369332"/>
          </a:xfrm>
          <a:prstGeom prst="rect">
            <a:avLst/>
          </a:prstGeom>
          <a:noFill/>
        </p:spPr>
        <p:txBody>
          <a:bodyPr wrap="square" lIns="91440" tIns="45720" rIns="91440" bIns="45720" rtlCol="0" anchor="t">
            <a:spAutoFit/>
          </a:bodyPr>
          <a:lstStyle/>
          <a:p>
            <a:pPr algn="ctr"/>
            <a:r>
              <a:rPr lang="en-GB" b="1">
                <a:solidFill>
                  <a:schemeClr val="tx2"/>
                </a:solidFill>
                <a:cs typeface="Poppins"/>
              </a:rPr>
              <a:t>ROI when comparing Buy vs Lease</a:t>
            </a:r>
          </a:p>
        </p:txBody>
      </p:sp>
      <p:sp>
        <p:nvSpPr>
          <p:cNvPr id="19" name="Rounded Rectangle 18">
            <a:extLst>
              <a:ext uri="{FF2B5EF4-FFF2-40B4-BE49-F238E27FC236}">
                <a16:creationId xmlns:a16="http://schemas.microsoft.com/office/drawing/2014/main" id="{8E9C88E3-B8F3-0B97-0FC8-737948FBB860}"/>
              </a:ext>
            </a:extLst>
          </p:cNvPr>
          <p:cNvSpPr/>
          <p:nvPr/>
        </p:nvSpPr>
        <p:spPr>
          <a:xfrm>
            <a:off x="3497175" y="4707998"/>
            <a:ext cx="5197650" cy="784818"/>
          </a:xfrm>
          <a:prstGeom prst="roundRect">
            <a:avLst>
              <a:gd name="adj" fmla="val 14397"/>
            </a:avLst>
          </a:prstGeom>
          <a:solidFill>
            <a:schemeClr val="bg1"/>
          </a:solidFill>
          <a:ln w="19050">
            <a:solidFill>
              <a:schemeClr val="accent4"/>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0" name="TextBox 19">
            <a:extLst>
              <a:ext uri="{FF2B5EF4-FFF2-40B4-BE49-F238E27FC236}">
                <a16:creationId xmlns:a16="http://schemas.microsoft.com/office/drawing/2014/main" id="{30223017-157D-CB46-6550-61CD1D65E6F2}"/>
              </a:ext>
            </a:extLst>
          </p:cNvPr>
          <p:cNvSpPr txBox="1"/>
          <p:nvPr/>
        </p:nvSpPr>
        <p:spPr>
          <a:xfrm>
            <a:off x="3497177" y="4930265"/>
            <a:ext cx="5197648" cy="369332"/>
          </a:xfrm>
          <a:prstGeom prst="rect">
            <a:avLst/>
          </a:prstGeom>
          <a:noFill/>
        </p:spPr>
        <p:txBody>
          <a:bodyPr wrap="square" lIns="91440" tIns="45720" rIns="91440" bIns="45720" rtlCol="0" anchor="t">
            <a:spAutoFit/>
          </a:bodyPr>
          <a:lstStyle/>
          <a:p>
            <a:pPr algn="ctr"/>
            <a:r>
              <a:rPr lang="en-GB" b="1">
                <a:solidFill>
                  <a:schemeClr val="tx2"/>
                </a:solidFill>
                <a:cs typeface="Poppins"/>
              </a:rPr>
              <a:t>Fast access to IPs</a:t>
            </a:r>
          </a:p>
        </p:txBody>
      </p:sp>
      <p:sp>
        <p:nvSpPr>
          <p:cNvPr id="25" name="Oval 24">
            <a:extLst>
              <a:ext uri="{FF2B5EF4-FFF2-40B4-BE49-F238E27FC236}">
                <a16:creationId xmlns:a16="http://schemas.microsoft.com/office/drawing/2014/main" id="{FF623AB2-CA34-8627-5110-5D003739486E}"/>
              </a:ext>
            </a:extLst>
          </p:cNvPr>
          <p:cNvSpPr/>
          <p:nvPr/>
        </p:nvSpPr>
        <p:spPr>
          <a:xfrm>
            <a:off x="731756" y="2237378"/>
            <a:ext cx="105977" cy="10597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251542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FFCD4-189C-6B8A-024B-CBB7DF197BA5}"/>
              </a:ext>
            </a:extLst>
          </p:cNvPr>
          <p:cNvSpPr txBox="1"/>
          <p:nvPr/>
        </p:nvSpPr>
        <p:spPr>
          <a:xfrm>
            <a:off x="2510499" y="2911771"/>
            <a:ext cx="6936514" cy="830997"/>
          </a:xfrm>
          <a:prstGeom prst="rect">
            <a:avLst/>
          </a:prstGeom>
          <a:noFill/>
        </p:spPr>
        <p:txBody>
          <a:bodyPr wrap="none" rtlCol="0">
            <a:spAutoFit/>
          </a:bodyPr>
          <a:lstStyle/>
          <a:p>
            <a:r>
              <a:rPr lang="en-GB" sz="4800" b="1" i="0" u="none" strike="noStrike" dirty="0">
                <a:solidFill>
                  <a:schemeClr val="bg1"/>
                </a:solidFill>
                <a:effectLst/>
                <a:latin typeface="Poppins" pitchFamily="2" charset="77"/>
                <a:cs typeface="Poppins" pitchFamily="2" charset="77"/>
              </a:rPr>
              <a:t>Outlook for the future</a:t>
            </a:r>
            <a:endParaRPr lang="en-US" sz="4800" b="1" dirty="0">
              <a:solidFill>
                <a:schemeClr val="bg1"/>
              </a:solidFill>
              <a:latin typeface="Poppins" pitchFamily="2" charset="77"/>
              <a:cs typeface="Poppins" pitchFamily="2" charset="77"/>
            </a:endParaRPr>
          </a:p>
        </p:txBody>
      </p:sp>
      <p:sp>
        <p:nvSpPr>
          <p:cNvPr id="2" name="Oval 1">
            <a:extLst>
              <a:ext uri="{FF2B5EF4-FFF2-40B4-BE49-F238E27FC236}">
                <a16:creationId xmlns:a16="http://schemas.microsoft.com/office/drawing/2014/main" id="{DD2DD257-BE87-C094-5C5C-C73783684EDD}"/>
              </a:ext>
            </a:extLst>
          </p:cNvPr>
          <p:cNvSpPr/>
          <p:nvPr/>
        </p:nvSpPr>
        <p:spPr>
          <a:xfrm>
            <a:off x="10950925" y="4335796"/>
            <a:ext cx="221188" cy="221188"/>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4" name="Oval 3">
            <a:extLst>
              <a:ext uri="{FF2B5EF4-FFF2-40B4-BE49-F238E27FC236}">
                <a16:creationId xmlns:a16="http://schemas.microsoft.com/office/drawing/2014/main" id="{00990C1A-1E6A-8B28-A764-69B7FAA428D7}"/>
              </a:ext>
            </a:extLst>
          </p:cNvPr>
          <p:cNvSpPr/>
          <p:nvPr/>
        </p:nvSpPr>
        <p:spPr>
          <a:xfrm>
            <a:off x="885193" y="2457763"/>
            <a:ext cx="165693" cy="165693"/>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Oval 4">
            <a:extLst>
              <a:ext uri="{FF2B5EF4-FFF2-40B4-BE49-F238E27FC236}">
                <a16:creationId xmlns:a16="http://schemas.microsoft.com/office/drawing/2014/main" id="{DAC1071E-E741-D16C-B4B9-E26E2D0F82F4}"/>
              </a:ext>
            </a:extLst>
          </p:cNvPr>
          <p:cNvSpPr/>
          <p:nvPr/>
        </p:nvSpPr>
        <p:spPr>
          <a:xfrm>
            <a:off x="2381868" y="1179650"/>
            <a:ext cx="257263" cy="257263"/>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Oval 5">
            <a:extLst>
              <a:ext uri="{FF2B5EF4-FFF2-40B4-BE49-F238E27FC236}">
                <a16:creationId xmlns:a16="http://schemas.microsoft.com/office/drawing/2014/main" id="{02377A91-1257-5CDD-D28F-855E237C372B}"/>
              </a:ext>
            </a:extLst>
          </p:cNvPr>
          <p:cNvSpPr/>
          <p:nvPr/>
        </p:nvSpPr>
        <p:spPr>
          <a:xfrm>
            <a:off x="9003206" y="5343262"/>
            <a:ext cx="105977" cy="10597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3953097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E4F8-92D7-3187-2A5D-F7DE75BA4FA3}"/>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027F9D0-C735-8164-5435-7C57AEB8B456}"/>
              </a:ext>
            </a:extLst>
          </p:cNvPr>
          <p:cNvSpPr/>
          <p:nvPr/>
        </p:nvSpPr>
        <p:spPr>
          <a:xfrm>
            <a:off x="2532108" y="2341444"/>
            <a:ext cx="7246626" cy="784818"/>
          </a:xfrm>
          <a:prstGeom prst="roundRect">
            <a:avLst>
              <a:gd name="adj" fmla="val 14397"/>
            </a:avLst>
          </a:prstGeom>
          <a:solidFill>
            <a:schemeClr val="bg1"/>
          </a:solidFill>
          <a:ln w="19050">
            <a:solidFill>
              <a:schemeClr val="accent3"/>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TextBox 3">
            <a:extLst>
              <a:ext uri="{FF2B5EF4-FFF2-40B4-BE49-F238E27FC236}">
                <a16:creationId xmlns:a16="http://schemas.microsoft.com/office/drawing/2014/main" id="{4DA556FA-0111-7B51-3011-5FF935C2CA4D}"/>
              </a:ext>
            </a:extLst>
          </p:cNvPr>
          <p:cNvSpPr txBox="1"/>
          <p:nvPr/>
        </p:nvSpPr>
        <p:spPr>
          <a:xfrm>
            <a:off x="0" y="1044557"/>
            <a:ext cx="12192000" cy="638636"/>
          </a:xfrm>
          <a:prstGeom prst="rect">
            <a:avLst/>
          </a:prstGeom>
          <a:noFill/>
        </p:spPr>
        <p:txBody>
          <a:bodyPr wrap="square" lIns="91440" tIns="45720" rIns="91440" bIns="45720" rtlCol="0" anchor="t">
            <a:spAutoFit/>
          </a:bodyPr>
          <a:lstStyle/>
          <a:p>
            <a:pPr algn="ctr">
              <a:lnSpc>
                <a:spcPts val="4440"/>
              </a:lnSpc>
            </a:pPr>
            <a:r>
              <a:rPr lang="en-GB" sz="3200" b="1">
                <a:solidFill>
                  <a:schemeClr val="tx2"/>
                </a:solidFill>
                <a:latin typeface="Poppins" pitchFamily="2" charset="77"/>
                <a:cs typeface="Poppins" pitchFamily="2" charset="77"/>
              </a:rPr>
              <a:t>Outlook for the future</a:t>
            </a:r>
          </a:p>
        </p:txBody>
      </p:sp>
      <p:sp>
        <p:nvSpPr>
          <p:cNvPr id="8" name="TextBox 7">
            <a:extLst>
              <a:ext uri="{FF2B5EF4-FFF2-40B4-BE49-F238E27FC236}">
                <a16:creationId xmlns:a16="http://schemas.microsoft.com/office/drawing/2014/main" id="{00B8D2A1-7C17-091F-2893-3F64717CB719}"/>
              </a:ext>
            </a:extLst>
          </p:cNvPr>
          <p:cNvSpPr txBox="1"/>
          <p:nvPr/>
        </p:nvSpPr>
        <p:spPr>
          <a:xfrm>
            <a:off x="2532109" y="2563711"/>
            <a:ext cx="7246625" cy="369332"/>
          </a:xfrm>
          <a:prstGeom prst="rect">
            <a:avLst/>
          </a:prstGeom>
          <a:noFill/>
        </p:spPr>
        <p:txBody>
          <a:bodyPr wrap="square" lIns="91440" tIns="45720" rIns="91440" bIns="45720" rtlCol="0" anchor="t">
            <a:spAutoFit/>
          </a:bodyPr>
          <a:lstStyle/>
          <a:p>
            <a:pPr algn="ctr"/>
            <a:r>
              <a:rPr lang="en-GB" b="1" dirty="0">
                <a:solidFill>
                  <a:schemeClr val="tx2"/>
                </a:solidFill>
                <a:latin typeface="Poppins" pitchFamily="2" charset="77"/>
                <a:cs typeface="Poppins" pitchFamily="2" charset="77"/>
              </a:rPr>
              <a:t>Continuous shortage of IPv4 addresses</a:t>
            </a:r>
          </a:p>
        </p:txBody>
      </p:sp>
      <p:sp>
        <p:nvSpPr>
          <p:cNvPr id="19" name="Rounded Rectangle 18">
            <a:extLst>
              <a:ext uri="{FF2B5EF4-FFF2-40B4-BE49-F238E27FC236}">
                <a16:creationId xmlns:a16="http://schemas.microsoft.com/office/drawing/2014/main" id="{A81EBA35-E21C-6C26-10A8-F93C5FF6CC92}"/>
              </a:ext>
            </a:extLst>
          </p:cNvPr>
          <p:cNvSpPr/>
          <p:nvPr/>
        </p:nvSpPr>
        <p:spPr>
          <a:xfrm>
            <a:off x="2532109" y="3562246"/>
            <a:ext cx="3435500" cy="784818"/>
          </a:xfrm>
          <a:prstGeom prst="roundRect">
            <a:avLst>
              <a:gd name="adj" fmla="val 14397"/>
            </a:avLst>
          </a:prstGeom>
          <a:solidFill>
            <a:schemeClr val="bg1"/>
          </a:solidFill>
          <a:ln w="19050">
            <a:solidFill>
              <a:schemeClr val="accent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0" name="TextBox 19">
            <a:extLst>
              <a:ext uri="{FF2B5EF4-FFF2-40B4-BE49-F238E27FC236}">
                <a16:creationId xmlns:a16="http://schemas.microsoft.com/office/drawing/2014/main" id="{C6F36AE2-9B03-D63B-8302-CB5F3E8FDF98}"/>
              </a:ext>
            </a:extLst>
          </p:cNvPr>
          <p:cNvSpPr txBox="1"/>
          <p:nvPr/>
        </p:nvSpPr>
        <p:spPr>
          <a:xfrm>
            <a:off x="2532109" y="3784513"/>
            <a:ext cx="3435500" cy="369332"/>
          </a:xfrm>
          <a:prstGeom prst="rect">
            <a:avLst/>
          </a:prstGeom>
          <a:noFill/>
        </p:spPr>
        <p:txBody>
          <a:bodyPr wrap="square" lIns="91440" tIns="45720" rIns="91440" bIns="45720" rtlCol="0" anchor="t">
            <a:spAutoFit/>
          </a:bodyPr>
          <a:lstStyle/>
          <a:p>
            <a:pPr algn="ctr"/>
            <a:r>
              <a:rPr lang="en-GB" b="1">
                <a:solidFill>
                  <a:schemeClr val="tx2"/>
                </a:solidFill>
                <a:latin typeface="Poppins" pitchFamily="2" charset="77"/>
                <a:cs typeface="Poppins" pitchFamily="2" charset="77"/>
              </a:rPr>
              <a:t>Limited supply</a:t>
            </a:r>
          </a:p>
        </p:txBody>
      </p:sp>
      <p:sp>
        <p:nvSpPr>
          <p:cNvPr id="21" name="Rounded Rectangle 20">
            <a:extLst>
              <a:ext uri="{FF2B5EF4-FFF2-40B4-BE49-F238E27FC236}">
                <a16:creationId xmlns:a16="http://schemas.microsoft.com/office/drawing/2014/main" id="{C75A970D-E564-C149-3903-8E388FE7D022}"/>
              </a:ext>
            </a:extLst>
          </p:cNvPr>
          <p:cNvSpPr/>
          <p:nvPr/>
        </p:nvSpPr>
        <p:spPr>
          <a:xfrm>
            <a:off x="6343288" y="3562246"/>
            <a:ext cx="3435500" cy="784818"/>
          </a:xfrm>
          <a:prstGeom prst="roundRect">
            <a:avLst>
              <a:gd name="adj" fmla="val 14397"/>
            </a:avLst>
          </a:prstGeom>
          <a:solidFill>
            <a:schemeClr val="bg1"/>
          </a:solidFill>
          <a:ln w="19050">
            <a:solidFill>
              <a:schemeClr val="accent4"/>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2" name="TextBox 21">
            <a:extLst>
              <a:ext uri="{FF2B5EF4-FFF2-40B4-BE49-F238E27FC236}">
                <a16:creationId xmlns:a16="http://schemas.microsoft.com/office/drawing/2014/main" id="{85ABF552-5C7A-C89B-D525-F8F7C82441CF}"/>
              </a:ext>
            </a:extLst>
          </p:cNvPr>
          <p:cNvSpPr txBox="1"/>
          <p:nvPr/>
        </p:nvSpPr>
        <p:spPr>
          <a:xfrm>
            <a:off x="6343286" y="3769989"/>
            <a:ext cx="3435475" cy="369332"/>
          </a:xfrm>
          <a:prstGeom prst="rect">
            <a:avLst/>
          </a:prstGeom>
          <a:noFill/>
        </p:spPr>
        <p:txBody>
          <a:bodyPr wrap="square" lIns="91440" tIns="45720" rIns="91440" bIns="45720" rtlCol="0" anchor="t">
            <a:spAutoFit/>
          </a:bodyPr>
          <a:lstStyle/>
          <a:p>
            <a:pPr algn="ctr"/>
            <a:r>
              <a:rPr lang="en-GB" b="1">
                <a:solidFill>
                  <a:schemeClr val="tx2"/>
                </a:solidFill>
                <a:latin typeface="Poppins" pitchFamily="2" charset="77"/>
                <a:cs typeface="Poppins" pitchFamily="2" charset="77"/>
              </a:rPr>
              <a:t>Increased demand</a:t>
            </a:r>
            <a:endParaRPr lang="en-US">
              <a:solidFill>
                <a:schemeClr val="tx2"/>
              </a:solidFill>
              <a:latin typeface="Poppins" pitchFamily="2" charset="77"/>
              <a:cs typeface="Poppins" pitchFamily="2" charset="77"/>
            </a:endParaRPr>
          </a:p>
        </p:txBody>
      </p:sp>
      <p:sp>
        <p:nvSpPr>
          <p:cNvPr id="23" name="Rounded Rectangle 22">
            <a:extLst>
              <a:ext uri="{FF2B5EF4-FFF2-40B4-BE49-F238E27FC236}">
                <a16:creationId xmlns:a16="http://schemas.microsoft.com/office/drawing/2014/main" id="{A447AD4E-686B-2D29-5DA3-0867915E676E}"/>
              </a:ext>
            </a:extLst>
          </p:cNvPr>
          <p:cNvSpPr/>
          <p:nvPr/>
        </p:nvSpPr>
        <p:spPr>
          <a:xfrm>
            <a:off x="2532082" y="4783048"/>
            <a:ext cx="3435500" cy="784818"/>
          </a:xfrm>
          <a:prstGeom prst="roundRect">
            <a:avLst>
              <a:gd name="adj" fmla="val 14397"/>
            </a:avLst>
          </a:prstGeom>
          <a:solidFill>
            <a:schemeClr val="bg1"/>
          </a:solidFill>
          <a:ln w="19050">
            <a:solidFill>
              <a:schemeClr val="accent3"/>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4" name="TextBox 23">
            <a:extLst>
              <a:ext uri="{FF2B5EF4-FFF2-40B4-BE49-F238E27FC236}">
                <a16:creationId xmlns:a16="http://schemas.microsoft.com/office/drawing/2014/main" id="{C7DB05BF-410E-394C-CCDC-018D82CE0DF0}"/>
              </a:ext>
            </a:extLst>
          </p:cNvPr>
          <p:cNvSpPr txBox="1"/>
          <p:nvPr/>
        </p:nvSpPr>
        <p:spPr>
          <a:xfrm>
            <a:off x="2532082" y="5005315"/>
            <a:ext cx="3435500" cy="369332"/>
          </a:xfrm>
          <a:prstGeom prst="rect">
            <a:avLst/>
          </a:prstGeom>
          <a:noFill/>
        </p:spPr>
        <p:txBody>
          <a:bodyPr wrap="square" lIns="91440" tIns="45720" rIns="91440" bIns="45720" rtlCol="0" anchor="t">
            <a:spAutoFit/>
          </a:bodyPr>
          <a:lstStyle/>
          <a:p>
            <a:pPr algn="ctr"/>
            <a:r>
              <a:rPr lang="en-GB" b="1">
                <a:solidFill>
                  <a:schemeClr val="tx2"/>
                </a:solidFill>
                <a:latin typeface="Poppins" pitchFamily="2" charset="77"/>
                <a:cs typeface="Poppins" pitchFamily="2" charset="77"/>
              </a:rPr>
              <a:t>Slow transition to IPv6</a:t>
            </a:r>
          </a:p>
        </p:txBody>
      </p:sp>
      <p:sp>
        <p:nvSpPr>
          <p:cNvPr id="25" name="Rounded Rectangle 24">
            <a:extLst>
              <a:ext uri="{FF2B5EF4-FFF2-40B4-BE49-F238E27FC236}">
                <a16:creationId xmlns:a16="http://schemas.microsoft.com/office/drawing/2014/main" id="{96354285-5538-93A4-C6D5-1D1860207F8A}"/>
              </a:ext>
            </a:extLst>
          </p:cNvPr>
          <p:cNvSpPr/>
          <p:nvPr/>
        </p:nvSpPr>
        <p:spPr>
          <a:xfrm>
            <a:off x="6343261" y="4783048"/>
            <a:ext cx="3435500" cy="784818"/>
          </a:xfrm>
          <a:prstGeom prst="roundRect">
            <a:avLst>
              <a:gd name="adj" fmla="val 14397"/>
            </a:avLst>
          </a:prstGeom>
          <a:solidFill>
            <a:schemeClr val="bg1"/>
          </a:solidFill>
          <a:ln w="19050">
            <a:solidFill>
              <a:schemeClr val="accent1"/>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6" name="TextBox 25">
            <a:extLst>
              <a:ext uri="{FF2B5EF4-FFF2-40B4-BE49-F238E27FC236}">
                <a16:creationId xmlns:a16="http://schemas.microsoft.com/office/drawing/2014/main" id="{3BD2C4D3-9353-82DD-1E1A-4F4152B9D603}"/>
              </a:ext>
            </a:extLst>
          </p:cNvPr>
          <p:cNvSpPr txBox="1"/>
          <p:nvPr/>
        </p:nvSpPr>
        <p:spPr>
          <a:xfrm>
            <a:off x="6343259" y="4990791"/>
            <a:ext cx="3435475" cy="369332"/>
          </a:xfrm>
          <a:prstGeom prst="rect">
            <a:avLst/>
          </a:prstGeom>
          <a:noFill/>
        </p:spPr>
        <p:txBody>
          <a:bodyPr wrap="square" lIns="91440" tIns="45720" rIns="91440" bIns="45720" rtlCol="0" anchor="t">
            <a:spAutoFit/>
          </a:bodyPr>
          <a:lstStyle/>
          <a:p>
            <a:pPr algn="ctr"/>
            <a:r>
              <a:rPr lang="en-GB" b="1">
                <a:solidFill>
                  <a:schemeClr val="tx2"/>
                </a:solidFill>
                <a:latin typeface="Poppins" pitchFamily="2" charset="77"/>
                <a:cs typeface="Poppins" pitchFamily="2" charset="77"/>
              </a:rPr>
              <a:t>Economic factors</a:t>
            </a:r>
          </a:p>
        </p:txBody>
      </p:sp>
      <p:sp>
        <p:nvSpPr>
          <p:cNvPr id="29" name="Oval 28">
            <a:extLst>
              <a:ext uri="{FF2B5EF4-FFF2-40B4-BE49-F238E27FC236}">
                <a16:creationId xmlns:a16="http://schemas.microsoft.com/office/drawing/2014/main" id="{4BCEEE57-0D56-9878-A3D0-C88289C9A76C}"/>
              </a:ext>
            </a:extLst>
          </p:cNvPr>
          <p:cNvSpPr/>
          <p:nvPr/>
        </p:nvSpPr>
        <p:spPr>
          <a:xfrm>
            <a:off x="11233952" y="4990790"/>
            <a:ext cx="267009" cy="267009"/>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30" name="Oval 29">
            <a:extLst>
              <a:ext uri="{FF2B5EF4-FFF2-40B4-BE49-F238E27FC236}">
                <a16:creationId xmlns:a16="http://schemas.microsoft.com/office/drawing/2014/main" id="{E369F151-3A08-0C77-4A66-E9D9CA22B8AE}"/>
              </a:ext>
            </a:extLst>
          </p:cNvPr>
          <p:cNvSpPr/>
          <p:nvPr/>
        </p:nvSpPr>
        <p:spPr>
          <a:xfrm>
            <a:off x="721908" y="1900028"/>
            <a:ext cx="148949" cy="148949"/>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1" name="Oval 30">
            <a:extLst>
              <a:ext uri="{FF2B5EF4-FFF2-40B4-BE49-F238E27FC236}">
                <a16:creationId xmlns:a16="http://schemas.microsoft.com/office/drawing/2014/main" id="{890107E8-579D-2986-2327-9844E8C02102}"/>
              </a:ext>
            </a:extLst>
          </p:cNvPr>
          <p:cNvSpPr/>
          <p:nvPr/>
        </p:nvSpPr>
        <p:spPr>
          <a:xfrm>
            <a:off x="1643925" y="919085"/>
            <a:ext cx="444790" cy="444790"/>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2" name="Oval 31">
            <a:extLst>
              <a:ext uri="{FF2B5EF4-FFF2-40B4-BE49-F238E27FC236}">
                <a16:creationId xmlns:a16="http://schemas.microsoft.com/office/drawing/2014/main" id="{AFCC9E2D-A705-794E-01CC-BC82C59F31B0}"/>
              </a:ext>
            </a:extLst>
          </p:cNvPr>
          <p:cNvSpPr/>
          <p:nvPr/>
        </p:nvSpPr>
        <p:spPr>
          <a:xfrm>
            <a:off x="10291503" y="6085114"/>
            <a:ext cx="191440" cy="19144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344579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7FFA35B9-061E-0DED-4518-CB83434484A7}"/>
              </a:ext>
            </a:extLst>
          </p:cNvPr>
          <p:cNvSpPr/>
          <p:nvPr/>
        </p:nvSpPr>
        <p:spPr>
          <a:xfrm>
            <a:off x="3419357" y="756723"/>
            <a:ext cx="5450846" cy="5450846"/>
          </a:xfrm>
          <a:prstGeom prst="ellipse">
            <a:avLst/>
          </a:prstGeom>
          <a:solidFill>
            <a:schemeClr val="bg1"/>
          </a:solidFill>
          <a:ln w="12700">
            <a:no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16" name="Picture 15" descr="A purple circle with a white circle in the middle&#10;&#10;Description automatically generated">
            <a:extLst>
              <a:ext uri="{FF2B5EF4-FFF2-40B4-BE49-F238E27FC236}">
                <a16:creationId xmlns:a16="http://schemas.microsoft.com/office/drawing/2014/main" id="{4EE1C131-DB35-7BA8-4DDD-5590AC814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178" y="789533"/>
            <a:ext cx="5435894" cy="5435894"/>
          </a:xfrm>
          <a:prstGeom prst="rect">
            <a:avLst/>
          </a:prstGeom>
        </p:spPr>
      </p:pic>
      <p:sp>
        <p:nvSpPr>
          <p:cNvPr id="2" name="TextBox 1">
            <a:extLst>
              <a:ext uri="{FF2B5EF4-FFF2-40B4-BE49-F238E27FC236}">
                <a16:creationId xmlns:a16="http://schemas.microsoft.com/office/drawing/2014/main" id="{7F72BE07-AB71-63C1-9CF4-D0C899BFE3A7}"/>
              </a:ext>
            </a:extLst>
          </p:cNvPr>
          <p:cNvSpPr txBox="1"/>
          <p:nvPr/>
        </p:nvSpPr>
        <p:spPr>
          <a:xfrm>
            <a:off x="105040" y="3971330"/>
            <a:ext cx="2951733" cy="646331"/>
          </a:xfrm>
          <a:prstGeom prst="rect">
            <a:avLst/>
          </a:prstGeom>
          <a:noFill/>
        </p:spPr>
        <p:txBody>
          <a:bodyPr wrap="square" rtlCol="0">
            <a:spAutoFit/>
          </a:bodyPr>
          <a:lstStyle/>
          <a:p>
            <a:pPr algn="r"/>
            <a:r>
              <a:rPr lang="en-GB" b="1" dirty="0">
                <a:solidFill>
                  <a:schemeClr val="tx2"/>
                </a:solidFill>
                <a:latin typeface="Poppins" pitchFamily="2" charset="77"/>
                <a:cs typeface="Poppins" pitchFamily="2" charset="77"/>
              </a:rPr>
              <a:t>Total IPv4 address space announced</a:t>
            </a:r>
            <a:endParaRPr lang="en-LT" b="1">
              <a:solidFill>
                <a:schemeClr val="tx2"/>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DAF056FC-CCE3-9DD3-5E8C-69DF3A7215B8}"/>
              </a:ext>
            </a:extLst>
          </p:cNvPr>
          <p:cNvSpPr txBox="1"/>
          <p:nvPr/>
        </p:nvSpPr>
        <p:spPr>
          <a:xfrm>
            <a:off x="9104902" y="1850011"/>
            <a:ext cx="2333662" cy="369332"/>
          </a:xfrm>
          <a:prstGeom prst="rect">
            <a:avLst/>
          </a:prstGeom>
          <a:noFill/>
        </p:spPr>
        <p:txBody>
          <a:bodyPr wrap="square" rtlCol="0">
            <a:spAutoFit/>
          </a:bodyPr>
          <a:lstStyle/>
          <a:p>
            <a:r>
              <a:rPr lang="en-GB" b="1" dirty="0">
                <a:solidFill>
                  <a:schemeClr val="tx2"/>
                </a:solidFill>
                <a:latin typeface="Poppins" pitchFamily="2" charset="77"/>
                <a:cs typeface="Poppins" pitchFamily="2" charset="77"/>
              </a:rPr>
              <a:t>Not announced</a:t>
            </a:r>
            <a:endParaRPr lang="en-LT" b="1" dirty="0">
              <a:solidFill>
                <a:schemeClr val="tx2"/>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9C0D6A35-C0C8-918B-C00D-002B77AF06B4}"/>
              </a:ext>
            </a:extLst>
          </p:cNvPr>
          <p:cNvSpPr txBox="1"/>
          <p:nvPr/>
        </p:nvSpPr>
        <p:spPr>
          <a:xfrm>
            <a:off x="4832267" y="3514956"/>
            <a:ext cx="2603715" cy="892552"/>
          </a:xfrm>
          <a:prstGeom prst="rect">
            <a:avLst/>
          </a:prstGeom>
          <a:noFill/>
        </p:spPr>
        <p:txBody>
          <a:bodyPr wrap="square" rtlCol="0">
            <a:spAutoFit/>
          </a:bodyPr>
          <a:lstStyle/>
          <a:p>
            <a:pPr algn="ctr"/>
            <a:r>
              <a:rPr lang="en-GB" sz="2600" b="1" dirty="0">
                <a:solidFill>
                  <a:schemeClr val="tx2"/>
                </a:solidFill>
                <a:latin typeface="Poppins" pitchFamily="2" charset="77"/>
                <a:cs typeface="Poppins" pitchFamily="2" charset="77"/>
              </a:rPr>
              <a:t>3,687,172,600</a:t>
            </a:r>
            <a:br>
              <a:rPr lang="en-GB" sz="2600" b="1" dirty="0">
                <a:solidFill>
                  <a:schemeClr val="tx2"/>
                </a:solidFill>
                <a:latin typeface="Poppins" pitchFamily="2" charset="77"/>
                <a:cs typeface="Poppins" pitchFamily="2" charset="77"/>
              </a:rPr>
            </a:br>
            <a:r>
              <a:rPr lang="en-GB" sz="2600" dirty="0">
                <a:solidFill>
                  <a:srgbClr val="00B050"/>
                </a:solidFill>
                <a:latin typeface="Poppins" pitchFamily="2" charset="77"/>
                <a:cs typeface="Poppins" pitchFamily="2" charset="77"/>
              </a:rPr>
              <a:t>(+</a:t>
            </a:r>
            <a:r>
              <a:rPr lang="en-GB" sz="2600" dirty="0">
                <a:solidFill>
                  <a:srgbClr val="00B050"/>
                </a:solidFill>
              </a:rPr>
              <a:t>337,184) </a:t>
            </a:r>
            <a:endParaRPr lang="en-GB" sz="2600" dirty="0">
              <a:solidFill>
                <a:srgbClr val="00B050"/>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CAC11CDD-F493-0281-B4B3-85AFE4E829D6}"/>
              </a:ext>
            </a:extLst>
          </p:cNvPr>
          <p:cNvSpPr txBox="1"/>
          <p:nvPr/>
        </p:nvSpPr>
        <p:spPr>
          <a:xfrm>
            <a:off x="9104902" y="1351019"/>
            <a:ext cx="1032655" cy="400110"/>
          </a:xfrm>
          <a:prstGeom prst="rect">
            <a:avLst/>
          </a:prstGeom>
          <a:noFill/>
        </p:spPr>
        <p:txBody>
          <a:bodyPr wrap="none" rtlCol="0">
            <a:spAutoFit/>
          </a:bodyPr>
          <a:lstStyle/>
          <a:p>
            <a:r>
              <a:rPr lang="en-US" sz="2000" b="1" dirty="0">
                <a:solidFill>
                  <a:srgbClr val="FF0000"/>
                </a:solidFill>
                <a:cs typeface="Poppins" pitchFamily="2" charset="77"/>
              </a:rPr>
              <a:t>(-1.97)</a:t>
            </a:r>
            <a:endParaRPr lang="en-LT" sz="2000" b="1" dirty="0">
              <a:solidFill>
                <a:srgbClr val="FF0000"/>
              </a:solidFill>
              <a:cs typeface="Poppins" pitchFamily="2" charset="77"/>
            </a:endParaRPr>
          </a:p>
        </p:txBody>
      </p:sp>
      <p:sp>
        <p:nvSpPr>
          <p:cNvPr id="7" name="TextBox 6">
            <a:extLst>
              <a:ext uri="{FF2B5EF4-FFF2-40B4-BE49-F238E27FC236}">
                <a16:creationId xmlns:a16="http://schemas.microsoft.com/office/drawing/2014/main" id="{B2EC284C-19C7-E0B1-9324-B83EEF3A94A3}"/>
              </a:ext>
            </a:extLst>
          </p:cNvPr>
          <p:cNvSpPr txBox="1"/>
          <p:nvPr/>
        </p:nvSpPr>
        <p:spPr>
          <a:xfrm>
            <a:off x="1580907" y="2958926"/>
            <a:ext cx="1444627" cy="523220"/>
          </a:xfrm>
          <a:prstGeom prst="rect">
            <a:avLst/>
          </a:prstGeom>
          <a:noFill/>
        </p:spPr>
        <p:txBody>
          <a:bodyPr wrap="none" rtlCol="0">
            <a:spAutoFit/>
          </a:bodyPr>
          <a:lstStyle/>
          <a:p>
            <a:pPr algn="r"/>
            <a:r>
              <a:rPr lang="en-US" sz="2800" b="1" dirty="0">
                <a:solidFill>
                  <a:srgbClr val="C918B6"/>
                </a:solidFill>
                <a:latin typeface="Poppins" pitchFamily="2" charset="77"/>
                <a:cs typeface="Poppins" pitchFamily="2" charset="77"/>
              </a:rPr>
              <a:t>84.32%</a:t>
            </a:r>
            <a:endParaRPr lang="en-LT" sz="2800" b="1" dirty="0">
              <a:solidFill>
                <a:srgbClr val="C918B6"/>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9185745A-C2F3-3EB0-6FEC-83C603A7F613}"/>
              </a:ext>
            </a:extLst>
          </p:cNvPr>
          <p:cNvSpPr txBox="1"/>
          <p:nvPr/>
        </p:nvSpPr>
        <p:spPr>
          <a:xfrm>
            <a:off x="9104902" y="2440964"/>
            <a:ext cx="1975945" cy="711733"/>
          </a:xfrm>
          <a:prstGeom prst="rect">
            <a:avLst/>
          </a:prstGeom>
          <a:noFill/>
        </p:spPr>
        <p:txBody>
          <a:bodyPr wrap="square">
            <a:spAutoFit/>
          </a:bodyPr>
          <a:lstStyle/>
          <a:p>
            <a:pPr>
              <a:lnSpc>
                <a:spcPct val="150000"/>
              </a:lnSpc>
            </a:pPr>
            <a:r>
              <a:rPr lang="en-LT" sz="1400">
                <a:solidFill>
                  <a:schemeClr val="tx2"/>
                </a:solidFill>
              </a:rPr>
              <a:t>(</a:t>
            </a:r>
            <a:r>
              <a:rPr lang="en-GB" sz="1400" dirty="0"/>
              <a:t>577,988,184</a:t>
            </a:r>
            <a:r>
              <a:rPr lang="en-LT" sz="1400">
                <a:solidFill>
                  <a:schemeClr val="tx2"/>
                </a:solidFill>
              </a:rPr>
              <a:t> </a:t>
            </a:r>
            <a:r>
              <a:rPr lang="en-LT" sz="1400" dirty="0">
                <a:solidFill>
                  <a:schemeClr val="tx2"/>
                </a:solidFill>
              </a:rPr>
              <a:t>I</a:t>
            </a:r>
            <a:r>
              <a:rPr lang="en-GB" sz="1400" dirty="0">
                <a:solidFill>
                  <a:schemeClr val="tx2"/>
                </a:solidFill>
              </a:rPr>
              <a:t>P</a:t>
            </a:r>
            <a:r>
              <a:rPr lang="en-LT" sz="1400">
                <a:solidFill>
                  <a:schemeClr val="tx2"/>
                </a:solidFill>
              </a:rPr>
              <a:t>v4)</a:t>
            </a:r>
            <a:endParaRPr lang="en-US" sz="1400" dirty="0">
              <a:solidFill>
                <a:schemeClr val="tx2"/>
              </a:solidFill>
            </a:endParaRPr>
          </a:p>
          <a:p>
            <a:pPr>
              <a:lnSpc>
                <a:spcPct val="150000"/>
              </a:lnSpc>
            </a:pPr>
            <a:r>
              <a:rPr lang="en-US" sz="1400" dirty="0">
                <a:solidFill>
                  <a:srgbClr val="FF0000"/>
                </a:solidFill>
              </a:rPr>
              <a:t>(-</a:t>
            </a:r>
            <a:r>
              <a:rPr lang="en-GB" sz="1400" dirty="0">
                <a:solidFill>
                  <a:srgbClr val="FF0000"/>
                </a:solidFill>
              </a:rPr>
              <a:t> 72,717,328</a:t>
            </a:r>
            <a:r>
              <a:rPr lang="en-US" sz="1400" dirty="0">
                <a:solidFill>
                  <a:srgbClr val="FF0000"/>
                </a:solidFill>
              </a:rPr>
              <a:t>)</a:t>
            </a:r>
          </a:p>
        </p:txBody>
      </p:sp>
      <p:sp>
        <p:nvSpPr>
          <p:cNvPr id="14" name="TextBox 13">
            <a:extLst>
              <a:ext uri="{FF2B5EF4-FFF2-40B4-BE49-F238E27FC236}">
                <a16:creationId xmlns:a16="http://schemas.microsoft.com/office/drawing/2014/main" id="{C74021DC-7C16-462D-0136-FAA56352BCBF}"/>
              </a:ext>
            </a:extLst>
          </p:cNvPr>
          <p:cNvSpPr txBox="1"/>
          <p:nvPr/>
        </p:nvSpPr>
        <p:spPr>
          <a:xfrm>
            <a:off x="1049589" y="4822405"/>
            <a:ext cx="1975945" cy="711733"/>
          </a:xfrm>
          <a:prstGeom prst="rect">
            <a:avLst/>
          </a:prstGeom>
          <a:noFill/>
        </p:spPr>
        <p:txBody>
          <a:bodyPr wrap="square">
            <a:spAutoFit/>
          </a:bodyPr>
          <a:lstStyle/>
          <a:p>
            <a:pPr algn="r">
              <a:lnSpc>
                <a:spcPct val="150000"/>
              </a:lnSpc>
            </a:pPr>
            <a:r>
              <a:rPr lang="en-LT" sz="1400">
                <a:solidFill>
                  <a:schemeClr val="tx2"/>
                </a:solidFill>
              </a:rPr>
              <a:t>(</a:t>
            </a:r>
            <a:r>
              <a:rPr lang="en-GB" sz="1400" dirty="0"/>
              <a:t>3,108,847,232</a:t>
            </a:r>
            <a:r>
              <a:rPr lang="en-LT" sz="1400">
                <a:solidFill>
                  <a:schemeClr val="tx2"/>
                </a:solidFill>
              </a:rPr>
              <a:t> </a:t>
            </a:r>
            <a:r>
              <a:rPr lang="en-LT" sz="1400" dirty="0">
                <a:solidFill>
                  <a:schemeClr val="tx2"/>
                </a:solidFill>
              </a:rPr>
              <a:t>I</a:t>
            </a:r>
            <a:r>
              <a:rPr lang="en-GB" sz="1400" dirty="0">
                <a:solidFill>
                  <a:schemeClr val="tx2"/>
                </a:solidFill>
              </a:rPr>
              <a:t>P</a:t>
            </a:r>
            <a:r>
              <a:rPr lang="en-LT" sz="1400">
                <a:solidFill>
                  <a:schemeClr val="tx2"/>
                </a:solidFill>
              </a:rPr>
              <a:t>v4)</a:t>
            </a:r>
            <a:br>
              <a:rPr lang="en-US" sz="1400" dirty="0">
                <a:solidFill>
                  <a:schemeClr val="tx2"/>
                </a:solidFill>
              </a:rPr>
            </a:br>
            <a:r>
              <a:rPr lang="en-US" sz="1400" dirty="0">
                <a:solidFill>
                  <a:srgbClr val="00B050"/>
                </a:solidFill>
              </a:rPr>
              <a:t>(+</a:t>
            </a:r>
            <a:r>
              <a:rPr lang="en-GB" sz="1400" dirty="0">
                <a:solidFill>
                  <a:srgbClr val="00B050"/>
                </a:solidFill>
              </a:rPr>
              <a:t>72,380,144)</a:t>
            </a:r>
            <a:endParaRPr lang="en-LT" sz="1400" dirty="0">
              <a:solidFill>
                <a:srgbClr val="00B050"/>
              </a:solidFill>
            </a:endParaRPr>
          </a:p>
        </p:txBody>
      </p:sp>
      <p:sp>
        <p:nvSpPr>
          <p:cNvPr id="4" name="TextBox 3">
            <a:extLst>
              <a:ext uri="{FF2B5EF4-FFF2-40B4-BE49-F238E27FC236}">
                <a16:creationId xmlns:a16="http://schemas.microsoft.com/office/drawing/2014/main" id="{E94E9764-DCE5-7AA8-E864-7A9DB060DA81}"/>
              </a:ext>
            </a:extLst>
          </p:cNvPr>
          <p:cNvSpPr txBox="1"/>
          <p:nvPr/>
        </p:nvSpPr>
        <p:spPr>
          <a:xfrm>
            <a:off x="1789372" y="3429000"/>
            <a:ext cx="1266693" cy="400110"/>
          </a:xfrm>
          <a:prstGeom prst="rect">
            <a:avLst/>
          </a:prstGeom>
          <a:noFill/>
        </p:spPr>
        <p:txBody>
          <a:bodyPr wrap="none" rtlCol="0">
            <a:spAutoFit/>
          </a:bodyPr>
          <a:lstStyle/>
          <a:p>
            <a:pPr algn="r"/>
            <a:r>
              <a:rPr lang="en-US" sz="2000" b="1" dirty="0">
                <a:solidFill>
                  <a:srgbClr val="00B050"/>
                </a:solidFill>
                <a:latin typeface="Poppins" pitchFamily="2" charset="77"/>
                <a:cs typeface="Poppins" pitchFamily="2" charset="77"/>
              </a:rPr>
              <a:t>(+1.97%)</a:t>
            </a:r>
            <a:endParaRPr lang="en-LT" sz="2000" b="1" dirty="0">
              <a:solidFill>
                <a:srgbClr val="00B050"/>
              </a:solidFill>
              <a:latin typeface="Poppins" pitchFamily="2" charset="77"/>
              <a:cs typeface="Poppins" pitchFamily="2" charset="77"/>
            </a:endParaRPr>
          </a:p>
        </p:txBody>
      </p:sp>
      <p:sp>
        <p:nvSpPr>
          <p:cNvPr id="18" name="TextBox 17">
            <a:extLst>
              <a:ext uri="{FF2B5EF4-FFF2-40B4-BE49-F238E27FC236}">
                <a16:creationId xmlns:a16="http://schemas.microsoft.com/office/drawing/2014/main" id="{1A39AAC6-5A4D-B10E-7AA7-9ECB5FC4F891}"/>
              </a:ext>
            </a:extLst>
          </p:cNvPr>
          <p:cNvSpPr txBox="1"/>
          <p:nvPr/>
        </p:nvSpPr>
        <p:spPr>
          <a:xfrm>
            <a:off x="9104902" y="827799"/>
            <a:ext cx="1428596" cy="523220"/>
          </a:xfrm>
          <a:prstGeom prst="rect">
            <a:avLst/>
          </a:prstGeom>
          <a:noFill/>
        </p:spPr>
        <p:txBody>
          <a:bodyPr wrap="none" rtlCol="0">
            <a:spAutoFit/>
          </a:bodyPr>
          <a:lstStyle/>
          <a:p>
            <a:r>
              <a:rPr lang="en-US" sz="2800" b="1" dirty="0">
                <a:solidFill>
                  <a:srgbClr val="4436A8"/>
                </a:solidFill>
                <a:latin typeface="Poppins" pitchFamily="2" charset="77"/>
                <a:cs typeface="Poppins" pitchFamily="2" charset="77"/>
              </a:rPr>
              <a:t>15.68%</a:t>
            </a:r>
            <a:endParaRPr lang="en-LT" sz="2800" b="1" dirty="0">
              <a:solidFill>
                <a:srgbClr val="4436A8"/>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F1B7508-CB73-DBEE-6136-8E113B7F815C}"/>
              </a:ext>
            </a:extLst>
          </p:cNvPr>
          <p:cNvSpPr txBox="1"/>
          <p:nvPr/>
        </p:nvSpPr>
        <p:spPr>
          <a:xfrm>
            <a:off x="4850398" y="2774260"/>
            <a:ext cx="2603715" cy="707886"/>
          </a:xfrm>
          <a:prstGeom prst="rect">
            <a:avLst/>
          </a:prstGeom>
          <a:noFill/>
        </p:spPr>
        <p:txBody>
          <a:bodyPr wrap="square" rtlCol="0">
            <a:spAutoFit/>
          </a:bodyPr>
          <a:lstStyle/>
          <a:p>
            <a:pPr algn="ctr"/>
            <a:r>
              <a:rPr lang="en-GB" sz="2000" dirty="0">
                <a:solidFill>
                  <a:schemeClr val="tx2"/>
                </a:solidFill>
                <a:latin typeface="Poppins" pitchFamily="2" charset="77"/>
                <a:cs typeface="Poppins" pitchFamily="2" charset="77"/>
              </a:rPr>
              <a:t>Total allocated IPv4 pool</a:t>
            </a:r>
            <a:endParaRPr lang="en-GB" sz="2000" dirty="0">
              <a:solidFill>
                <a:srgbClr val="00B050"/>
              </a:solidFill>
              <a:latin typeface="Poppins" pitchFamily="2" charset="77"/>
              <a:cs typeface="Poppins" pitchFamily="2" charset="77"/>
            </a:endParaRPr>
          </a:p>
        </p:txBody>
      </p:sp>
      <p:cxnSp>
        <p:nvCxnSpPr>
          <p:cNvPr id="9" name="Straight Connector 8">
            <a:extLst>
              <a:ext uri="{FF2B5EF4-FFF2-40B4-BE49-F238E27FC236}">
                <a16:creationId xmlns:a16="http://schemas.microsoft.com/office/drawing/2014/main" id="{19768691-C663-2A91-D939-33E9D1BC0CBE}"/>
              </a:ext>
            </a:extLst>
          </p:cNvPr>
          <p:cNvCxnSpPr>
            <a:cxnSpLocks/>
          </p:cNvCxnSpPr>
          <p:nvPr/>
        </p:nvCxnSpPr>
        <p:spPr>
          <a:xfrm>
            <a:off x="783771" y="4741400"/>
            <a:ext cx="2158259" cy="0"/>
          </a:xfrm>
          <a:prstGeom prst="line">
            <a:avLst/>
          </a:prstGeom>
          <a:ln w="12700">
            <a:solidFill>
              <a:srgbClr val="68618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29C7E6-0FA6-D260-C5B4-2B0F004474F3}"/>
              </a:ext>
            </a:extLst>
          </p:cNvPr>
          <p:cNvCxnSpPr>
            <a:cxnSpLocks/>
          </p:cNvCxnSpPr>
          <p:nvPr/>
        </p:nvCxnSpPr>
        <p:spPr>
          <a:xfrm>
            <a:off x="9192603" y="2330153"/>
            <a:ext cx="2158259" cy="0"/>
          </a:xfrm>
          <a:prstGeom prst="line">
            <a:avLst/>
          </a:prstGeom>
          <a:ln w="12700">
            <a:solidFill>
              <a:srgbClr val="6861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56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2975907F-E51A-192D-640B-609FDA96CDF0}"/>
              </a:ext>
            </a:extLst>
          </p:cNvPr>
          <p:cNvSpPr/>
          <p:nvPr/>
        </p:nvSpPr>
        <p:spPr>
          <a:xfrm>
            <a:off x="435728" y="4679576"/>
            <a:ext cx="11320541" cy="1798859"/>
          </a:xfrm>
          <a:prstGeom prst="roundRect">
            <a:avLst>
              <a:gd name="adj" fmla="val 4493"/>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Rounded Rectangle 4">
            <a:extLst>
              <a:ext uri="{FF2B5EF4-FFF2-40B4-BE49-F238E27FC236}">
                <a16:creationId xmlns:a16="http://schemas.microsoft.com/office/drawing/2014/main" id="{F5CEF7B7-B9C7-984E-2C77-9B28DC952810}"/>
              </a:ext>
            </a:extLst>
          </p:cNvPr>
          <p:cNvSpPr/>
          <p:nvPr/>
        </p:nvSpPr>
        <p:spPr>
          <a:xfrm>
            <a:off x="435729" y="1281608"/>
            <a:ext cx="11320541" cy="3159051"/>
          </a:xfrm>
          <a:prstGeom prst="roundRect">
            <a:avLst>
              <a:gd name="adj" fmla="val 4493"/>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extBox 1">
            <a:extLst>
              <a:ext uri="{FF2B5EF4-FFF2-40B4-BE49-F238E27FC236}">
                <a16:creationId xmlns:a16="http://schemas.microsoft.com/office/drawing/2014/main" id="{5C04A7F3-D85D-1966-F090-A19DB15C02B3}"/>
              </a:ext>
            </a:extLst>
          </p:cNvPr>
          <p:cNvSpPr txBox="1"/>
          <p:nvPr/>
        </p:nvSpPr>
        <p:spPr>
          <a:xfrm>
            <a:off x="435729" y="465826"/>
            <a:ext cx="11320541" cy="584775"/>
          </a:xfrm>
          <a:prstGeom prst="rect">
            <a:avLst/>
          </a:prstGeom>
          <a:noFill/>
        </p:spPr>
        <p:txBody>
          <a:bodyPr wrap="square" rtlCol="0">
            <a:spAutoFit/>
          </a:bodyPr>
          <a:lstStyle/>
          <a:p>
            <a:pPr algn="ctr"/>
            <a:r>
              <a:rPr lang="en-US" sz="3200" b="1" dirty="0"/>
              <a:t>Scarcity</a:t>
            </a:r>
          </a:p>
        </p:txBody>
      </p:sp>
      <p:graphicFrame>
        <p:nvGraphicFramePr>
          <p:cNvPr id="3" name="Table 2">
            <a:extLst>
              <a:ext uri="{FF2B5EF4-FFF2-40B4-BE49-F238E27FC236}">
                <a16:creationId xmlns:a16="http://schemas.microsoft.com/office/drawing/2014/main" id="{D0FF97C7-DDD3-1BEE-4D57-98509F50EA38}"/>
              </a:ext>
            </a:extLst>
          </p:cNvPr>
          <p:cNvGraphicFramePr>
            <a:graphicFrameLocks noGrp="1"/>
          </p:cNvGraphicFramePr>
          <p:nvPr>
            <p:extLst>
              <p:ext uri="{D42A27DB-BD31-4B8C-83A1-F6EECF244321}">
                <p14:modId xmlns:p14="http://schemas.microsoft.com/office/powerpoint/2010/main" val="3330334713"/>
              </p:ext>
            </p:extLst>
          </p:nvPr>
        </p:nvGraphicFramePr>
        <p:xfrm>
          <a:off x="734034" y="1473027"/>
          <a:ext cx="10781582" cy="2863587"/>
        </p:xfrm>
        <a:graphic>
          <a:graphicData uri="http://schemas.openxmlformats.org/drawingml/2006/table">
            <a:tbl>
              <a:tblPr/>
              <a:tblGrid>
                <a:gridCol w="1115617">
                  <a:extLst>
                    <a:ext uri="{9D8B030D-6E8A-4147-A177-3AD203B41FA5}">
                      <a16:colId xmlns:a16="http://schemas.microsoft.com/office/drawing/2014/main" val="1174876134"/>
                    </a:ext>
                  </a:extLst>
                </a:gridCol>
                <a:gridCol w="2573247">
                  <a:extLst>
                    <a:ext uri="{9D8B030D-6E8A-4147-A177-3AD203B41FA5}">
                      <a16:colId xmlns:a16="http://schemas.microsoft.com/office/drawing/2014/main" val="1510458278"/>
                    </a:ext>
                  </a:extLst>
                </a:gridCol>
                <a:gridCol w="2496275">
                  <a:extLst>
                    <a:ext uri="{9D8B030D-6E8A-4147-A177-3AD203B41FA5}">
                      <a16:colId xmlns:a16="http://schemas.microsoft.com/office/drawing/2014/main" val="536703065"/>
                    </a:ext>
                  </a:extLst>
                </a:gridCol>
                <a:gridCol w="4596443">
                  <a:extLst>
                    <a:ext uri="{9D8B030D-6E8A-4147-A177-3AD203B41FA5}">
                      <a16:colId xmlns:a16="http://schemas.microsoft.com/office/drawing/2014/main" val="606997276"/>
                    </a:ext>
                  </a:extLst>
                </a:gridCol>
              </a:tblGrid>
              <a:tr h="340656">
                <a:tc>
                  <a:txBody>
                    <a:bodyPr/>
                    <a:lstStyle/>
                    <a:p>
                      <a:pPr>
                        <a:lnSpc>
                          <a:spcPct val="100000"/>
                        </a:lnSpc>
                        <a:buNone/>
                      </a:pPr>
                      <a:r>
                        <a:rPr lang="en-GB" sz="1100" b="1" dirty="0"/>
                        <a:t>RIR</a:t>
                      </a:r>
                      <a:endParaRPr lang="en-GB" sz="1100" dirty="0"/>
                    </a:p>
                  </a:txBody>
                  <a:tcPr marL="55786" marR="55786" marT="27893" marB="27893" anchor="ctr">
                    <a:lnL>
                      <a:noFill/>
                    </a:lnL>
                    <a:lnR>
                      <a:noFill/>
                    </a:lnR>
                    <a:lnT>
                      <a:noFill/>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b="1" dirty="0"/>
                        <a:t>Region Covered</a:t>
                      </a:r>
                      <a:endParaRPr lang="en-GB" sz="1100" dirty="0"/>
                    </a:p>
                  </a:txBody>
                  <a:tcPr marL="55786" marR="55786" marT="27893" marB="27893" anchor="ctr">
                    <a:lnL>
                      <a:noFill/>
                    </a:lnL>
                    <a:lnR>
                      <a:noFill/>
                    </a:lnR>
                    <a:lnT>
                      <a:noFill/>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b="1" dirty="0"/>
                        <a:t>Exhaustion / Run-Out Date</a:t>
                      </a:r>
                      <a:endParaRPr lang="en-GB" sz="1100" dirty="0"/>
                    </a:p>
                  </a:txBody>
                  <a:tcPr marL="55786" marR="55786" marT="27893" marB="27893" anchor="ctr">
                    <a:lnL>
                      <a:noFill/>
                    </a:lnL>
                    <a:lnR>
                      <a:noFill/>
                    </a:lnR>
                    <a:lnT>
                      <a:noFill/>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b="1" dirty="0"/>
                        <a:t>Notes</a:t>
                      </a:r>
                      <a:endParaRPr lang="en-GB" sz="1100" dirty="0"/>
                    </a:p>
                  </a:txBody>
                  <a:tcPr marL="55786" marR="55786" marT="27893" marB="27893" anchor="ctr">
                    <a:lnL>
                      <a:noFill/>
                    </a:lnL>
                    <a:lnR>
                      <a:noFill/>
                    </a:lnR>
                    <a:lnT>
                      <a:noFill/>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583128"/>
                  </a:ext>
                </a:extLst>
              </a:tr>
              <a:tr h="461940">
                <a:tc>
                  <a:txBody>
                    <a:bodyPr/>
                    <a:lstStyle/>
                    <a:p>
                      <a:pPr>
                        <a:lnSpc>
                          <a:spcPct val="100000"/>
                        </a:lnSpc>
                        <a:buNone/>
                      </a:pPr>
                      <a:r>
                        <a:rPr lang="en-GB" sz="1100" b="1"/>
                        <a:t>APNIC</a:t>
                      </a:r>
                      <a:endParaRPr lang="en-GB" sz="110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a:t>Asia-Pacific</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b="1" dirty="0"/>
                        <a:t>15 April 2011</a:t>
                      </a:r>
                      <a:endParaRPr lang="en-GB" sz="1100" dirty="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a:t>First RIR to reach its final /8 policy (only small blocks thereafter).</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674443"/>
                  </a:ext>
                </a:extLst>
              </a:tr>
              <a:tr h="461940">
                <a:tc>
                  <a:txBody>
                    <a:bodyPr/>
                    <a:lstStyle/>
                    <a:p>
                      <a:pPr>
                        <a:lnSpc>
                          <a:spcPct val="100000"/>
                        </a:lnSpc>
                        <a:buNone/>
                      </a:pPr>
                      <a:r>
                        <a:rPr lang="en-GB" sz="1100" b="1"/>
                        <a:t>RIPE NCC</a:t>
                      </a:r>
                      <a:endParaRPr lang="en-GB" sz="110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dirty="0"/>
                        <a:t>Europe, Middle East, Central Asia</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b="1" dirty="0"/>
                        <a:t>14 September 2012</a:t>
                      </a:r>
                      <a:endParaRPr lang="en-GB" sz="1100" dirty="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dirty="0"/>
                        <a:t>Reached last /8, can only allocate /22 (1024 addresses) per LIR.</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95925"/>
                  </a:ext>
                </a:extLst>
              </a:tr>
              <a:tr h="461940">
                <a:tc>
                  <a:txBody>
                    <a:bodyPr/>
                    <a:lstStyle/>
                    <a:p>
                      <a:pPr>
                        <a:lnSpc>
                          <a:spcPct val="100000"/>
                        </a:lnSpc>
                        <a:buNone/>
                      </a:pPr>
                      <a:r>
                        <a:rPr lang="en-GB" sz="1100" b="1" dirty="0"/>
                        <a:t>LACNIC</a:t>
                      </a:r>
                      <a:endParaRPr lang="en-GB" sz="1100" dirty="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dirty="0"/>
                        <a:t>Latin America &amp; Caribbean</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b="1"/>
                        <a:t>10 June 2014</a:t>
                      </a:r>
                      <a:endParaRPr lang="en-GB" sz="110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dirty="0"/>
                        <a:t>Entered Phase 3 of exhaustion; strict allocation policies since.</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133254"/>
                  </a:ext>
                </a:extLst>
              </a:tr>
              <a:tr h="461940">
                <a:tc>
                  <a:txBody>
                    <a:bodyPr/>
                    <a:lstStyle/>
                    <a:p>
                      <a:pPr>
                        <a:lnSpc>
                          <a:spcPct val="100000"/>
                        </a:lnSpc>
                        <a:buNone/>
                      </a:pPr>
                      <a:r>
                        <a:rPr lang="en-GB" sz="1100" b="1"/>
                        <a:t>ARIN</a:t>
                      </a:r>
                      <a:endParaRPr lang="en-GB" sz="110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dirty="0"/>
                        <a:t>North America</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b="1" dirty="0"/>
                        <a:t>24 September 2015</a:t>
                      </a:r>
                      <a:endParaRPr lang="en-GB" sz="1100" dirty="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None/>
                      </a:pPr>
                      <a:r>
                        <a:rPr lang="en-GB" sz="1100" dirty="0"/>
                        <a:t>Fully depleted IPv4 free pool; </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5299385"/>
                  </a:ext>
                </a:extLst>
              </a:tr>
              <a:tr h="675171">
                <a:tc>
                  <a:txBody>
                    <a:bodyPr/>
                    <a:lstStyle/>
                    <a:p>
                      <a:pPr>
                        <a:lnSpc>
                          <a:spcPct val="100000"/>
                        </a:lnSpc>
                        <a:buNone/>
                      </a:pPr>
                      <a:r>
                        <a:rPr lang="en-GB" sz="1100" b="1"/>
                        <a:t>AFRINIC</a:t>
                      </a:r>
                      <a:endParaRPr lang="en-GB" sz="1100"/>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00000"/>
                        </a:lnSpc>
                        <a:buNone/>
                      </a:pPr>
                      <a:r>
                        <a:rPr lang="en-GB" sz="1100" dirty="0"/>
                        <a:t>Africa</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00000"/>
                        </a:lnSpc>
                        <a:buNone/>
                      </a:pPr>
                      <a:r>
                        <a:rPr lang="en-GB" sz="1100" b="1" dirty="0"/>
                        <a:t>25 April 2017</a:t>
                      </a:r>
                      <a:r>
                        <a:rPr lang="en-GB" sz="1100" dirty="0"/>
                        <a:t> </a:t>
                      </a:r>
                      <a:br>
                        <a:rPr lang="en-GB" sz="1100" dirty="0"/>
                      </a:br>
                      <a:r>
                        <a:rPr lang="en-GB" sz="1100" dirty="0"/>
                        <a:t>(entered “soft landing”)</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00000"/>
                        </a:lnSpc>
                        <a:buNone/>
                      </a:pPr>
                      <a:r>
                        <a:rPr lang="en-GB" sz="1100" dirty="0"/>
                        <a:t>As of </a:t>
                      </a:r>
                      <a:r>
                        <a:rPr lang="en-GB" sz="1100" b="1" dirty="0"/>
                        <a:t>2020</a:t>
                      </a:r>
                      <a:r>
                        <a:rPr lang="en-GB" sz="1100" dirty="0"/>
                        <a:t>, entered Phase 2 exhaustion (very limited remaining). Official depletion was declared </a:t>
                      </a:r>
                      <a:r>
                        <a:rPr lang="en-GB" sz="1100" b="1" dirty="0"/>
                        <a:t>June 2023</a:t>
                      </a:r>
                      <a:r>
                        <a:rPr lang="en-GB" sz="1100" dirty="0"/>
                        <a:t>.</a:t>
                      </a:r>
                    </a:p>
                  </a:txBody>
                  <a:tcPr marL="55786" marR="55786" marT="27893" marB="27893" anchor="ctr">
                    <a:lnL>
                      <a:noFill/>
                    </a:lnL>
                    <a:lnR>
                      <a:noFill/>
                    </a:lnR>
                    <a:lnT w="12700" cap="flat" cmpd="sng" algn="ctr">
                      <a:solidFill>
                        <a:schemeClr val="accent4">
                          <a:lumMod val="20000"/>
                          <a:lumOff val="80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53734536"/>
                  </a:ext>
                </a:extLst>
              </a:tr>
            </a:tbl>
          </a:graphicData>
        </a:graphic>
      </p:graphicFrame>
      <p:cxnSp>
        <p:nvCxnSpPr>
          <p:cNvPr id="7" name="Straight Connector 6">
            <a:extLst>
              <a:ext uri="{FF2B5EF4-FFF2-40B4-BE49-F238E27FC236}">
                <a16:creationId xmlns:a16="http://schemas.microsoft.com/office/drawing/2014/main" id="{E981C52D-2F96-54FD-8B1F-62654BFB8F95}"/>
              </a:ext>
            </a:extLst>
          </p:cNvPr>
          <p:cNvCxnSpPr>
            <a:cxnSpLocks/>
          </p:cNvCxnSpPr>
          <p:nvPr/>
        </p:nvCxnSpPr>
        <p:spPr>
          <a:xfrm>
            <a:off x="435728" y="5583631"/>
            <a:ext cx="11320541" cy="0"/>
          </a:xfrm>
          <a:prstGeom prst="line">
            <a:avLst/>
          </a:prstGeom>
          <a:ln w="15875" cap="rnd" cmpd="sng">
            <a:solidFill>
              <a:srgbClr val="686181">
                <a:alpha val="50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A7B4E54-1ADE-C78B-576B-10BA1A105D1D}"/>
              </a:ext>
            </a:extLst>
          </p:cNvPr>
          <p:cNvSpPr/>
          <p:nvPr/>
        </p:nvSpPr>
        <p:spPr>
          <a:xfrm>
            <a:off x="10526324" y="5458955"/>
            <a:ext cx="216000" cy="216000"/>
          </a:xfrm>
          <a:prstGeom prst="ellipse">
            <a:avLst/>
          </a:prstGeom>
          <a:solidFill>
            <a:schemeClr val="accent4"/>
          </a:solidFill>
          <a:ln w="50800">
            <a:solidFill>
              <a:schemeClr val="bg1"/>
            </a:solidFill>
          </a:ln>
          <a:effectLst>
            <a:outerShdw blurRad="220484" dist="88932" dir="3060000" sx="71000" sy="71000" algn="tl" rotWithShape="0">
              <a:srgbClr val="789FBA">
                <a:alpha val="5174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 name="Oval 8">
            <a:extLst>
              <a:ext uri="{FF2B5EF4-FFF2-40B4-BE49-F238E27FC236}">
                <a16:creationId xmlns:a16="http://schemas.microsoft.com/office/drawing/2014/main" id="{5D30FE68-E102-C937-608F-86962298FE4B}"/>
              </a:ext>
            </a:extLst>
          </p:cNvPr>
          <p:cNvSpPr/>
          <p:nvPr/>
        </p:nvSpPr>
        <p:spPr>
          <a:xfrm>
            <a:off x="3881160" y="5475631"/>
            <a:ext cx="216000" cy="216000"/>
          </a:xfrm>
          <a:prstGeom prst="ellipse">
            <a:avLst/>
          </a:prstGeom>
          <a:solidFill>
            <a:schemeClr val="accent1"/>
          </a:solidFill>
          <a:ln w="50800">
            <a:solidFill>
              <a:schemeClr val="bg1"/>
            </a:solidFill>
          </a:ln>
          <a:effectLst>
            <a:outerShdw blurRad="220484" dist="88932" dir="3060000" sx="71000" sy="71000" algn="tl" rotWithShape="0">
              <a:srgbClr val="789FBA">
                <a:alpha val="5174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0" name="Oval 9">
            <a:extLst>
              <a:ext uri="{FF2B5EF4-FFF2-40B4-BE49-F238E27FC236}">
                <a16:creationId xmlns:a16="http://schemas.microsoft.com/office/drawing/2014/main" id="{1241B42F-B96B-228F-DBE9-518B61D0E09F}"/>
              </a:ext>
            </a:extLst>
          </p:cNvPr>
          <p:cNvSpPr/>
          <p:nvPr/>
        </p:nvSpPr>
        <p:spPr>
          <a:xfrm>
            <a:off x="1567584" y="5477829"/>
            <a:ext cx="216000" cy="216000"/>
          </a:xfrm>
          <a:prstGeom prst="ellipse">
            <a:avLst/>
          </a:prstGeom>
          <a:solidFill>
            <a:schemeClr val="accent3"/>
          </a:solidFill>
          <a:ln w="50800">
            <a:solidFill>
              <a:schemeClr val="bg1"/>
            </a:solidFill>
          </a:ln>
          <a:effectLst>
            <a:outerShdw blurRad="220484" dist="88932" dir="3060000" sx="71000" sy="71000" algn="tl" rotWithShape="0">
              <a:srgbClr val="789FBA">
                <a:alpha val="5174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1" name="Oval 10">
            <a:extLst>
              <a:ext uri="{FF2B5EF4-FFF2-40B4-BE49-F238E27FC236}">
                <a16:creationId xmlns:a16="http://schemas.microsoft.com/office/drawing/2014/main" id="{FA47EB99-7081-38FC-A49B-B2292283EA76}"/>
              </a:ext>
            </a:extLst>
          </p:cNvPr>
          <p:cNvSpPr/>
          <p:nvPr/>
        </p:nvSpPr>
        <p:spPr>
          <a:xfrm>
            <a:off x="2593297" y="5475631"/>
            <a:ext cx="216000" cy="216000"/>
          </a:xfrm>
          <a:prstGeom prst="ellipse">
            <a:avLst/>
          </a:prstGeom>
          <a:solidFill>
            <a:schemeClr val="accent4"/>
          </a:solidFill>
          <a:ln w="50800">
            <a:solidFill>
              <a:schemeClr val="bg1"/>
            </a:solidFill>
          </a:ln>
          <a:effectLst>
            <a:outerShdw blurRad="220484" dist="88932" dir="3060000" sx="71000" sy="71000" algn="tl" rotWithShape="0">
              <a:srgbClr val="789FBA">
                <a:alpha val="5174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2" name="Oval 11">
            <a:extLst>
              <a:ext uri="{FF2B5EF4-FFF2-40B4-BE49-F238E27FC236}">
                <a16:creationId xmlns:a16="http://schemas.microsoft.com/office/drawing/2014/main" id="{D42554F9-5214-22BE-8196-9A5B37555825}"/>
              </a:ext>
            </a:extLst>
          </p:cNvPr>
          <p:cNvSpPr/>
          <p:nvPr/>
        </p:nvSpPr>
        <p:spPr>
          <a:xfrm>
            <a:off x="4767471" y="5475631"/>
            <a:ext cx="216000" cy="216000"/>
          </a:xfrm>
          <a:prstGeom prst="ellipse">
            <a:avLst/>
          </a:prstGeom>
          <a:solidFill>
            <a:schemeClr val="accent3"/>
          </a:solidFill>
          <a:ln w="50800">
            <a:solidFill>
              <a:schemeClr val="bg1"/>
            </a:solidFill>
          </a:ln>
          <a:effectLst>
            <a:outerShdw blurRad="220484" dist="88932" dir="3060000" sx="71000" sy="71000" algn="tl" rotWithShape="0">
              <a:srgbClr val="789FBA">
                <a:alpha val="5174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nvGrpSpPr>
          <p:cNvPr id="4" name="Group 3">
            <a:extLst>
              <a:ext uri="{FF2B5EF4-FFF2-40B4-BE49-F238E27FC236}">
                <a16:creationId xmlns:a16="http://schemas.microsoft.com/office/drawing/2014/main" id="{D6448341-40BB-2C05-C3EA-B1A9C176E7C7}"/>
              </a:ext>
            </a:extLst>
          </p:cNvPr>
          <p:cNvGrpSpPr/>
          <p:nvPr/>
        </p:nvGrpSpPr>
        <p:grpSpPr>
          <a:xfrm>
            <a:off x="734034" y="4679576"/>
            <a:ext cx="10238766" cy="1749478"/>
            <a:chOff x="734034" y="4489413"/>
            <a:chExt cx="10238766" cy="1939641"/>
          </a:xfrm>
        </p:grpSpPr>
        <p:cxnSp>
          <p:nvCxnSpPr>
            <p:cNvPr id="16" name="Straight Connector 15">
              <a:extLst>
                <a:ext uri="{FF2B5EF4-FFF2-40B4-BE49-F238E27FC236}">
                  <a16:creationId xmlns:a16="http://schemas.microsoft.com/office/drawing/2014/main" id="{AB5912F1-1466-45F9-61BA-E3E0C5CD78C3}"/>
                </a:ext>
              </a:extLst>
            </p:cNvPr>
            <p:cNvCxnSpPr>
              <a:cxnSpLocks/>
            </p:cNvCxnSpPr>
            <p:nvPr/>
          </p:nvCxnSpPr>
          <p:spPr>
            <a:xfrm flipV="1">
              <a:off x="734034" y="4504448"/>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89F8CFE-C41E-2819-2B57-5C6C98C77FD2}"/>
                </a:ext>
              </a:extLst>
            </p:cNvPr>
            <p:cNvCxnSpPr>
              <a:cxnSpLocks/>
            </p:cNvCxnSpPr>
            <p:nvPr/>
          </p:nvCxnSpPr>
          <p:spPr>
            <a:xfrm flipV="1">
              <a:off x="2194454" y="4527562"/>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E759F4F-FA21-B3FB-81F6-28999612A1C7}"/>
                </a:ext>
              </a:extLst>
            </p:cNvPr>
            <p:cNvCxnSpPr>
              <a:cxnSpLocks/>
            </p:cNvCxnSpPr>
            <p:nvPr/>
          </p:nvCxnSpPr>
          <p:spPr>
            <a:xfrm flipV="1">
              <a:off x="3654875" y="4526312"/>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B1E92D-340C-21E7-E53B-058892FA31D4}"/>
                </a:ext>
              </a:extLst>
            </p:cNvPr>
            <p:cNvCxnSpPr>
              <a:cxnSpLocks/>
            </p:cNvCxnSpPr>
            <p:nvPr/>
          </p:nvCxnSpPr>
          <p:spPr>
            <a:xfrm flipV="1">
              <a:off x="5115295" y="4514429"/>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BB3978-153A-E980-FB0A-444EEF582AFF}"/>
                </a:ext>
              </a:extLst>
            </p:cNvPr>
            <p:cNvCxnSpPr>
              <a:cxnSpLocks/>
            </p:cNvCxnSpPr>
            <p:nvPr/>
          </p:nvCxnSpPr>
          <p:spPr>
            <a:xfrm flipV="1">
              <a:off x="6575716" y="4513179"/>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CEA7F2-262A-03E0-0F03-762FBBD1446E}"/>
                </a:ext>
              </a:extLst>
            </p:cNvPr>
            <p:cNvCxnSpPr>
              <a:cxnSpLocks/>
            </p:cNvCxnSpPr>
            <p:nvPr/>
          </p:nvCxnSpPr>
          <p:spPr>
            <a:xfrm flipV="1">
              <a:off x="8036136" y="4522562"/>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70A1DA-277E-1DC0-6524-B318539E0B83}"/>
                </a:ext>
              </a:extLst>
            </p:cNvPr>
            <p:cNvCxnSpPr>
              <a:cxnSpLocks/>
            </p:cNvCxnSpPr>
            <p:nvPr/>
          </p:nvCxnSpPr>
          <p:spPr>
            <a:xfrm flipV="1">
              <a:off x="9496557" y="4489413"/>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15D65C-15D5-5C18-56F9-DFCF77E3BD52}"/>
                </a:ext>
              </a:extLst>
            </p:cNvPr>
            <p:cNvCxnSpPr>
              <a:cxnSpLocks/>
            </p:cNvCxnSpPr>
            <p:nvPr/>
          </p:nvCxnSpPr>
          <p:spPr>
            <a:xfrm flipV="1">
              <a:off x="10956977" y="4541328"/>
              <a:ext cx="15823" cy="1887726"/>
            </a:xfrm>
            <a:prstGeom prst="line">
              <a:avLst/>
            </a:prstGeom>
            <a:ln w="15875" cap="rnd" cmpd="sng">
              <a:solidFill>
                <a:schemeClr val="accent4">
                  <a:lumMod val="60000"/>
                  <a:lumOff val="40000"/>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7C42E4B-9F08-5126-F114-4E3A8EEE6DAF}"/>
              </a:ext>
            </a:extLst>
          </p:cNvPr>
          <p:cNvSpPr txBox="1"/>
          <p:nvPr/>
        </p:nvSpPr>
        <p:spPr>
          <a:xfrm>
            <a:off x="1359015" y="4916084"/>
            <a:ext cx="652744" cy="400110"/>
          </a:xfrm>
          <a:prstGeom prst="rect">
            <a:avLst/>
          </a:prstGeom>
          <a:noFill/>
        </p:spPr>
        <p:txBody>
          <a:bodyPr wrap="none" rtlCol="0">
            <a:spAutoFit/>
          </a:bodyPr>
          <a:lstStyle/>
          <a:p>
            <a:pPr algn="ctr"/>
            <a:r>
              <a:rPr lang="en-US" sz="1000" dirty="0">
                <a:solidFill>
                  <a:schemeClr val="tx2"/>
                </a:solidFill>
              </a:rPr>
              <a:t>APNIC</a:t>
            </a:r>
          </a:p>
          <a:p>
            <a:pPr algn="ctr"/>
            <a:r>
              <a:rPr lang="en-US" sz="1000" dirty="0">
                <a:solidFill>
                  <a:schemeClr val="tx2"/>
                </a:solidFill>
              </a:rPr>
              <a:t>2011-04</a:t>
            </a:r>
          </a:p>
        </p:txBody>
      </p:sp>
      <p:sp>
        <p:nvSpPr>
          <p:cNvPr id="23" name="TextBox 22">
            <a:extLst>
              <a:ext uri="{FF2B5EF4-FFF2-40B4-BE49-F238E27FC236}">
                <a16:creationId xmlns:a16="http://schemas.microsoft.com/office/drawing/2014/main" id="{9957B39A-B595-F8F5-E438-78125C87AEAD}"/>
              </a:ext>
            </a:extLst>
          </p:cNvPr>
          <p:cNvSpPr txBox="1"/>
          <p:nvPr/>
        </p:nvSpPr>
        <p:spPr>
          <a:xfrm>
            <a:off x="2331185" y="4919626"/>
            <a:ext cx="756938" cy="400110"/>
          </a:xfrm>
          <a:prstGeom prst="rect">
            <a:avLst/>
          </a:prstGeom>
          <a:noFill/>
        </p:spPr>
        <p:txBody>
          <a:bodyPr wrap="none" rtlCol="0">
            <a:spAutoFit/>
          </a:bodyPr>
          <a:lstStyle/>
          <a:p>
            <a:pPr algn="ctr"/>
            <a:r>
              <a:rPr lang="en-US" sz="1000" dirty="0">
                <a:solidFill>
                  <a:schemeClr val="tx2"/>
                </a:solidFill>
              </a:rPr>
              <a:t>RIPE NCC</a:t>
            </a:r>
          </a:p>
          <a:p>
            <a:pPr algn="ctr"/>
            <a:r>
              <a:rPr lang="en-US" sz="1000" dirty="0">
                <a:solidFill>
                  <a:schemeClr val="tx2"/>
                </a:solidFill>
              </a:rPr>
              <a:t>2012-09</a:t>
            </a:r>
          </a:p>
        </p:txBody>
      </p:sp>
      <p:sp>
        <p:nvSpPr>
          <p:cNvPr id="24" name="TextBox 23">
            <a:extLst>
              <a:ext uri="{FF2B5EF4-FFF2-40B4-BE49-F238E27FC236}">
                <a16:creationId xmlns:a16="http://schemas.microsoft.com/office/drawing/2014/main" id="{0421DDDD-4E8C-EA4D-0AD0-D374121F5669}"/>
              </a:ext>
            </a:extLst>
          </p:cNvPr>
          <p:cNvSpPr txBox="1"/>
          <p:nvPr/>
        </p:nvSpPr>
        <p:spPr>
          <a:xfrm>
            <a:off x="3642699" y="4923168"/>
            <a:ext cx="692818" cy="400110"/>
          </a:xfrm>
          <a:prstGeom prst="rect">
            <a:avLst/>
          </a:prstGeom>
          <a:noFill/>
        </p:spPr>
        <p:txBody>
          <a:bodyPr wrap="none" rtlCol="0">
            <a:spAutoFit/>
          </a:bodyPr>
          <a:lstStyle/>
          <a:p>
            <a:pPr algn="ctr"/>
            <a:r>
              <a:rPr lang="en-US" sz="1000" dirty="0">
                <a:solidFill>
                  <a:schemeClr val="tx2"/>
                </a:solidFill>
              </a:rPr>
              <a:t>LACNIC</a:t>
            </a:r>
          </a:p>
          <a:p>
            <a:pPr algn="ctr"/>
            <a:r>
              <a:rPr lang="en-US" sz="1000" dirty="0">
                <a:solidFill>
                  <a:schemeClr val="tx2"/>
                </a:solidFill>
              </a:rPr>
              <a:t>2014-06</a:t>
            </a:r>
          </a:p>
        </p:txBody>
      </p:sp>
      <p:sp>
        <p:nvSpPr>
          <p:cNvPr id="25" name="TextBox 24">
            <a:extLst>
              <a:ext uri="{FF2B5EF4-FFF2-40B4-BE49-F238E27FC236}">
                <a16:creationId xmlns:a16="http://schemas.microsoft.com/office/drawing/2014/main" id="{ED44E0AC-0B6F-DB58-EF32-7FEFDA903B5F}"/>
              </a:ext>
            </a:extLst>
          </p:cNvPr>
          <p:cNvSpPr txBox="1"/>
          <p:nvPr/>
        </p:nvSpPr>
        <p:spPr>
          <a:xfrm>
            <a:off x="4496881" y="4929466"/>
            <a:ext cx="691216" cy="400110"/>
          </a:xfrm>
          <a:prstGeom prst="rect">
            <a:avLst/>
          </a:prstGeom>
          <a:noFill/>
        </p:spPr>
        <p:txBody>
          <a:bodyPr wrap="none" rtlCol="0">
            <a:spAutoFit/>
          </a:bodyPr>
          <a:lstStyle/>
          <a:p>
            <a:pPr algn="ctr"/>
            <a:r>
              <a:rPr lang="en-US" sz="1000" dirty="0">
                <a:solidFill>
                  <a:schemeClr val="tx2"/>
                </a:solidFill>
              </a:rPr>
              <a:t>ARIN</a:t>
            </a:r>
          </a:p>
          <a:p>
            <a:pPr algn="ctr"/>
            <a:r>
              <a:rPr lang="en-US" sz="1000" dirty="0">
                <a:solidFill>
                  <a:schemeClr val="tx2"/>
                </a:solidFill>
              </a:rPr>
              <a:t>2015-09</a:t>
            </a:r>
          </a:p>
        </p:txBody>
      </p:sp>
      <p:sp>
        <p:nvSpPr>
          <p:cNvPr id="26" name="TextBox 25">
            <a:extLst>
              <a:ext uri="{FF2B5EF4-FFF2-40B4-BE49-F238E27FC236}">
                <a16:creationId xmlns:a16="http://schemas.microsoft.com/office/drawing/2014/main" id="{0C3E1FC2-58A8-D300-981B-C4E4EB2AB24F}"/>
              </a:ext>
            </a:extLst>
          </p:cNvPr>
          <p:cNvSpPr txBox="1"/>
          <p:nvPr/>
        </p:nvSpPr>
        <p:spPr>
          <a:xfrm>
            <a:off x="10179757" y="4956693"/>
            <a:ext cx="720069" cy="400110"/>
          </a:xfrm>
          <a:prstGeom prst="rect">
            <a:avLst/>
          </a:prstGeom>
          <a:noFill/>
        </p:spPr>
        <p:txBody>
          <a:bodyPr wrap="none" rtlCol="0">
            <a:spAutoFit/>
          </a:bodyPr>
          <a:lstStyle/>
          <a:p>
            <a:pPr algn="ctr"/>
            <a:r>
              <a:rPr lang="en-US" sz="1000" dirty="0">
                <a:solidFill>
                  <a:schemeClr val="tx2"/>
                </a:solidFill>
              </a:rPr>
              <a:t>AFRINIC</a:t>
            </a:r>
          </a:p>
          <a:p>
            <a:pPr algn="ctr"/>
            <a:r>
              <a:rPr lang="en-US" sz="1000" dirty="0">
                <a:solidFill>
                  <a:schemeClr val="tx2"/>
                </a:solidFill>
              </a:rPr>
              <a:t>2023-06</a:t>
            </a:r>
          </a:p>
        </p:txBody>
      </p:sp>
      <p:sp>
        <p:nvSpPr>
          <p:cNvPr id="27" name="TextBox 26">
            <a:extLst>
              <a:ext uri="{FF2B5EF4-FFF2-40B4-BE49-F238E27FC236}">
                <a16:creationId xmlns:a16="http://schemas.microsoft.com/office/drawing/2014/main" id="{DFF801B1-42F7-F060-768F-76FF9B9426DE}"/>
              </a:ext>
            </a:extLst>
          </p:cNvPr>
          <p:cNvSpPr txBox="1"/>
          <p:nvPr/>
        </p:nvSpPr>
        <p:spPr>
          <a:xfrm>
            <a:off x="503328" y="6163103"/>
            <a:ext cx="460382" cy="246221"/>
          </a:xfrm>
          <a:prstGeom prst="rect">
            <a:avLst/>
          </a:prstGeom>
          <a:noFill/>
        </p:spPr>
        <p:txBody>
          <a:bodyPr wrap="none" rtlCol="0">
            <a:spAutoFit/>
          </a:bodyPr>
          <a:lstStyle/>
          <a:p>
            <a:pPr algn="ctr"/>
            <a:r>
              <a:rPr lang="en-US" sz="1000" dirty="0">
                <a:solidFill>
                  <a:schemeClr val="tx2"/>
                </a:solidFill>
              </a:rPr>
              <a:t>2010</a:t>
            </a:r>
          </a:p>
        </p:txBody>
      </p:sp>
      <p:sp>
        <p:nvSpPr>
          <p:cNvPr id="28" name="TextBox 27">
            <a:extLst>
              <a:ext uri="{FF2B5EF4-FFF2-40B4-BE49-F238E27FC236}">
                <a16:creationId xmlns:a16="http://schemas.microsoft.com/office/drawing/2014/main" id="{55DF10CE-4CD4-1531-1F06-E9F7B2CE5F02}"/>
              </a:ext>
            </a:extLst>
          </p:cNvPr>
          <p:cNvSpPr txBox="1"/>
          <p:nvPr/>
        </p:nvSpPr>
        <p:spPr>
          <a:xfrm>
            <a:off x="1972397" y="6155934"/>
            <a:ext cx="453970" cy="246221"/>
          </a:xfrm>
          <a:prstGeom prst="rect">
            <a:avLst/>
          </a:prstGeom>
          <a:noFill/>
        </p:spPr>
        <p:txBody>
          <a:bodyPr wrap="none" rtlCol="0">
            <a:spAutoFit/>
          </a:bodyPr>
          <a:lstStyle/>
          <a:p>
            <a:pPr algn="ctr"/>
            <a:r>
              <a:rPr lang="en-US" sz="1000" dirty="0">
                <a:solidFill>
                  <a:schemeClr val="tx2"/>
                </a:solidFill>
              </a:rPr>
              <a:t>2012</a:t>
            </a:r>
          </a:p>
        </p:txBody>
      </p:sp>
      <p:sp>
        <p:nvSpPr>
          <p:cNvPr id="29" name="TextBox 28">
            <a:extLst>
              <a:ext uri="{FF2B5EF4-FFF2-40B4-BE49-F238E27FC236}">
                <a16:creationId xmlns:a16="http://schemas.microsoft.com/office/drawing/2014/main" id="{DD4C05C5-900F-4B58-3F9D-C7CBE5022FA4}"/>
              </a:ext>
            </a:extLst>
          </p:cNvPr>
          <p:cNvSpPr txBox="1"/>
          <p:nvPr/>
        </p:nvSpPr>
        <p:spPr>
          <a:xfrm>
            <a:off x="3392431" y="6145953"/>
            <a:ext cx="460382" cy="246221"/>
          </a:xfrm>
          <a:prstGeom prst="rect">
            <a:avLst/>
          </a:prstGeom>
          <a:noFill/>
        </p:spPr>
        <p:txBody>
          <a:bodyPr wrap="none" rtlCol="0">
            <a:spAutoFit/>
          </a:bodyPr>
          <a:lstStyle/>
          <a:p>
            <a:pPr algn="ctr"/>
            <a:r>
              <a:rPr lang="en-US" sz="1000" dirty="0">
                <a:solidFill>
                  <a:schemeClr val="tx2"/>
                </a:solidFill>
              </a:rPr>
              <a:t>2014</a:t>
            </a:r>
          </a:p>
        </p:txBody>
      </p:sp>
      <p:sp>
        <p:nvSpPr>
          <p:cNvPr id="30" name="TextBox 29">
            <a:extLst>
              <a:ext uri="{FF2B5EF4-FFF2-40B4-BE49-F238E27FC236}">
                <a16:creationId xmlns:a16="http://schemas.microsoft.com/office/drawing/2014/main" id="{0D9D768E-B93D-CA70-7767-E95FA6ED3786}"/>
              </a:ext>
            </a:extLst>
          </p:cNvPr>
          <p:cNvSpPr txBox="1"/>
          <p:nvPr/>
        </p:nvSpPr>
        <p:spPr>
          <a:xfrm>
            <a:off x="4867964" y="6150173"/>
            <a:ext cx="461986" cy="246221"/>
          </a:xfrm>
          <a:prstGeom prst="rect">
            <a:avLst/>
          </a:prstGeom>
          <a:noFill/>
        </p:spPr>
        <p:txBody>
          <a:bodyPr wrap="none" rtlCol="0">
            <a:spAutoFit/>
          </a:bodyPr>
          <a:lstStyle/>
          <a:p>
            <a:pPr algn="ctr"/>
            <a:r>
              <a:rPr lang="en-US" sz="1000" dirty="0">
                <a:solidFill>
                  <a:schemeClr val="tx2"/>
                </a:solidFill>
              </a:rPr>
              <a:t>2016</a:t>
            </a:r>
          </a:p>
        </p:txBody>
      </p:sp>
      <p:sp>
        <p:nvSpPr>
          <p:cNvPr id="31" name="TextBox 30">
            <a:extLst>
              <a:ext uri="{FF2B5EF4-FFF2-40B4-BE49-F238E27FC236}">
                <a16:creationId xmlns:a16="http://schemas.microsoft.com/office/drawing/2014/main" id="{FB1278F1-3810-116A-D7CE-CC3B25D19FF0}"/>
              </a:ext>
            </a:extLst>
          </p:cNvPr>
          <p:cNvSpPr txBox="1"/>
          <p:nvPr/>
        </p:nvSpPr>
        <p:spPr>
          <a:xfrm>
            <a:off x="6353436" y="6153306"/>
            <a:ext cx="460382" cy="246221"/>
          </a:xfrm>
          <a:prstGeom prst="rect">
            <a:avLst/>
          </a:prstGeom>
          <a:noFill/>
        </p:spPr>
        <p:txBody>
          <a:bodyPr wrap="none" rtlCol="0">
            <a:spAutoFit/>
          </a:bodyPr>
          <a:lstStyle/>
          <a:p>
            <a:pPr algn="ctr"/>
            <a:r>
              <a:rPr lang="en-US" sz="1000" dirty="0">
                <a:solidFill>
                  <a:schemeClr val="tx2"/>
                </a:solidFill>
              </a:rPr>
              <a:t>2018</a:t>
            </a:r>
          </a:p>
        </p:txBody>
      </p:sp>
      <p:sp>
        <p:nvSpPr>
          <p:cNvPr id="32" name="TextBox 31">
            <a:extLst>
              <a:ext uri="{FF2B5EF4-FFF2-40B4-BE49-F238E27FC236}">
                <a16:creationId xmlns:a16="http://schemas.microsoft.com/office/drawing/2014/main" id="{FA29E934-35A4-04DA-BCED-B8D378710D54}"/>
              </a:ext>
            </a:extLst>
          </p:cNvPr>
          <p:cNvSpPr txBox="1"/>
          <p:nvPr/>
        </p:nvSpPr>
        <p:spPr>
          <a:xfrm>
            <a:off x="7778476" y="6146293"/>
            <a:ext cx="492443" cy="246221"/>
          </a:xfrm>
          <a:prstGeom prst="rect">
            <a:avLst/>
          </a:prstGeom>
          <a:noFill/>
        </p:spPr>
        <p:txBody>
          <a:bodyPr wrap="none" rtlCol="0">
            <a:spAutoFit/>
          </a:bodyPr>
          <a:lstStyle/>
          <a:p>
            <a:pPr algn="ctr"/>
            <a:r>
              <a:rPr lang="en-US" sz="1000" dirty="0">
                <a:solidFill>
                  <a:schemeClr val="tx2"/>
                </a:solidFill>
              </a:rPr>
              <a:t>2020</a:t>
            </a:r>
          </a:p>
        </p:txBody>
      </p:sp>
      <p:sp>
        <p:nvSpPr>
          <p:cNvPr id="33" name="TextBox 32">
            <a:extLst>
              <a:ext uri="{FF2B5EF4-FFF2-40B4-BE49-F238E27FC236}">
                <a16:creationId xmlns:a16="http://schemas.microsoft.com/office/drawing/2014/main" id="{A9B5DF88-1B31-0BFA-757A-D80959CED956}"/>
              </a:ext>
            </a:extLst>
          </p:cNvPr>
          <p:cNvSpPr txBox="1"/>
          <p:nvPr/>
        </p:nvSpPr>
        <p:spPr>
          <a:xfrm>
            <a:off x="9258017" y="6150513"/>
            <a:ext cx="486030" cy="246221"/>
          </a:xfrm>
          <a:prstGeom prst="rect">
            <a:avLst/>
          </a:prstGeom>
          <a:noFill/>
        </p:spPr>
        <p:txBody>
          <a:bodyPr wrap="none" rtlCol="0">
            <a:spAutoFit/>
          </a:bodyPr>
          <a:lstStyle/>
          <a:p>
            <a:pPr algn="ctr"/>
            <a:r>
              <a:rPr lang="en-US" sz="1000" dirty="0">
                <a:solidFill>
                  <a:schemeClr val="tx2"/>
                </a:solidFill>
              </a:rPr>
              <a:t>2022</a:t>
            </a:r>
          </a:p>
        </p:txBody>
      </p:sp>
      <p:sp>
        <p:nvSpPr>
          <p:cNvPr id="34" name="TextBox 33">
            <a:extLst>
              <a:ext uri="{FF2B5EF4-FFF2-40B4-BE49-F238E27FC236}">
                <a16:creationId xmlns:a16="http://schemas.microsoft.com/office/drawing/2014/main" id="{E350FD5A-2298-F7CE-4FD2-2D5C942CE5AA}"/>
              </a:ext>
            </a:extLst>
          </p:cNvPr>
          <p:cNvSpPr txBox="1"/>
          <p:nvPr/>
        </p:nvSpPr>
        <p:spPr>
          <a:xfrm>
            <a:off x="10739481" y="6153646"/>
            <a:ext cx="492443" cy="246221"/>
          </a:xfrm>
          <a:prstGeom prst="rect">
            <a:avLst/>
          </a:prstGeom>
          <a:noFill/>
        </p:spPr>
        <p:txBody>
          <a:bodyPr wrap="none" rtlCol="0">
            <a:spAutoFit/>
          </a:bodyPr>
          <a:lstStyle/>
          <a:p>
            <a:pPr algn="ctr"/>
            <a:r>
              <a:rPr lang="en-US" sz="1000" dirty="0">
                <a:solidFill>
                  <a:schemeClr val="tx2"/>
                </a:solidFill>
              </a:rPr>
              <a:t>2024</a:t>
            </a:r>
          </a:p>
        </p:txBody>
      </p:sp>
    </p:spTree>
    <p:extLst>
      <p:ext uri="{BB962C8B-B14F-4D97-AF65-F5344CB8AC3E}">
        <p14:creationId xmlns:p14="http://schemas.microsoft.com/office/powerpoint/2010/main" val="114592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globe&#10;&#10;Description automatically generated">
            <a:extLst>
              <a:ext uri="{FF2B5EF4-FFF2-40B4-BE49-F238E27FC236}">
                <a16:creationId xmlns:a16="http://schemas.microsoft.com/office/drawing/2014/main" id="{55624740-E8ED-B948-023E-F1040F943803}"/>
              </a:ext>
            </a:extLst>
          </p:cNvPr>
          <p:cNvPicPr>
            <a:picLocks noChangeAspect="1"/>
          </p:cNvPicPr>
          <p:nvPr/>
        </p:nvPicPr>
        <p:blipFill>
          <a:blip r:embed="rId3"/>
          <a:stretch>
            <a:fillRect/>
          </a:stretch>
        </p:blipFill>
        <p:spPr>
          <a:xfrm>
            <a:off x="2918566" y="3074086"/>
            <a:ext cx="6354866" cy="3783914"/>
          </a:xfrm>
          <a:prstGeom prst="rect">
            <a:avLst/>
          </a:prstGeom>
        </p:spPr>
      </p:pic>
      <p:sp>
        <p:nvSpPr>
          <p:cNvPr id="2" name="TextBox 1">
            <a:extLst>
              <a:ext uri="{FF2B5EF4-FFF2-40B4-BE49-F238E27FC236}">
                <a16:creationId xmlns:a16="http://schemas.microsoft.com/office/drawing/2014/main" id="{600E7492-6C26-9E0B-AAD5-18DA5913B32E}"/>
              </a:ext>
            </a:extLst>
          </p:cNvPr>
          <p:cNvSpPr txBox="1"/>
          <p:nvPr/>
        </p:nvSpPr>
        <p:spPr>
          <a:xfrm>
            <a:off x="5109992" y="1356149"/>
            <a:ext cx="1972014" cy="1015663"/>
          </a:xfrm>
          <a:prstGeom prst="rect">
            <a:avLst/>
          </a:prstGeom>
          <a:noFill/>
        </p:spPr>
        <p:txBody>
          <a:bodyPr wrap="none" lIns="91440" tIns="45720" rIns="91440" bIns="45720" rtlCol="0" anchor="t">
            <a:spAutoFit/>
          </a:bodyPr>
          <a:lstStyle/>
          <a:p>
            <a:pPr algn="ctr"/>
            <a:r>
              <a:rPr lang="en-US" sz="6000" b="1" dirty="0">
                <a:solidFill>
                  <a:schemeClr val="tx2"/>
                </a:solidFill>
                <a:latin typeface="Poppins"/>
                <a:cs typeface="Poppins"/>
              </a:rPr>
              <a:t>Q&amp;A</a:t>
            </a:r>
          </a:p>
        </p:txBody>
      </p:sp>
      <p:sp>
        <p:nvSpPr>
          <p:cNvPr id="5" name="Oval 4">
            <a:extLst>
              <a:ext uri="{FF2B5EF4-FFF2-40B4-BE49-F238E27FC236}">
                <a16:creationId xmlns:a16="http://schemas.microsoft.com/office/drawing/2014/main" id="{BA8343C3-B7CC-EE89-46C2-1BA099CAB5F3}"/>
              </a:ext>
            </a:extLst>
          </p:cNvPr>
          <p:cNvSpPr/>
          <p:nvPr/>
        </p:nvSpPr>
        <p:spPr>
          <a:xfrm>
            <a:off x="11011684" y="3622881"/>
            <a:ext cx="221188" cy="221188"/>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6" name="Oval 5">
            <a:extLst>
              <a:ext uri="{FF2B5EF4-FFF2-40B4-BE49-F238E27FC236}">
                <a16:creationId xmlns:a16="http://schemas.microsoft.com/office/drawing/2014/main" id="{7F62BCA8-2490-7F39-1C94-83FFB847A7CC}"/>
              </a:ext>
            </a:extLst>
          </p:cNvPr>
          <p:cNvSpPr/>
          <p:nvPr/>
        </p:nvSpPr>
        <p:spPr>
          <a:xfrm>
            <a:off x="10371112" y="5648493"/>
            <a:ext cx="166259" cy="166259"/>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Oval 6">
            <a:extLst>
              <a:ext uri="{FF2B5EF4-FFF2-40B4-BE49-F238E27FC236}">
                <a16:creationId xmlns:a16="http://schemas.microsoft.com/office/drawing/2014/main" id="{01751569-5E5B-BD68-EE10-3F44DD063508}"/>
              </a:ext>
            </a:extLst>
          </p:cNvPr>
          <p:cNvSpPr/>
          <p:nvPr/>
        </p:nvSpPr>
        <p:spPr>
          <a:xfrm>
            <a:off x="2332515" y="1529495"/>
            <a:ext cx="334485" cy="334485"/>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Oval 7">
            <a:extLst>
              <a:ext uri="{FF2B5EF4-FFF2-40B4-BE49-F238E27FC236}">
                <a16:creationId xmlns:a16="http://schemas.microsoft.com/office/drawing/2014/main" id="{99D298E1-DC6F-CCA0-E18D-C4101A6624B2}"/>
              </a:ext>
            </a:extLst>
          </p:cNvPr>
          <p:cNvSpPr/>
          <p:nvPr/>
        </p:nvSpPr>
        <p:spPr>
          <a:xfrm>
            <a:off x="838915" y="3063327"/>
            <a:ext cx="138513" cy="13851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Oval 8">
            <a:extLst>
              <a:ext uri="{FF2B5EF4-FFF2-40B4-BE49-F238E27FC236}">
                <a16:creationId xmlns:a16="http://schemas.microsoft.com/office/drawing/2014/main" id="{1C480174-C697-5CC1-6140-668EB14B1230}"/>
              </a:ext>
            </a:extLst>
          </p:cNvPr>
          <p:cNvSpPr/>
          <p:nvPr/>
        </p:nvSpPr>
        <p:spPr>
          <a:xfrm>
            <a:off x="2918566" y="4227864"/>
            <a:ext cx="130843" cy="13084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1570303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63CA28-B09B-8E99-78FD-EA9C4BD62529}"/>
              </a:ext>
            </a:extLst>
          </p:cNvPr>
          <p:cNvSpPr txBox="1"/>
          <p:nvPr/>
        </p:nvSpPr>
        <p:spPr>
          <a:xfrm>
            <a:off x="6885779" y="2471556"/>
            <a:ext cx="2706249" cy="8463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b="1" dirty="0" err="1">
                <a:solidFill>
                  <a:schemeClr val="bg1"/>
                </a:solidFill>
                <a:latin typeface="Poppins"/>
                <a:cs typeface="Poppins"/>
              </a:rPr>
              <a:t>Paulius</a:t>
            </a:r>
            <a:r>
              <a:rPr lang="en-US" b="1" dirty="0">
                <a:solidFill>
                  <a:schemeClr val="bg1"/>
                </a:solidFill>
                <a:latin typeface="Poppins"/>
                <a:cs typeface="Poppins"/>
              </a:rPr>
              <a:t> </a:t>
            </a:r>
            <a:r>
              <a:rPr lang="en-US" b="1" dirty="0" err="1">
                <a:solidFill>
                  <a:schemeClr val="bg1"/>
                </a:solidFill>
                <a:latin typeface="Poppins"/>
                <a:cs typeface="Poppins"/>
              </a:rPr>
              <a:t>Judickas</a:t>
            </a:r>
            <a:endParaRPr lang="en-US" b="1" dirty="0">
              <a:solidFill>
                <a:schemeClr val="bg1"/>
              </a:solidFill>
              <a:latin typeface="Poppins"/>
              <a:cs typeface="Poppins"/>
            </a:endParaRPr>
          </a:p>
          <a:p>
            <a:pPr algn="l">
              <a:lnSpc>
                <a:spcPct val="150000"/>
              </a:lnSpc>
            </a:pPr>
            <a:r>
              <a:rPr lang="en-US" sz="1600" dirty="0">
                <a:solidFill>
                  <a:schemeClr val="bg1"/>
                </a:solidFill>
                <a:latin typeface="Poppins"/>
                <a:cs typeface="Poppins"/>
              </a:rPr>
              <a:t>VP of Strategic Alliances</a:t>
            </a:r>
            <a:endParaRPr lang="en-GB" sz="1600" dirty="0">
              <a:solidFill>
                <a:schemeClr val="bg1"/>
              </a:solidFill>
              <a:cs typeface="Poppins"/>
            </a:endParaRPr>
          </a:p>
        </p:txBody>
      </p:sp>
      <p:sp>
        <p:nvSpPr>
          <p:cNvPr id="4" name="TextBox 3">
            <a:extLst>
              <a:ext uri="{FF2B5EF4-FFF2-40B4-BE49-F238E27FC236}">
                <a16:creationId xmlns:a16="http://schemas.microsoft.com/office/drawing/2014/main" id="{14269F58-11CE-84E9-2C5A-7B4776378274}"/>
              </a:ext>
            </a:extLst>
          </p:cNvPr>
          <p:cNvSpPr txBox="1"/>
          <p:nvPr/>
        </p:nvSpPr>
        <p:spPr>
          <a:xfrm>
            <a:off x="6885779" y="3423815"/>
            <a:ext cx="2257026"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200000"/>
              </a:lnSpc>
            </a:pPr>
            <a:r>
              <a:rPr lang="en-GB" sz="1600" dirty="0" err="1">
                <a:solidFill>
                  <a:schemeClr val="bg1"/>
                </a:solidFill>
                <a:latin typeface="Poppins" pitchFamily="2" charset="77"/>
                <a:cs typeface="Poppins" pitchFamily="2" charset="77"/>
              </a:rPr>
              <a:t>paulius@ipxo.com</a:t>
            </a:r>
            <a:endParaRPr lang="en-GB" sz="1600" dirty="0">
              <a:solidFill>
                <a:schemeClr val="bg1"/>
              </a:solidFill>
              <a:latin typeface="Poppins" pitchFamily="2" charset="77"/>
              <a:cs typeface="Poppins" pitchFamily="2" charset="77"/>
            </a:endParaRPr>
          </a:p>
        </p:txBody>
      </p:sp>
      <p:pic>
        <p:nvPicPr>
          <p:cNvPr id="20" name="Picture 19">
            <a:extLst>
              <a:ext uri="{FF2B5EF4-FFF2-40B4-BE49-F238E27FC236}">
                <a16:creationId xmlns:a16="http://schemas.microsoft.com/office/drawing/2014/main" id="{03243E4D-EEB4-ECD2-8362-FC267F8FA210}"/>
              </a:ext>
            </a:extLst>
          </p:cNvPr>
          <p:cNvPicPr>
            <a:picLocks noChangeAspect="1"/>
          </p:cNvPicPr>
          <p:nvPr/>
        </p:nvPicPr>
        <p:blipFill>
          <a:blip r:embed="rId2"/>
          <a:stretch>
            <a:fillRect/>
          </a:stretch>
        </p:blipFill>
        <p:spPr>
          <a:xfrm>
            <a:off x="2131446" y="2781035"/>
            <a:ext cx="2709957" cy="1166000"/>
          </a:xfrm>
          <a:prstGeom prst="rect">
            <a:avLst/>
          </a:prstGeom>
        </p:spPr>
      </p:pic>
      <p:sp>
        <p:nvSpPr>
          <p:cNvPr id="2" name="Oval 1">
            <a:extLst>
              <a:ext uri="{FF2B5EF4-FFF2-40B4-BE49-F238E27FC236}">
                <a16:creationId xmlns:a16="http://schemas.microsoft.com/office/drawing/2014/main" id="{1F0D8ADA-B3AA-7F7E-6AE7-2315233DBAA3}"/>
              </a:ext>
            </a:extLst>
          </p:cNvPr>
          <p:cNvSpPr/>
          <p:nvPr/>
        </p:nvSpPr>
        <p:spPr>
          <a:xfrm>
            <a:off x="11261689" y="3364035"/>
            <a:ext cx="221188" cy="221188"/>
          </a:xfrm>
          <a:prstGeom prst="ellipse">
            <a:avLst/>
          </a:prstGeom>
          <a:noFill/>
          <a:ln w="19050">
            <a:solidFill>
              <a:srgbClr val="C20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1013"/>
          </a:p>
        </p:txBody>
      </p:sp>
      <p:sp>
        <p:nvSpPr>
          <p:cNvPr id="5" name="Oval 4">
            <a:extLst>
              <a:ext uri="{FF2B5EF4-FFF2-40B4-BE49-F238E27FC236}">
                <a16:creationId xmlns:a16="http://schemas.microsoft.com/office/drawing/2014/main" id="{9C5DF28F-6324-4D20-8B9A-7593E733C876}"/>
              </a:ext>
            </a:extLst>
          </p:cNvPr>
          <p:cNvSpPr/>
          <p:nvPr/>
        </p:nvSpPr>
        <p:spPr>
          <a:xfrm>
            <a:off x="11073439" y="5970105"/>
            <a:ext cx="171155" cy="17115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1" name="Oval 10">
            <a:extLst>
              <a:ext uri="{FF2B5EF4-FFF2-40B4-BE49-F238E27FC236}">
                <a16:creationId xmlns:a16="http://schemas.microsoft.com/office/drawing/2014/main" id="{6E2D0CDB-AE93-8EC2-990C-43E1AC01D13A}"/>
              </a:ext>
            </a:extLst>
          </p:cNvPr>
          <p:cNvSpPr/>
          <p:nvPr/>
        </p:nvSpPr>
        <p:spPr>
          <a:xfrm>
            <a:off x="9592028" y="4986939"/>
            <a:ext cx="167559" cy="167559"/>
          </a:xfrm>
          <a:prstGeom prst="ellipse">
            <a:avLst/>
          </a:prstGeom>
          <a:solidFill>
            <a:srgbClr val="4DD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Oval 11">
            <a:extLst>
              <a:ext uri="{FF2B5EF4-FFF2-40B4-BE49-F238E27FC236}">
                <a16:creationId xmlns:a16="http://schemas.microsoft.com/office/drawing/2014/main" id="{B739733C-3239-51EA-6080-1451397E31E1}"/>
              </a:ext>
            </a:extLst>
          </p:cNvPr>
          <p:cNvSpPr/>
          <p:nvPr/>
        </p:nvSpPr>
        <p:spPr>
          <a:xfrm>
            <a:off x="1858465" y="810033"/>
            <a:ext cx="272981" cy="272981"/>
          </a:xfrm>
          <a:prstGeom prst="ellipse">
            <a:avLst/>
          </a:prstGeom>
          <a:no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Oval 12">
            <a:extLst>
              <a:ext uri="{FF2B5EF4-FFF2-40B4-BE49-F238E27FC236}">
                <a16:creationId xmlns:a16="http://schemas.microsoft.com/office/drawing/2014/main" id="{C3552EA1-69E1-7632-FFFE-460B91361ED3}"/>
              </a:ext>
            </a:extLst>
          </p:cNvPr>
          <p:cNvSpPr/>
          <p:nvPr/>
        </p:nvSpPr>
        <p:spPr>
          <a:xfrm>
            <a:off x="968359" y="1968209"/>
            <a:ext cx="146048" cy="14604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308841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DACEA-7AD4-2BD6-115D-C11F2F2136E4}"/>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F36864D-9703-2AD2-4211-5657968A57CB}"/>
              </a:ext>
            </a:extLst>
          </p:cNvPr>
          <p:cNvSpPr/>
          <p:nvPr/>
        </p:nvSpPr>
        <p:spPr>
          <a:xfrm>
            <a:off x="0" y="-1"/>
            <a:ext cx="6443932" cy="6857985"/>
          </a:xfrm>
          <a:prstGeom prst="roundRect">
            <a:avLst>
              <a:gd name="adj" fmla="val 0"/>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TextBox 7">
            <a:extLst>
              <a:ext uri="{FF2B5EF4-FFF2-40B4-BE49-F238E27FC236}">
                <a16:creationId xmlns:a16="http://schemas.microsoft.com/office/drawing/2014/main" id="{0756655F-F62D-B537-70EB-8B9D93482D54}"/>
              </a:ext>
            </a:extLst>
          </p:cNvPr>
          <p:cNvSpPr txBox="1"/>
          <p:nvPr/>
        </p:nvSpPr>
        <p:spPr>
          <a:xfrm>
            <a:off x="3253399" y="992279"/>
            <a:ext cx="1792478" cy="707886"/>
          </a:xfrm>
          <a:prstGeom prst="rect">
            <a:avLst/>
          </a:prstGeom>
          <a:noFill/>
        </p:spPr>
        <p:txBody>
          <a:bodyPr wrap="none" rtlCol="0">
            <a:spAutoFit/>
          </a:bodyPr>
          <a:lstStyle/>
          <a:p>
            <a:r>
              <a:rPr lang="en-US" sz="2000" dirty="0">
                <a:solidFill>
                  <a:schemeClr val="tx2"/>
                </a:solidFill>
              </a:rPr>
              <a:t>27 Months</a:t>
            </a:r>
          </a:p>
          <a:p>
            <a:r>
              <a:rPr lang="en-US" sz="2000" dirty="0">
                <a:solidFill>
                  <a:schemeClr val="tx2"/>
                </a:solidFill>
              </a:rPr>
              <a:t>(+2 months)</a:t>
            </a:r>
          </a:p>
        </p:txBody>
      </p:sp>
      <p:cxnSp>
        <p:nvCxnSpPr>
          <p:cNvPr id="2" name="Straight Connector 1">
            <a:extLst>
              <a:ext uri="{FF2B5EF4-FFF2-40B4-BE49-F238E27FC236}">
                <a16:creationId xmlns:a16="http://schemas.microsoft.com/office/drawing/2014/main" id="{A3568CF9-52D6-7D1F-7E63-0D5E3A1BB3F7}"/>
              </a:ext>
            </a:extLst>
          </p:cNvPr>
          <p:cNvCxnSpPr>
            <a:cxnSpLocks/>
          </p:cNvCxnSpPr>
          <p:nvPr/>
        </p:nvCxnSpPr>
        <p:spPr>
          <a:xfrm>
            <a:off x="652735" y="1954656"/>
            <a:ext cx="483527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F0EF3FF-BB56-3F5D-995E-A83D602EF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6" y="1142310"/>
            <a:ext cx="1564217" cy="3715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1649C5-2939-ABBE-CB38-A8AD29B079A3}"/>
              </a:ext>
            </a:extLst>
          </p:cNvPr>
          <p:cNvSpPr txBox="1"/>
          <p:nvPr/>
        </p:nvSpPr>
        <p:spPr>
          <a:xfrm>
            <a:off x="3253399" y="2312603"/>
            <a:ext cx="1906291" cy="707886"/>
          </a:xfrm>
          <a:prstGeom prst="rect">
            <a:avLst/>
          </a:prstGeom>
          <a:noFill/>
        </p:spPr>
        <p:txBody>
          <a:bodyPr wrap="none" rtlCol="0">
            <a:spAutoFit/>
          </a:bodyPr>
          <a:lstStyle/>
          <a:p>
            <a:r>
              <a:rPr lang="en-US" sz="2000" dirty="0">
                <a:solidFill>
                  <a:schemeClr val="tx2"/>
                </a:solidFill>
              </a:rPr>
              <a:t>18 Months</a:t>
            </a:r>
          </a:p>
          <a:p>
            <a:r>
              <a:rPr lang="en-US" sz="2000" dirty="0">
                <a:solidFill>
                  <a:schemeClr val="tx2"/>
                </a:solidFill>
              </a:rPr>
              <a:t>(unchanged)</a:t>
            </a:r>
          </a:p>
        </p:txBody>
      </p:sp>
      <p:pic>
        <p:nvPicPr>
          <p:cNvPr id="1028" name="Picture 4" descr="RIPE NCC Logos — RIPE Network Coordination Centre">
            <a:extLst>
              <a:ext uri="{FF2B5EF4-FFF2-40B4-BE49-F238E27FC236}">
                <a16:creationId xmlns:a16="http://schemas.microsoft.com/office/drawing/2014/main" id="{2C734D3D-8930-881C-54FA-39BB57E90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30" y="2468039"/>
            <a:ext cx="1564217" cy="4278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1B03565-6E6A-A069-06D2-E62A03A7593A}"/>
              </a:ext>
            </a:extLst>
          </p:cNvPr>
          <p:cNvSpPr txBox="1"/>
          <p:nvPr/>
        </p:nvSpPr>
        <p:spPr>
          <a:xfrm>
            <a:off x="3253399" y="3930600"/>
            <a:ext cx="1515158" cy="400110"/>
          </a:xfrm>
          <a:prstGeom prst="rect">
            <a:avLst/>
          </a:prstGeom>
          <a:noFill/>
        </p:spPr>
        <p:txBody>
          <a:bodyPr wrap="none" rtlCol="0">
            <a:spAutoFit/>
          </a:bodyPr>
          <a:lstStyle/>
          <a:p>
            <a:r>
              <a:rPr lang="en-US" sz="2000" dirty="0">
                <a:solidFill>
                  <a:schemeClr val="tx2"/>
                </a:solidFill>
              </a:rPr>
              <a:t>54 Months</a:t>
            </a:r>
          </a:p>
        </p:txBody>
      </p:sp>
      <p:pic>
        <p:nvPicPr>
          <p:cNvPr id="1030" name="Picture 6">
            <a:extLst>
              <a:ext uri="{FF2B5EF4-FFF2-40B4-BE49-F238E27FC236}">
                <a16:creationId xmlns:a16="http://schemas.microsoft.com/office/drawing/2014/main" id="{AED71BE3-7C4B-3D35-84FB-CEFF60F74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776" y="3755730"/>
            <a:ext cx="1321278" cy="7377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8A4081E-73D1-6DB5-A647-9AC21B798AD6}"/>
              </a:ext>
            </a:extLst>
          </p:cNvPr>
          <p:cNvSpPr txBox="1"/>
          <p:nvPr/>
        </p:nvSpPr>
        <p:spPr>
          <a:xfrm>
            <a:off x="3253399" y="5204947"/>
            <a:ext cx="2576587" cy="707886"/>
          </a:xfrm>
          <a:prstGeom prst="rect">
            <a:avLst/>
          </a:prstGeom>
          <a:noFill/>
        </p:spPr>
        <p:txBody>
          <a:bodyPr wrap="square" rtlCol="0">
            <a:spAutoFit/>
          </a:bodyPr>
          <a:lstStyle/>
          <a:p>
            <a:r>
              <a:rPr lang="en-US" sz="2000" dirty="0">
                <a:solidFill>
                  <a:schemeClr val="tx2"/>
                </a:solidFill>
              </a:rPr>
              <a:t>Abolished waiting list in 2019</a:t>
            </a:r>
          </a:p>
        </p:txBody>
      </p:sp>
      <p:pic>
        <p:nvPicPr>
          <p:cNvPr id="1032" name="Picture 8" descr="APNIC - ICANNWiki">
            <a:extLst>
              <a:ext uri="{FF2B5EF4-FFF2-40B4-BE49-F238E27FC236}">
                <a16:creationId xmlns:a16="http://schemas.microsoft.com/office/drawing/2014/main" id="{99482244-954B-4F28-27C7-2D871C8C77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35" y="5218533"/>
            <a:ext cx="1685023" cy="6200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standing next to a sign&#10;&#10;AI-generated content may be incorrect.">
            <a:extLst>
              <a:ext uri="{FF2B5EF4-FFF2-40B4-BE49-F238E27FC236}">
                <a16:creationId xmlns:a16="http://schemas.microsoft.com/office/drawing/2014/main" id="{3FC647C3-D495-EDFC-EAAA-B00B01C2D5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9990" y="1795294"/>
            <a:ext cx="4867571" cy="3748899"/>
          </a:xfrm>
          <a:prstGeom prst="rect">
            <a:avLst/>
          </a:prstGeom>
        </p:spPr>
      </p:pic>
      <p:cxnSp>
        <p:nvCxnSpPr>
          <p:cNvPr id="18" name="Straight Connector 17">
            <a:extLst>
              <a:ext uri="{FF2B5EF4-FFF2-40B4-BE49-F238E27FC236}">
                <a16:creationId xmlns:a16="http://schemas.microsoft.com/office/drawing/2014/main" id="{82EF2CB3-E5F6-C57A-7AC7-3EDB90907626}"/>
              </a:ext>
            </a:extLst>
          </p:cNvPr>
          <p:cNvCxnSpPr>
            <a:cxnSpLocks/>
          </p:cNvCxnSpPr>
          <p:nvPr/>
        </p:nvCxnSpPr>
        <p:spPr>
          <a:xfrm>
            <a:off x="693046" y="3405322"/>
            <a:ext cx="483527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8E12F8-546F-D28E-3BD2-9C5ADE2BB640}"/>
              </a:ext>
            </a:extLst>
          </p:cNvPr>
          <p:cNvCxnSpPr>
            <a:cxnSpLocks/>
          </p:cNvCxnSpPr>
          <p:nvPr/>
        </p:nvCxnSpPr>
        <p:spPr>
          <a:xfrm>
            <a:off x="693046" y="4855988"/>
            <a:ext cx="483527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65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8571D58-5987-15E5-17F8-7B1F5E114BCE}"/>
              </a:ext>
            </a:extLst>
          </p:cNvPr>
          <p:cNvSpPr/>
          <p:nvPr/>
        </p:nvSpPr>
        <p:spPr>
          <a:xfrm>
            <a:off x="756440" y="1531774"/>
            <a:ext cx="5339560" cy="4874282"/>
          </a:xfrm>
          <a:prstGeom prst="roundRect">
            <a:avLst>
              <a:gd name="adj" fmla="val 4493"/>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48586E1F-5053-9D26-03AF-79696D9C8504}"/>
              </a:ext>
            </a:extLst>
          </p:cNvPr>
          <p:cNvSpPr>
            <a:spLocks noGrp="1"/>
          </p:cNvSpPr>
          <p:nvPr>
            <p:ph type="title"/>
          </p:nvPr>
        </p:nvSpPr>
        <p:spPr>
          <a:xfrm>
            <a:off x="838200" y="512491"/>
            <a:ext cx="10515600" cy="801523"/>
          </a:xfrm>
        </p:spPr>
        <p:txBody>
          <a:bodyPr>
            <a:normAutofit/>
          </a:bodyPr>
          <a:lstStyle/>
          <a:p>
            <a:pPr algn="ctr">
              <a:lnSpc>
                <a:spcPct val="100000"/>
              </a:lnSpc>
            </a:pPr>
            <a:r>
              <a:rPr lang="en-US" b="1" dirty="0">
                <a:solidFill>
                  <a:schemeClr val="tx2"/>
                </a:solidFill>
                <a:latin typeface="Poppins" pitchFamily="2" charset="77"/>
                <a:cs typeface="Poppins" pitchFamily="2" charset="77"/>
              </a:rPr>
              <a:t>Transfer Market</a:t>
            </a:r>
          </a:p>
        </p:txBody>
      </p:sp>
      <p:sp>
        <p:nvSpPr>
          <p:cNvPr id="4" name="Title 1">
            <a:extLst>
              <a:ext uri="{FF2B5EF4-FFF2-40B4-BE49-F238E27FC236}">
                <a16:creationId xmlns:a16="http://schemas.microsoft.com/office/drawing/2014/main" id="{5E771239-0186-A1B2-DC75-62C60FCDE6AD}"/>
              </a:ext>
            </a:extLst>
          </p:cNvPr>
          <p:cNvSpPr txBox="1">
            <a:spLocks/>
          </p:cNvSpPr>
          <p:nvPr/>
        </p:nvSpPr>
        <p:spPr>
          <a:xfrm>
            <a:off x="714529" y="1752227"/>
            <a:ext cx="5206091" cy="749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50000"/>
              </a:lnSpc>
            </a:pPr>
            <a:r>
              <a:rPr lang="en-US" sz="1600" b="1" dirty="0">
                <a:solidFill>
                  <a:schemeClr val="tx2"/>
                </a:solidFill>
                <a:latin typeface="Poppins" pitchFamily="2" charset="77"/>
                <a:cs typeface="Poppins" pitchFamily="2" charset="77"/>
              </a:rPr>
              <a:t>M&amp;A and Transfer Volume Comparison</a:t>
            </a:r>
            <a:br>
              <a:rPr lang="en-US" sz="1600" b="1" dirty="0">
                <a:solidFill>
                  <a:schemeClr val="tx2"/>
                </a:solidFill>
                <a:latin typeface="Poppins" pitchFamily="2" charset="77"/>
                <a:cs typeface="Poppins" pitchFamily="2" charset="77"/>
              </a:rPr>
            </a:br>
            <a:r>
              <a:rPr lang="en-US" sz="1600" dirty="0">
                <a:solidFill>
                  <a:schemeClr val="tx2"/>
                </a:solidFill>
                <a:latin typeface="Poppins" pitchFamily="2" charset="77"/>
                <a:cs typeface="Poppins" pitchFamily="2" charset="77"/>
              </a:rPr>
              <a:t>2022- 2025</a:t>
            </a:r>
          </a:p>
        </p:txBody>
      </p:sp>
      <p:sp>
        <p:nvSpPr>
          <p:cNvPr id="12" name="Rounded Rectangle 11">
            <a:extLst>
              <a:ext uri="{FF2B5EF4-FFF2-40B4-BE49-F238E27FC236}">
                <a16:creationId xmlns:a16="http://schemas.microsoft.com/office/drawing/2014/main" id="{2D63825D-48E6-AF6A-D0B6-7C0171FB736C}"/>
              </a:ext>
            </a:extLst>
          </p:cNvPr>
          <p:cNvSpPr/>
          <p:nvPr/>
        </p:nvSpPr>
        <p:spPr>
          <a:xfrm>
            <a:off x="6408017" y="1545299"/>
            <a:ext cx="5206091" cy="4874282"/>
          </a:xfrm>
          <a:prstGeom prst="roundRect">
            <a:avLst>
              <a:gd name="adj" fmla="val 4493"/>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2400" b="1">
              <a:solidFill>
                <a:schemeClr val="tx1"/>
              </a:solidFill>
            </a:endParaRPr>
          </a:p>
        </p:txBody>
      </p:sp>
      <p:sp>
        <p:nvSpPr>
          <p:cNvPr id="13" name="Title 1">
            <a:extLst>
              <a:ext uri="{FF2B5EF4-FFF2-40B4-BE49-F238E27FC236}">
                <a16:creationId xmlns:a16="http://schemas.microsoft.com/office/drawing/2014/main" id="{1EA03649-B2C6-BE68-2063-E7787BFA07E9}"/>
              </a:ext>
            </a:extLst>
          </p:cNvPr>
          <p:cNvSpPr txBox="1">
            <a:spLocks/>
          </p:cNvSpPr>
          <p:nvPr/>
        </p:nvSpPr>
        <p:spPr>
          <a:xfrm>
            <a:off x="6408016" y="1752226"/>
            <a:ext cx="5206091" cy="749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50000"/>
              </a:lnSpc>
            </a:pPr>
            <a:r>
              <a:rPr lang="en-US" sz="1600" b="1" dirty="0">
                <a:solidFill>
                  <a:schemeClr val="tx2"/>
                </a:solidFill>
                <a:latin typeface="Poppins" pitchFamily="2" charset="77"/>
                <a:cs typeface="Poppins" pitchFamily="2" charset="77"/>
              </a:rPr>
              <a:t>Inter vs Intra RIR transfers</a:t>
            </a:r>
          </a:p>
          <a:p>
            <a:pPr algn="ctr">
              <a:lnSpc>
                <a:spcPct val="150000"/>
              </a:lnSpc>
            </a:pPr>
            <a:r>
              <a:rPr lang="en-US" sz="1600" dirty="0">
                <a:solidFill>
                  <a:schemeClr val="tx2"/>
                </a:solidFill>
                <a:latin typeface="Poppins" pitchFamily="2" charset="77"/>
                <a:cs typeface="Poppins" pitchFamily="2" charset="77"/>
              </a:rPr>
              <a:t>2025</a:t>
            </a:r>
          </a:p>
        </p:txBody>
      </p:sp>
      <p:graphicFrame>
        <p:nvGraphicFramePr>
          <p:cNvPr id="3" name="Chart 2">
            <a:extLst>
              <a:ext uri="{FF2B5EF4-FFF2-40B4-BE49-F238E27FC236}">
                <a16:creationId xmlns:a16="http://schemas.microsoft.com/office/drawing/2014/main" id="{9B9B153D-ACEC-F82B-202B-7A682AB5BA8F}"/>
              </a:ext>
            </a:extLst>
          </p:cNvPr>
          <p:cNvGraphicFramePr>
            <a:graphicFrameLocks/>
          </p:cNvGraphicFramePr>
          <p:nvPr>
            <p:extLst>
              <p:ext uri="{D42A27DB-BD31-4B8C-83A1-F6EECF244321}">
                <p14:modId xmlns:p14="http://schemas.microsoft.com/office/powerpoint/2010/main" val="1054034512"/>
              </p:ext>
            </p:extLst>
          </p:nvPr>
        </p:nvGraphicFramePr>
        <p:xfrm>
          <a:off x="6253483" y="2627307"/>
          <a:ext cx="5515155" cy="3841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AC92CF2-56C4-A289-F244-F4E606D71C8A}"/>
              </a:ext>
            </a:extLst>
          </p:cNvPr>
          <p:cNvGraphicFramePr>
            <a:graphicFrameLocks/>
          </p:cNvGraphicFramePr>
          <p:nvPr>
            <p:extLst>
              <p:ext uri="{D42A27DB-BD31-4B8C-83A1-F6EECF244321}">
                <p14:modId xmlns:p14="http://schemas.microsoft.com/office/powerpoint/2010/main" val="2949866714"/>
              </p:ext>
            </p:extLst>
          </p:nvPr>
        </p:nvGraphicFramePr>
        <p:xfrm>
          <a:off x="960792" y="2665563"/>
          <a:ext cx="4959828" cy="357665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897F9559-B0FC-CA90-76B1-DBFE939AD5FE}"/>
              </a:ext>
            </a:extLst>
          </p:cNvPr>
          <p:cNvSpPr txBox="1"/>
          <p:nvPr/>
        </p:nvSpPr>
        <p:spPr>
          <a:xfrm>
            <a:off x="8421779" y="3892651"/>
            <a:ext cx="1213065" cy="646331"/>
          </a:xfrm>
          <a:prstGeom prst="rect">
            <a:avLst/>
          </a:prstGeom>
          <a:noFill/>
        </p:spPr>
        <p:txBody>
          <a:bodyPr wrap="square">
            <a:spAutoFit/>
          </a:bodyPr>
          <a:lstStyle/>
          <a:p>
            <a:pPr algn="ctr"/>
            <a:r>
              <a:rPr lang="en-US" sz="1800" dirty="0">
                <a:solidFill>
                  <a:schemeClr val="tx1"/>
                </a:solidFill>
              </a:rPr>
              <a:t>Total</a:t>
            </a:r>
            <a:br>
              <a:rPr lang="en-US" sz="1800" b="1" dirty="0">
                <a:solidFill>
                  <a:schemeClr val="tx1"/>
                </a:solidFill>
              </a:rPr>
            </a:br>
            <a:r>
              <a:rPr lang="en-US" sz="1800" b="1" dirty="0">
                <a:solidFill>
                  <a:schemeClr val="tx1"/>
                </a:solidFill>
              </a:rPr>
              <a:t>37.4M</a:t>
            </a:r>
            <a:endParaRPr lang="en-LT" sz="1800" b="1">
              <a:solidFill>
                <a:schemeClr val="tx1"/>
              </a:solidFill>
            </a:endParaRPr>
          </a:p>
        </p:txBody>
      </p:sp>
    </p:spTree>
    <p:extLst>
      <p:ext uri="{BB962C8B-B14F-4D97-AF65-F5344CB8AC3E}">
        <p14:creationId xmlns:p14="http://schemas.microsoft.com/office/powerpoint/2010/main" val="131841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C883-EB95-FD06-E47D-8D2BBA8B59FC}"/>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714027EA-DF76-D532-3B87-88D41C46E86E}"/>
              </a:ext>
            </a:extLst>
          </p:cNvPr>
          <p:cNvSpPr/>
          <p:nvPr/>
        </p:nvSpPr>
        <p:spPr>
          <a:xfrm>
            <a:off x="1233768" y="1692763"/>
            <a:ext cx="9724459" cy="4527105"/>
          </a:xfrm>
          <a:prstGeom prst="roundRect">
            <a:avLst>
              <a:gd name="adj" fmla="val 4493"/>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8995F49B-FA79-57DD-CBDE-117904100F52}"/>
              </a:ext>
            </a:extLst>
          </p:cNvPr>
          <p:cNvSpPr>
            <a:spLocks noGrp="1"/>
          </p:cNvSpPr>
          <p:nvPr>
            <p:ph type="title"/>
          </p:nvPr>
        </p:nvSpPr>
        <p:spPr>
          <a:xfrm>
            <a:off x="838200" y="731534"/>
            <a:ext cx="10515600" cy="549275"/>
          </a:xfrm>
        </p:spPr>
        <p:txBody>
          <a:bodyPr>
            <a:normAutofit/>
          </a:bodyPr>
          <a:lstStyle/>
          <a:p>
            <a:pPr algn="ctr"/>
            <a:r>
              <a:rPr lang="en-US" sz="3200" b="1" dirty="0">
                <a:solidFill>
                  <a:schemeClr val="tx2"/>
                </a:solidFill>
                <a:latin typeface="Poppins" pitchFamily="2" charset="77"/>
                <a:cs typeface="Poppins" pitchFamily="2" charset="77"/>
              </a:rPr>
              <a:t>Transfer price change</a:t>
            </a:r>
            <a:endParaRPr lang="en-US" b="1" dirty="0">
              <a:solidFill>
                <a:schemeClr val="tx2"/>
              </a:solidFill>
              <a:latin typeface="Poppins" pitchFamily="2" charset="77"/>
              <a:cs typeface="Poppins" pitchFamily="2" charset="77"/>
            </a:endParaRPr>
          </a:p>
        </p:txBody>
      </p:sp>
      <p:sp>
        <p:nvSpPr>
          <p:cNvPr id="5" name="Title 1">
            <a:extLst>
              <a:ext uri="{FF2B5EF4-FFF2-40B4-BE49-F238E27FC236}">
                <a16:creationId xmlns:a16="http://schemas.microsoft.com/office/drawing/2014/main" id="{89B27F1C-8DE6-7F2F-0396-94F0315B2CA5}"/>
              </a:ext>
            </a:extLst>
          </p:cNvPr>
          <p:cNvSpPr txBox="1">
            <a:spLocks/>
          </p:cNvSpPr>
          <p:nvPr/>
        </p:nvSpPr>
        <p:spPr>
          <a:xfrm>
            <a:off x="4309610" y="1875459"/>
            <a:ext cx="3572773" cy="27463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US" sz="1400" b="1" dirty="0">
                <a:solidFill>
                  <a:schemeClr val="tx2"/>
                </a:solidFill>
                <a:latin typeface="Poppins" pitchFamily="2" charset="77"/>
                <a:cs typeface="Poppins" pitchFamily="2" charset="77"/>
              </a:rPr>
              <a:t>Monthly Average $ per Address</a:t>
            </a:r>
          </a:p>
        </p:txBody>
      </p:sp>
      <p:pic>
        <p:nvPicPr>
          <p:cNvPr id="9" name="Picture 8" descr="A graph with lines and numbers&#10;&#10;AI-generated content may be incorrect.">
            <a:extLst>
              <a:ext uri="{FF2B5EF4-FFF2-40B4-BE49-F238E27FC236}">
                <a16:creationId xmlns:a16="http://schemas.microsoft.com/office/drawing/2014/main" id="{48A439FB-B524-007F-6388-C76DBBFD1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671" y="2332791"/>
            <a:ext cx="9176657" cy="3658697"/>
          </a:xfrm>
          <a:prstGeom prst="rect">
            <a:avLst/>
          </a:prstGeom>
        </p:spPr>
      </p:pic>
    </p:spTree>
    <p:extLst>
      <p:ext uri="{BB962C8B-B14F-4D97-AF65-F5344CB8AC3E}">
        <p14:creationId xmlns:p14="http://schemas.microsoft.com/office/powerpoint/2010/main" val="284109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B7EE0-7A2E-2AB7-346A-E916FAD70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6A1F3-58B8-EA3B-1DB0-F718C05D0A81}"/>
              </a:ext>
            </a:extLst>
          </p:cNvPr>
          <p:cNvSpPr>
            <a:spLocks noGrp="1"/>
          </p:cNvSpPr>
          <p:nvPr>
            <p:ph type="title"/>
          </p:nvPr>
        </p:nvSpPr>
        <p:spPr>
          <a:xfrm>
            <a:off x="838200" y="541046"/>
            <a:ext cx="10515600" cy="633358"/>
          </a:xfrm>
        </p:spPr>
        <p:txBody>
          <a:bodyPr/>
          <a:lstStyle/>
          <a:p>
            <a:pPr algn="ctr"/>
            <a:r>
              <a:rPr lang="en-US" b="1" dirty="0">
                <a:solidFill>
                  <a:schemeClr val="tx2"/>
                </a:solidFill>
                <a:cs typeface="Poppins" pitchFamily="2" charset="77"/>
              </a:rPr>
              <a:t>RIR IP amount change 2022-2024</a:t>
            </a:r>
          </a:p>
        </p:txBody>
      </p:sp>
      <p:sp>
        <p:nvSpPr>
          <p:cNvPr id="6" name="Rounded Rectangle 5">
            <a:extLst>
              <a:ext uri="{FF2B5EF4-FFF2-40B4-BE49-F238E27FC236}">
                <a16:creationId xmlns:a16="http://schemas.microsoft.com/office/drawing/2014/main" id="{F9CC9130-DDC1-CE54-A886-7F52625516D9}"/>
              </a:ext>
            </a:extLst>
          </p:cNvPr>
          <p:cNvSpPr/>
          <p:nvPr/>
        </p:nvSpPr>
        <p:spPr>
          <a:xfrm>
            <a:off x="923364" y="1387364"/>
            <a:ext cx="10430435" cy="5076158"/>
          </a:xfrm>
          <a:prstGeom prst="roundRect">
            <a:avLst>
              <a:gd name="adj" fmla="val 2819"/>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TextBox 11">
            <a:extLst>
              <a:ext uri="{FF2B5EF4-FFF2-40B4-BE49-F238E27FC236}">
                <a16:creationId xmlns:a16="http://schemas.microsoft.com/office/drawing/2014/main" id="{0ACB3294-70F8-7CF7-30C4-7773B8A20403}"/>
              </a:ext>
            </a:extLst>
          </p:cNvPr>
          <p:cNvSpPr txBox="1"/>
          <p:nvPr/>
        </p:nvSpPr>
        <p:spPr>
          <a:xfrm>
            <a:off x="1116798" y="1543415"/>
            <a:ext cx="9958395" cy="369332"/>
          </a:xfrm>
          <a:prstGeom prst="rect">
            <a:avLst/>
          </a:prstGeom>
          <a:noFill/>
        </p:spPr>
        <p:txBody>
          <a:bodyPr wrap="square">
            <a:spAutoFit/>
          </a:bodyPr>
          <a:lstStyle/>
          <a:p>
            <a:pPr algn="ctr"/>
            <a:r>
              <a:rPr lang="en-US" b="1" dirty="0">
                <a:solidFill>
                  <a:schemeClr val="tx2"/>
                </a:solidFill>
                <a:latin typeface="Poppins" pitchFamily="2" charset="77"/>
                <a:cs typeface="Poppins" pitchFamily="2" charset="77"/>
              </a:rPr>
              <a:t>Total IP amount change per RIR</a:t>
            </a:r>
            <a:endParaRPr lang="en-LT" b="1" dirty="0">
              <a:solidFill>
                <a:schemeClr val="tx2"/>
              </a:solidFill>
              <a:latin typeface="Poppins" pitchFamily="2" charset="77"/>
              <a:cs typeface="Poppins" pitchFamily="2" charset="77"/>
            </a:endParaRPr>
          </a:p>
        </p:txBody>
      </p:sp>
      <p:pic>
        <p:nvPicPr>
          <p:cNvPr id="4" name="Picture 3" descr="A screenshot of a graph&#10;&#10;AI-generated content may be incorrect.">
            <a:extLst>
              <a:ext uri="{FF2B5EF4-FFF2-40B4-BE49-F238E27FC236}">
                <a16:creationId xmlns:a16="http://schemas.microsoft.com/office/drawing/2014/main" id="{E4B2FBC9-9BEA-C277-7F06-D71F80655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798" y="2125497"/>
            <a:ext cx="9960886" cy="4087044"/>
          </a:xfrm>
          <a:prstGeom prst="rect">
            <a:avLst/>
          </a:prstGeom>
        </p:spPr>
      </p:pic>
    </p:spTree>
    <p:extLst>
      <p:ext uri="{BB962C8B-B14F-4D97-AF65-F5344CB8AC3E}">
        <p14:creationId xmlns:p14="http://schemas.microsoft.com/office/powerpoint/2010/main" val="360199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6EE9-E772-2482-50EE-D8998C89DF46}"/>
              </a:ext>
            </a:extLst>
          </p:cNvPr>
          <p:cNvSpPr>
            <a:spLocks noGrp="1"/>
          </p:cNvSpPr>
          <p:nvPr>
            <p:ph type="title"/>
          </p:nvPr>
        </p:nvSpPr>
        <p:spPr>
          <a:xfrm>
            <a:off x="838200" y="550343"/>
            <a:ext cx="4974771" cy="1285195"/>
          </a:xfrm>
        </p:spPr>
        <p:txBody>
          <a:bodyPr/>
          <a:lstStyle/>
          <a:p>
            <a:r>
              <a:rPr lang="en-GB" b="1" dirty="0">
                <a:latin typeface="Poppins" pitchFamily="2" charset="77"/>
                <a:cs typeface="Poppins" pitchFamily="2" charset="77"/>
              </a:rPr>
              <a:t>IPv6 vs IPv4: Still a Dual-Stack Internet</a:t>
            </a:r>
          </a:p>
        </p:txBody>
      </p:sp>
      <p:sp>
        <p:nvSpPr>
          <p:cNvPr id="3" name="Content Placeholder 2">
            <a:extLst>
              <a:ext uri="{FF2B5EF4-FFF2-40B4-BE49-F238E27FC236}">
                <a16:creationId xmlns:a16="http://schemas.microsoft.com/office/drawing/2014/main" id="{7F59D1FF-E8E1-A521-2615-0CCC097008C0}"/>
              </a:ext>
            </a:extLst>
          </p:cNvPr>
          <p:cNvSpPr>
            <a:spLocks noGrp="1"/>
          </p:cNvSpPr>
          <p:nvPr>
            <p:ph idx="1"/>
          </p:nvPr>
        </p:nvSpPr>
        <p:spPr>
          <a:xfrm>
            <a:off x="838200" y="1862774"/>
            <a:ext cx="4474029" cy="4351338"/>
          </a:xfrm>
        </p:spPr>
        <p:txBody>
          <a:bodyPr>
            <a:noAutofit/>
          </a:bodyPr>
          <a:lstStyle/>
          <a:p>
            <a:r>
              <a:rPr lang="en-GB" sz="1800" dirty="0"/>
              <a:t>Despite exhaustion, only </a:t>
            </a:r>
            <a:r>
              <a:rPr lang="en-GB" sz="1800" b="1" dirty="0"/>
              <a:t>a bit over one-third</a:t>
            </a:r>
            <a:r>
              <a:rPr lang="en-GB" sz="1800" dirty="0"/>
              <a:t> of users can reach IPv6-only services (2024 observation; trend continues into 2025).</a:t>
            </a:r>
          </a:p>
          <a:p>
            <a:r>
              <a:rPr lang="en-GB" sz="1800" dirty="0"/>
              <a:t>~</a:t>
            </a:r>
            <a:r>
              <a:rPr lang="en-GB" sz="1800" b="1" dirty="0"/>
              <a:t>20B</a:t>
            </a:r>
            <a:r>
              <a:rPr lang="en-GB" sz="1800" dirty="0"/>
              <a:t> devices vs ~</a:t>
            </a:r>
            <a:r>
              <a:rPr lang="en-GB" sz="1800" b="1" dirty="0"/>
              <a:t>3.1B</a:t>
            </a:r>
            <a:r>
              <a:rPr lang="en-GB" sz="1800" dirty="0"/>
              <a:t> unique IPv4s → roughly </a:t>
            </a:r>
            <a:r>
              <a:rPr lang="en-GB" sz="1800" b="1" dirty="0"/>
              <a:t>7 devices per IPv4</a:t>
            </a:r>
            <a:r>
              <a:rPr lang="en-GB" sz="1800" dirty="0"/>
              <a:t> via NAT sharing.</a:t>
            </a:r>
          </a:p>
          <a:p>
            <a:r>
              <a:rPr lang="en-GB" sz="1800" dirty="0"/>
              <a:t>“End-to-end” addressing is no longer the default for most users—yet the Internet keeps working.</a:t>
            </a:r>
          </a:p>
        </p:txBody>
      </p:sp>
      <p:sp>
        <p:nvSpPr>
          <p:cNvPr id="4" name="Slide Number Placeholder 3">
            <a:extLst>
              <a:ext uri="{FF2B5EF4-FFF2-40B4-BE49-F238E27FC236}">
                <a16:creationId xmlns:a16="http://schemas.microsoft.com/office/drawing/2014/main" id="{7A9BA991-B604-02D9-3B33-0931DD459B2C}"/>
              </a:ext>
            </a:extLst>
          </p:cNvPr>
          <p:cNvSpPr>
            <a:spLocks noGrp="1"/>
          </p:cNvSpPr>
          <p:nvPr>
            <p:ph type="sldNum" sz="quarter" idx="12"/>
          </p:nvPr>
        </p:nvSpPr>
        <p:spPr/>
        <p:txBody>
          <a:bodyPr/>
          <a:lstStyle/>
          <a:p>
            <a:r>
              <a:rPr lang="en-US" dirty="0"/>
              <a:t> </a:t>
            </a:r>
          </a:p>
        </p:txBody>
      </p:sp>
      <p:sp>
        <p:nvSpPr>
          <p:cNvPr id="7" name="Rounded Rectangle 6">
            <a:extLst>
              <a:ext uri="{FF2B5EF4-FFF2-40B4-BE49-F238E27FC236}">
                <a16:creationId xmlns:a16="http://schemas.microsoft.com/office/drawing/2014/main" id="{3F70BD0D-56BE-8658-73A6-D287EDADFA07}"/>
              </a:ext>
            </a:extLst>
          </p:cNvPr>
          <p:cNvSpPr/>
          <p:nvPr/>
        </p:nvSpPr>
        <p:spPr>
          <a:xfrm>
            <a:off x="6367424" y="550343"/>
            <a:ext cx="5354331" cy="3295747"/>
          </a:xfrm>
          <a:prstGeom prst="roundRect">
            <a:avLst>
              <a:gd name="adj" fmla="val 4493"/>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Rounded Rectangle 9">
            <a:extLst>
              <a:ext uri="{FF2B5EF4-FFF2-40B4-BE49-F238E27FC236}">
                <a16:creationId xmlns:a16="http://schemas.microsoft.com/office/drawing/2014/main" id="{A580C442-7824-E79C-67ED-807C57F71E41}"/>
              </a:ext>
            </a:extLst>
          </p:cNvPr>
          <p:cNvSpPr/>
          <p:nvPr/>
        </p:nvSpPr>
        <p:spPr>
          <a:xfrm>
            <a:off x="6367423" y="4004947"/>
            <a:ext cx="5354331" cy="2403272"/>
          </a:xfrm>
          <a:prstGeom prst="roundRect">
            <a:avLst>
              <a:gd name="adj" fmla="val 4493"/>
            </a:avLst>
          </a:prstGeom>
          <a:solidFill>
            <a:schemeClr val="bg1"/>
          </a:solidFill>
          <a:ln w="12700">
            <a:solidFill>
              <a:schemeClr val="bg2">
                <a:lumMod val="90000"/>
              </a:schemeClr>
            </a:solidFill>
          </a:ln>
          <a:effectLst>
            <a:outerShdw blurRad="224432" dist="50800" dir="1560000" sx="102000" sy="102000" algn="ctr" rotWithShape="0">
              <a:srgbClr val="789FBA">
                <a:alpha val="1338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14" name="Picture 13" descr="A graph with a line going up&#10;&#10;AI-generated content may be incorrect.">
            <a:extLst>
              <a:ext uri="{FF2B5EF4-FFF2-40B4-BE49-F238E27FC236}">
                <a16:creationId xmlns:a16="http://schemas.microsoft.com/office/drawing/2014/main" id="{0A6B7A6D-7CA3-94CF-10AD-ACA3F17DD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456" y="1021276"/>
            <a:ext cx="5170263" cy="2712792"/>
          </a:xfrm>
          <a:prstGeom prst="rect">
            <a:avLst/>
          </a:prstGeom>
        </p:spPr>
      </p:pic>
      <p:sp>
        <p:nvSpPr>
          <p:cNvPr id="15" name="Title 1">
            <a:extLst>
              <a:ext uri="{FF2B5EF4-FFF2-40B4-BE49-F238E27FC236}">
                <a16:creationId xmlns:a16="http://schemas.microsoft.com/office/drawing/2014/main" id="{FF79FEE9-9B30-A6A7-A124-C7E1B7B1A8FB}"/>
              </a:ext>
            </a:extLst>
          </p:cNvPr>
          <p:cNvSpPr txBox="1">
            <a:spLocks/>
          </p:cNvSpPr>
          <p:nvPr/>
        </p:nvSpPr>
        <p:spPr>
          <a:xfrm>
            <a:off x="6557201" y="666619"/>
            <a:ext cx="4974771" cy="394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1200" dirty="0"/>
              <a:t>IPv6 Adoption – APNIC Labs data</a:t>
            </a:r>
          </a:p>
        </p:txBody>
      </p:sp>
      <p:sp>
        <p:nvSpPr>
          <p:cNvPr id="9" name="Title 1">
            <a:extLst>
              <a:ext uri="{FF2B5EF4-FFF2-40B4-BE49-F238E27FC236}">
                <a16:creationId xmlns:a16="http://schemas.microsoft.com/office/drawing/2014/main" id="{7E56FBF1-7195-046B-7A20-CD07BF82E149}"/>
              </a:ext>
            </a:extLst>
          </p:cNvPr>
          <p:cNvSpPr txBox="1">
            <a:spLocks/>
          </p:cNvSpPr>
          <p:nvPr/>
        </p:nvSpPr>
        <p:spPr>
          <a:xfrm>
            <a:off x="6459456" y="4171729"/>
            <a:ext cx="4974771" cy="394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1200" dirty="0"/>
              <a:t>IPv6 vs IPv4 Users</a:t>
            </a:r>
          </a:p>
        </p:txBody>
      </p:sp>
      <p:pic>
        <p:nvPicPr>
          <p:cNvPr id="12" name="Picture 11" descr="A graph with different colored squares&#10;&#10;AI-generated content may be incorrect.">
            <a:extLst>
              <a:ext uri="{FF2B5EF4-FFF2-40B4-BE49-F238E27FC236}">
                <a16:creationId xmlns:a16="http://schemas.microsoft.com/office/drawing/2014/main" id="{7374544C-5551-E729-65F1-0C8629E18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089" y="4688043"/>
            <a:ext cx="5122003" cy="1573287"/>
          </a:xfrm>
          <a:prstGeom prst="rect">
            <a:avLst/>
          </a:prstGeom>
        </p:spPr>
      </p:pic>
    </p:spTree>
    <p:extLst>
      <p:ext uri="{BB962C8B-B14F-4D97-AF65-F5344CB8AC3E}">
        <p14:creationId xmlns:p14="http://schemas.microsoft.com/office/powerpoint/2010/main" val="38364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8AE5-C055-6155-18A6-881C84B88353}"/>
              </a:ext>
            </a:extLst>
          </p:cNvPr>
          <p:cNvSpPr>
            <a:spLocks noGrp="1"/>
          </p:cNvSpPr>
          <p:nvPr>
            <p:ph type="title"/>
          </p:nvPr>
        </p:nvSpPr>
        <p:spPr>
          <a:xfrm>
            <a:off x="838200" y="1489220"/>
            <a:ext cx="5255972" cy="964908"/>
          </a:xfrm>
        </p:spPr>
        <p:txBody>
          <a:bodyPr/>
          <a:lstStyle/>
          <a:p>
            <a:r>
              <a:rPr lang="en-GB" b="1" dirty="0">
                <a:latin typeface="Poppins" pitchFamily="2" charset="77"/>
                <a:cs typeface="Poppins" pitchFamily="2" charset="77"/>
              </a:rPr>
              <a:t>The End of End-to-End</a:t>
            </a:r>
            <a:endParaRPr lang="en-US" dirty="0">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0AD892E3-9CB6-E3CE-5465-86400DFFDA91}"/>
              </a:ext>
            </a:extLst>
          </p:cNvPr>
          <p:cNvSpPr>
            <a:spLocks noGrp="1"/>
          </p:cNvSpPr>
          <p:nvPr>
            <p:ph type="sldNum" sz="quarter" idx="12"/>
          </p:nvPr>
        </p:nvSpPr>
        <p:spPr/>
        <p:txBody>
          <a:bodyPr/>
          <a:lstStyle/>
          <a:p>
            <a:r>
              <a:rPr lang="en-US" dirty="0"/>
              <a:t> </a:t>
            </a:r>
          </a:p>
        </p:txBody>
      </p:sp>
      <p:sp>
        <p:nvSpPr>
          <p:cNvPr id="3" name="Content Placeholder 2">
            <a:extLst>
              <a:ext uri="{FF2B5EF4-FFF2-40B4-BE49-F238E27FC236}">
                <a16:creationId xmlns:a16="http://schemas.microsoft.com/office/drawing/2014/main" id="{BB186CC6-95FB-06F2-7E44-47D34179EAE5}"/>
              </a:ext>
            </a:extLst>
          </p:cNvPr>
          <p:cNvSpPr txBox="1">
            <a:spLocks/>
          </p:cNvSpPr>
          <p:nvPr/>
        </p:nvSpPr>
        <p:spPr>
          <a:xfrm>
            <a:off x="838200" y="2557338"/>
            <a:ext cx="5576888" cy="304668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50000"/>
              </a:lnSpc>
              <a:spcBef>
                <a:spcPts val="500"/>
              </a:spcBef>
              <a:buClr>
                <a:schemeClr val="accent1"/>
              </a:buClr>
              <a:buFont typeface="Courier New" panose="02070309020205020404" pitchFamily="49" charset="0"/>
              <a:buChar char="o"/>
              <a:defRPr sz="14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NAT (Network Address Translation) now standard, not an exception</a:t>
            </a:r>
          </a:p>
          <a:p>
            <a:r>
              <a:rPr lang="en-GB" sz="1800" dirty="0"/>
              <a:t>Shared addressing lets billions more devices connect despite exhaustion</a:t>
            </a:r>
          </a:p>
          <a:p>
            <a:r>
              <a:rPr lang="en-GB" sz="1800" dirty="0"/>
              <a:t>“End-to-end” principle — every device with its own IP — is effectively gone</a:t>
            </a:r>
          </a:p>
        </p:txBody>
      </p:sp>
      <p:pic>
        <p:nvPicPr>
          <p:cNvPr id="15" name="Picture 14" descr="A diagram of a computer network&#10;&#10;AI-generated content may be incorrect.">
            <a:extLst>
              <a:ext uri="{FF2B5EF4-FFF2-40B4-BE49-F238E27FC236}">
                <a16:creationId xmlns:a16="http://schemas.microsoft.com/office/drawing/2014/main" id="{DFD25907-E021-567E-A930-86F823BEB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905" y="1143001"/>
            <a:ext cx="4572895" cy="4854304"/>
          </a:xfrm>
          <a:prstGeom prst="rect">
            <a:avLst/>
          </a:prstGeom>
        </p:spPr>
      </p:pic>
    </p:spTree>
    <p:extLst>
      <p:ext uri="{BB962C8B-B14F-4D97-AF65-F5344CB8AC3E}">
        <p14:creationId xmlns:p14="http://schemas.microsoft.com/office/powerpoint/2010/main" val="738247652"/>
      </p:ext>
    </p:extLst>
  </p:cSld>
  <p:clrMapOvr>
    <a:masterClrMapping/>
  </p:clrMapOvr>
</p:sld>
</file>

<file path=ppt/theme/theme1.xml><?xml version="1.0" encoding="utf-8"?>
<a:theme xmlns:a="http://schemas.openxmlformats.org/drawingml/2006/main" name="ipxo-theme-new">
  <a:themeElements>
    <a:clrScheme name="IPXO-colors">
      <a:dk1>
        <a:srgbClr val="0D0736"/>
      </a:dk1>
      <a:lt1>
        <a:srgbClr val="FFFFFF"/>
      </a:lt1>
      <a:dk2>
        <a:srgbClr val="0D0736"/>
      </a:dk2>
      <a:lt2>
        <a:srgbClr val="F5F9FF"/>
      </a:lt2>
      <a:accent1>
        <a:srgbClr val="9B3BFB"/>
      </a:accent1>
      <a:accent2>
        <a:srgbClr val="C20EFF"/>
      </a:accent2>
      <a:accent3>
        <a:srgbClr val="4DD0A9"/>
      </a:accent3>
      <a:accent4>
        <a:srgbClr val="41A1F1"/>
      </a:accent4>
      <a:accent5>
        <a:srgbClr val="00E7FF"/>
      </a:accent5>
      <a:accent6>
        <a:srgbClr val="F8FAFF"/>
      </a:accent6>
      <a:hlink>
        <a:srgbClr val="2057FF"/>
      </a:hlink>
      <a:folHlink>
        <a:srgbClr val="666699"/>
      </a:folHlink>
    </a:clrScheme>
    <a:fontScheme name="IPXO">
      <a:majorFont>
        <a:latin typeface="Poppins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xo-theme-new" id="{5625C75E-2D67-8A49-AFF9-FD77325477E2}" vid="{16235560-8A76-3449-A3A8-CE54B978E5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3B0CBBF54D24DA2111E1EA513AA12" ma:contentTypeVersion="0" ma:contentTypeDescription="Create a new document." ma:contentTypeScope="" ma:versionID="4eb105961aaa437d5bd229911b7dd677">
  <xsd:schema xmlns:xsd="http://www.w3.org/2001/XMLSchema" xmlns:xs="http://www.w3.org/2001/XMLSchema" xmlns:p="http://schemas.microsoft.com/office/2006/metadata/properties" targetNamespace="http://schemas.microsoft.com/office/2006/metadata/properties" ma:root="true" ma:fieldsID="02280c5a475cf7a18650861177b5f3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9E7242-7AC1-4046-AED5-69A168A2ACCF}">
  <ds:schemaRefs>
    <ds:schemaRef ds:uri="http://schemas.microsoft.com/sharepoint/v3/contenttype/forms"/>
  </ds:schemaRefs>
</ds:datastoreItem>
</file>

<file path=customXml/itemProps2.xml><?xml version="1.0" encoding="utf-8"?>
<ds:datastoreItem xmlns:ds="http://schemas.openxmlformats.org/officeDocument/2006/customXml" ds:itemID="{4B11AA00-3D62-46C2-9DB1-6B071E3C1705}">
  <ds:schemaRefs>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A8183A-2A30-4E44-887F-D5F887CFC961}">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21937</TotalTime>
  <Words>4635</Words>
  <Application>Microsoft Macintosh PowerPoint</Application>
  <PresentationFormat>Widescreen</PresentationFormat>
  <Paragraphs>437</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Courier New</vt:lpstr>
      <vt:lpstr>Poppins Bold</vt:lpstr>
      <vt:lpstr>Poppins</vt:lpstr>
      <vt:lpstr>Arial</vt:lpstr>
      <vt:lpstr>ipxo-theme-new</vt:lpstr>
      <vt:lpstr>PowerPoint Presentation</vt:lpstr>
      <vt:lpstr>PowerPoint Presentation</vt:lpstr>
      <vt:lpstr>PowerPoint Presentation</vt:lpstr>
      <vt:lpstr>PowerPoint Presentation</vt:lpstr>
      <vt:lpstr>Transfer Market</vt:lpstr>
      <vt:lpstr>Transfer price change</vt:lpstr>
      <vt:lpstr>RIR IP amount change 2022-2024</vt:lpstr>
      <vt:lpstr>IPv6 vs IPv4: Still a Dual-Stack Internet</vt:lpstr>
      <vt:lpstr>The End of End-to-End</vt:lpstr>
      <vt:lpstr>Curious case of USA IPv6 adoption</vt:lpstr>
      <vt:lpstr>Why IPv6 Hasn’t “Tipped” Yet</vt:lpstr>
      <vt:lpstr>Prices Stabilized, Demand Steady</vt:lpstr>
      <vt:lpstr>The Long Road to IPv6</vt:lpstr>
      <vt:lpstr>Why IPv6 Hasn’t “Tipped” Yet</vt:lpstr>
      <vt:lpstr>Reduce, Reuse, Re-lease: Bridging to IPv6 Responsibly</vt:lpstr>
      <vt:lpstr>RIR Policies on IPv4 Leasing (2025)</vt:lpstr>
      <vt:lpstr>RIR Policies on IPv4 Leasing (2025)</vt:lpstr>
      <vt:lpstr>Where Leasing Works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sutkussaulius@gmail.com</dc:creator>
  <cp:lastModifiedBy>Paulius Judickas</cp:lastModifiedBy>
  <cp:revision>46</cp:revision>
  <dcterms:created xsi:type="dcterms:W3CDTF">2021-10-12T14:57:00Z</dcterms:created>
  <dcterms:modified xsi:type="dcterms:W3CDTF">2025-09-23T06:15:49Z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0x0101004623B0CBBF54D24DA2111E1EA513AA12</vt:lpwstr>
  </property>
  <property fmtid="{D5CDD505-2E9C-101B-9397-08002B2CF9AE}" pid="3" name="MediaServiceImageTags">
    <vt:lpwstr/>
  </property>
</Properties>
</file>