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5143500" cx="9144000"/>
  <p:notesSz cx="6858000" cy="9144000"/>
  <p:embeddedFontLst>
    <p:embeddedFont>
      <p:font typeface="Roboto"/>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Roboto-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italic.fntdata"/><Relationship Id="rId50" Type="http://schemas.openxmlformats.org/officeDocument/2006/relationships/font" Target="fonts/Roboto-bold.fntdata"/><Relationship Id="rId52" Type="http://schemas.openxmlformats.org/officeDocument/2006/relationships/font" Target="fonts/Roboto-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5c1a22f7da_2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5c1a22f7da_2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5c1a22f7da_2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5c1a22f7da_2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5c1a22f7da_2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5c1a22f7da_2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5c1a22f7da_2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5c1a22f7da_2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5c1a22f7da_2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5c1a22f7da_2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810bc23b8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810bc23b8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810bc23b8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810bc23b8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810bc23b8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810bc23b8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5c1a22f7da_2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5c1a22f7da_2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5c1a22f7da_2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5c1a22f7da_2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5c1a22f7da_2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5c1a22f7da_2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5c1a22f7da_2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5c1a22f7da_2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5c1a22f7da_2_15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5c1a22f7da_2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5c1a22f7da_2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5c1a22f7da_2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5c1a22f7da_2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5c1a22f7da_2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5c1a22f7da_2_15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5c1a22f7da_2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5c1a22f7da_2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5c1a22f7da_2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5c1a22f7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5c1a22f7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810bc23b8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810bc23b8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810bc23b8b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810bc23b8b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810bc23b8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810bc23b8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810bc23b8b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810bc23b8b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5c1a22f7da_2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5c1a22f7da_2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5c1a22f7da_2_17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5c1a22f7da_2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5c1a22f7da_2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5c1a22f7da_2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5c1a22f7da_2_19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5c1a22f7da_2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6ee6920d8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6ee6920d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5c1a22f7da_2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5c1a22f7da_2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5c1a22f7da_2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5c1a22f7da_2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5c1a22f7da_2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5c1a22f7da_2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5c1a22f7da_2_23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5c1a22f7da_2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810bc23b8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810bc23b8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5c1a22f7da_2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5c1a22f7da_2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5c1a22f7da_2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5c1a22f7da_2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5c1a22f7da_2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5c1a22f7da_2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5c1a22f7da_2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5c1a22f7da_2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5c1a22f7da_2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5c1a22f7da_2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5c1a22f7da_2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5c1a22f7da_2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5c1a22f7da_2_8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5c1a22f7da_2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5c1a22f7da_2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5c1a22f7da_2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5c1a22f7da_2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5c1a22f7da_2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5c1a22f7da_2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5c1a22f7da_2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65" name="Google Shape;65;p16"/>
          <p:cNvPicPr preferRelativeResize="0"/>
          <p:nvPr/>
        </p:nvPicPr>
        <p:blipFill>
          <a:blip r:embed="rId2">
            <a:alphaModFix/>
          </a:blip>
          <a:stretch>
            <a:fillRect/>
          </a:stretch>
        </p:blipFill>
        <p:spPr>
          <a:xfrm>
            <a:off x="7793350" y="97976"/>
            <a:ext cx="1227799" cy="3024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6" name="Shape 66"/>
        <p:cNvGrpSpPr/>
        <p:nvPr/>
      </p:nvGrpSpPr>
      <p:grpSpPr>
        <a:xfrm>
          <a:off x="0" y="0"/>
          <a:ext cx="0" cy="0"/>
          <a:chOff x="0" y="0"/>
          <a:chExt cx="0" cy="0"/>
        </a:xfrm>
      </p:grpSpPr>
      <p:sp>
        <p:nvSpPr>
          <p:cNvPr id="67" name="Google Shape;67;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8" name="Google Shape;68;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9" name="Google Shape;69;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0" name="Google Shape;70;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1" name="Google Shape;71;p17"/>
          <p:cNvPicPr preferRelativeResize="0"/>
          <p:nvPr/>
        </p:nvPicPr>
        <p:blipFill>
          <a:blip r:embed="rId2">
            <a:alphaModFix/>
          </a:blip>
          <a:stretch>
            <a:fillRect/>
          </a:stretch>
        </p:blipFill>
        <p:spPr>
          <a:xfrm>
            <a:off x="7793350" y="97976"/>
            <a:ext cx="1227799" cy="3024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 name="Google Shape;74;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5" name="Google Shape;75;p18"/>
          <p:cNvPicPr preferRelativeResize="0"/>
          <p:nvPr/>
        </p:nvPicPr>
        <p:blipFill>
          <a:blip r:embed="rId2">
            <a:alphaModFix/>
          </a:blip>
          <a:stretch>
            <a:fillRect/>
          </a:stretch>
        </p:blipFill>
        <p:spPr>
          <a:xfrm>
            <a:off x="7793350" y="97976"/>
            <a:ext cx="1227799" cy="3024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8" name="Google Shape;78;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9" name="Google Shape;79;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0" name="Google Shape;80;p19"/>
          <p:cNvPicPr preferRelativeResize="0"/>
          <p:nvPr/>
        </p:nvPicPr>
        <p:blipFill>
          <a:blip r:embed="rId2">
            <a:alphaModFix/>
          </a:blip>
          <a:stretch>
            <a:fillRect/>
          </a:stretch>
        </p:blipFill>
        <p:spPr>
          <a:xfrm>
            <a:off x="7793350" y="97976"/>
            <a:ext cx="1227799" cy="3024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1" name="Shape 81"/>
        <p:cNvGrpSpPr/>
        <p:nvPr/>
      </p:nvGrpSpPr>
      <p:grpSpPr>
        <a:xfrm>
          <a:off x="0" y="0"/>
          <a:ext cx="0" cy="0"/>
          <a:chOff x="0" y="0"/>
          <a:chExt cx="0" cy="0"/>
        </a:xfrm>
      </p:grpSpPr>
      <p:sp>
        <p:nvSpPr>
          <p:cNvPr id="82" name="Google Shape;82;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83" name="Google Shape;83;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p21"/>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7" name="Google Shape;87;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8" name="Google Shape;88;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89" name="Google Shape;89;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2" name="Google Shape;92;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5" name="Google Shape;95;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96" name="Google Shape;96;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spTree>
      <p:nvGrpSpPr>
        <p:cNvPr id="99" name="Shape 99"/>
        <p:cNvGrpSpPr/>
        <p:nvPr/>
      </p:nvGrpSpPr>
      <p:grpSpPr>
        <a:xfrm>
          <a:off x="0" y="0"/>
          <a:ext cx="0" cy="0"/>
          <a:chOff x="0" y="0"/>
          <a:chExt cx="0" cy="0"/>
        </a:xfrm>
      </p:grpSpPr>
      <p:sp>
        <p:nvSpPr>
          <p:cNvPr id="100" name="Google Shape;100;p25"/>
          <p:cNvSpPr/>
          <p:nvPr/>
        </p:nvSpPr>
        <p:spPr>
          <a:xfrm>
            <a:off x="0" y="1"/>
            <a:ext cx="9144000" cy="487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4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01" name="Shape 101"/>
        <p:cNvGrpSpPr/>
        <p:nvPr/>
      </p:nvGrpSpPr>
      <p:grpSpPr>
        <a:xfrm>
          <a:off x="0" y="0"/>
          <a:ext cx="0" cy="0"/>
          <a:chOff x="0" y="0"/>
          <a:chExt cx="0" cy="0"/>
        </a:xfrm>
      </p:grpSpPr>
      <p:sp>
        <p:nvSpPr>
          <p:cNvPr id="102" name="Google Shape;102;p26"/>
          <p:cNvSpPr txBox="1"/>
          <p:nvPr>
            <p:ph type="title"/>
          </p:nvPr>
        </p:nvSpPr>
        <p:spPr>
          <a:xfrm>
            <a:off x="227822" y="116245"/>
            <a:ext cx="7963800" cy="484200"/>
          </a:xfrm>
          <a:prstGeom prst="rect">
            <a:avLst/>
          </a:prstGeom>
          <a:noFill/>
          <a:ln>
            <a:noFill/>
          </a:ln>
        </p:spPr>
        <p:txBody>
          <a:bodyPr anchorCtr="0" anchor="ctr" bIns="0" lIns="0" spcFirstLastPara="1" rIns="0" wrap="square" tIns="0">
            <a:normAutofit/>
          </a:bodyPr>
          <a:lstStyle>
            <a:lvl1pPr lvl="0" algn="l">
              <a:spcBef>
                <a:spcPts val="0"/>
              </a:spcBef>
              <a:spcAft>
                <a:spcPts val="0"/>
              </a:spcAft>
              <a:buClr>
                <a:schemeClr val="dk1"/>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3" name="Google Shape;103;p26"/>
          <p:cNvSpPr txBox="1"/>
          <p:nvPr>
            <p:ph idx="1" type="body"/>
          </p:nvPr>
        </p:nvSpPr>
        <p:spPr>
          <a:xfrm>
            <a:off x="228005" y="789616"/>
            <a:ext cx="8772600" cy="3915300"/>
          </a:xfrm>
          <a:prstGeom prst="rect">
            <a:avLst/>
          </a:prstGeom>
          <a:noFill/>
          <a:ln>
            <a:noFill/>
          </a:ln>
        </p:spPr>
        <p:txBody>
          <a:bodyPr anchorCtr="0" anchor="t" bIns="0" lIns="0" spcFirstLastPara="1" rIns="0" wrap="square" tIns="0">
            <a:normAutofit/>
          </a:bodyPr>
          <a:lstStyle>
            <a:lvl1pPr indent="-342900" lvl="0" marL="457200" algn="l">
              <a:spcBef>
                <a:spcPts val="1200"/>
              </a:spcBef>
              <a:spcAft>
                <a:spcPts val="0"/>
              </a:spcAft>
              <a:buClr>
                <a:schemeClr val="dk1"/>
              </a:buClr>
              <a:buSzPts val="1800"/>
              <a:buChar char="●"/>
              <a:defRPr/>
            </a:lvl1pPr>
            <a:lvl2pPr indent="-342900" lvl="1" marL="914400" algn="l">
              <a:spcBef>
                <a:spcPts val="1200"/>
              </a:spcBef>
              <a:spcAft>
                <a:spcPts val="0"/>
              </a:spcAft>
              <a:buClr>
                <a:schemeClr val="dk1"/>
              </a:buClr>
              <a:buSzPts val="1800"/>
              <a:buChar char="○"/>
              <a:defRPr/>
            </a:lvl2pPr>
            <a:lvl3pPr indent="-342900" lvl="2" marL="1371600" algn="l">
              <a:spcBef>
                <a:spcPts val="1200"/>
              </a:spcBef>
              <a:spcAft>
                <a:spcPts val="0"/>
              </a:spcAft>
              <a:buClr>
                <a:schemeClr val="dk1"/>
              </a:buClr>
              <a:buSzPts val="1800"/>
              <a:buChar char="■"/>
              <a:defRPr/>
            </a:lvl3pPr>
            <a:lvl4pPr indent="-342900" lvl="3" marL="1828800" algn="l">
              <a:spcBef>
                <a:spcPts val="1200"/>
              </a:spcBef>
              <a:spcAft>
                <a:spcPts val="0"/>
              </a:spcAft>
              <a:buClr>
                <a:schemeClr val="dk1"/>
              </a:buClr>
              <a:buSzPts val="1800"/>
              <a:buChar char="●"/>
              <a:defRPr/>
            </a:lvl4pPr>
            <a:lvl5pPr indent="-228600" lvl="4" marL="2286000" algn="l">
              <a:spcBef>
                <a:spcPts val="1200"/>
              </a:spcBef>
              <a:spcAft>
                <a:spcPts val="0"/>
              </a:spcAft>
              <a:buClr>
                <a:schemeClr val="dk1"/>
              </a:buClr>
              <a:buSzPts val="2000"/>
              <a:buFont typeface="Arial"/>
              <a:buNone/>
              <a:defRPr/>
            </a:lvl5pPr>
            <a:lvl6pPr indent="-342900" lvl="5" marL="2743200" algn="l">
              <a:spcBef>
                <a:spcPts val="1200"/>
              </a:spcBef>
              <a:spcAft>
                <a:spcPts val="0"/>
              </a:spcAft>
              <a:buClr>
                <a:schemeClr val="dk1"/>
              </a:buClr>
              <a:buSzPts val="1800"/>
              <a:buChar char="■"/>
              <a:defRPr/>
            </a:lvl6pPr>
            <a:lvl7pPr indent="-342900" lvl="6" marL="3200400" algn="l">
              <a:spcBef>
                <a:spcPts val="1200"/>
              </a:spcBef>
              <a:spcAft>
                <a:spcPts val="0"/>
              </a:spcAft>
              <a:buClr>
                <a:schemeClr val="dk1"/>
              </a:buClr>
              <a:buSzPts val="1800"/>
              <a:buChar char="●"/>
              <a:defRPr/>
            </a:lvl7pPr>
            <a:lvl8pPr indent="-342900" lvl="7" marL="3657600" algn="l">
              <a:spcBef>
                <a:spcPts val="1200"/>
              </a:spcBef>
              <a:spcAft>
                <a:spcPts val="0"/>
              </a:spcAft>
              <a:buClr>
                <a:schemeClr val="dk1"/>
              </a:buClr>
              <a:buSzPts val="1800"/>
              <a:buChar char="○"/>
              <a:defRPr/>
            </a:lvl8pPr>
            <a:lvl9pPr indent="-342900" lvl="8" marL="4114800" algn="l">
              <a:spcBef>
                <a:spcPts val="1200"/>
              </a:spcBef>
              <a:spcAft>
                <a:spcPts val="120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4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32.png"/><Relationship Id="rId5" Type="http://schemas.openxmlformats.org/officeDocument/2006/relationships/image" Target="../media/image4.png"/><Relationship Id="rId6"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hyperlink" Target="http://drive.google.com/file/d/1QGnURMVCr03IHnvKkVuo0ATJxgjZoClH/view" TargetMode="Externa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28.gif"/><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43.png"/><Relationship Id="rId4" Type="http://schemas.openxmlformats.org/officeDocument/2006/relationships/image" Target="../media/image31.png"/><Relationship Id="rId5"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24.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1" Type="http://schemas.openxmlformats.org/officeDocument/2006/relationships/hyperlink" Target="https://www.waveform.com/tools/bufferbloat" TargetMode="External"/><Relationship Id="rId10" Type="http://schemas.openxmlformats.org/officeDocument/2006/relationships/hyperlink" Target="https://github.com/network-quality" TargetMode="External"/><Relationship Id="rId12" Type="http://schemas.openxmlformats.org/officeDocument/2006/relationships/hyperlink" Target="https://test.libreqos.com" TargetMode="External"/><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hyperlink" Target="http://orb.net" TargetMode="External"/><Relationship Id="rId4" Type="http://schemas.openxmlformats.org/officeDocument/2006/relationships/image" Target="../media/image37.png"/><Relationship Id="rId9" Type="http://schemas.openxmlformats.org/officeDocument/2006/relationships/hyperlink" Target="https://github.com/randomizedcoder/xtcp2" TargetMode="External"/><Relationship Id="rId5" Type="http://schemas.openxmlformats.org/officeDocument/2006/relationships/hyperlink" Target="https://deming.org/myth-if-you-cant-measure-it-you-cant-manage-it/" TargetMode="External"/><Relationship Id="rId6" Type="http://schemas.openxmlformats.org/officeDocument/2006/relationships/hyperlink" Target="https://sourceforge.net/projects/iperf2/" TargetMode="External"/><Relationship Id="rId7" Type="http://schemas.openxmlformats.org/officeDocument/2006/relationships/hyperlink" Target="https://github.com/Zoxc/crusader" TargetMode="External"/><Relationship Id="rId8" Type="http://schemas.openxmlformats.org/officeDocument/2006/relationships/hyperlink" Target="https://flent.or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hyperlink" Target="https://test.libreqos.com/" TargetMode="External"/><Relationship Id="rId4" Type="http://schemas.openxmlformats.org/officeDocument/2006/relationships/image" Target="../media/image39.png"/><Relationship Id="rId5" Type="http://schemas.openxmlformats.org/officeDocument/2006/relationships/image" Target="../media/image42.png"/><Relationship Id="rId6"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38.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36.png"/><Relationship Id="rId4" Type="http://schemas.openxmlformats.org/officeDocument/2006/relationships/image" Target="../media/image45.png"/><Relationship Id="rId5"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hyperlink" Target="https://libreqos.io/2025/04/01/in-loving-memory-of-dave/" TargetMode="External"/><Relationship Id="rId4" Type="http://schemas.openxmlformats.org/officeDocument/2006/relationships/image" Target="../media/image51.png"/><Relationship Id="rId5" Type="http://schemas.openxmlformats.org/officeDocument/2006/relationships/image" Target="../media/image40.png"/><Relationship Id="rId6"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hyperlink" Target="mailto:sales@libreqos.io" TargetMode="External"/><Relationship Id="rId4" Type="http://schemas.openxmlformats.org/officeDocument/2006/relationships/hyperlink" Target="http://www.libreqos.io" TargetMode="External"/><Relationship Id="rId5" Type="http://schemas.openxmlformats.org/officeDocument/2006/relationships/hyperlink" Target="https://github.com/LibreQoE/LibreQoS" TargetMode="External"/><Relationship Id="rId6"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5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hyperlink" Target="https://www.bufferbloat.net/projects/bloat/wiki/What_can_I_do_about_Bufferbloat/" TargetMode="External"/><Relationship Id="rId4" Type="http://schemas.openxmlformats.org/officeDocument/2006/relationships/hyperlink" Target="https://bufferbloat-and-beyond.net/" TargetMode="External"/><Relationship Id="rId5"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55.png"/><Relationship Id="rId4" Type="http://schemas.openxmlformats.org/officeDocument/2006/relationships/image" Target="../media/image50.png"/><Relationship Id="rId5" Type="http://schemas.openxmlformats.org/officeDocument/2006/relationships/image" Target="../media/image5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4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hyperlink" Target="https://pragprog.com/titles/hwmrust/advanced-hands-on-rust/" TargetMode="External"/><Relationship Id="rId4"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8.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7"/>
          <p:cNvSpPr txBox="1"/>
          <p:nvPr>
            <p:ph type="title"/>
          </p:nvPr>
        </p:nvSpPr>
        <p:spPr>
          <a:xfrm>
            <a:off x="4099975" y="2150850"/>
            <a:ext cx="4732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1050">
                <a:solidFill>
                  <a:srgbClr val="FFFFFF"/>
                </a:solidFill>
                <a:highlight>
                  <a:schemeClr val="lt1"/>
                </a:highlight>
              </a:rPr>
              <a:t>Every ISP Needs To Use A QoE Middle-Box On Their Network </a:t>
            </a:r>
            <a:endParaRPr>
              <a:solidFill>
                <a:srgbClr val="FFFFFF"/>
              </a:solidFill>
              <a:highlight>
                <a:schemeClr val="lt1"/>
              </a:highlight>
            </a:endParaRPr>
          </a:p>
        </p:txBody>
      </p:sp>
      <p:pic>
        <p:nvPicPr>
          <p:cNvPr id="109" name="Google Shape;109;p27"/>
          <p:cNvPicPr preferRelativeResize="0"/>
          <p:nvPr/>
        </p:nvPicPr>
        <p:blipFill rotWithShape="1">
          <a:blip r:embed="rId3">
            <a:alphaModFix/>
          </a:blip>
          <a:srcRect b="-1020" l="2500" r="-2499" t="1020"/>
          <a:stretch/>
        </p:blipFill>
        <p:spPr>
          <a:xfrm>
            <a:off x="-54605" y="-29550"/>
            <a:ext cx="9144001" cy="5143501"/>
          </a:xfrm>
          <a:prstGeom prst="rect">
            <a:avLst/>
          </a:prstGeom>
          <a:noFill/>
          <a:ln>
            <a:noFill/>
          </a:ln>
        </p:spPr>
      </p:pic>
      <p:sp>
        <p:nvSpPr>
          <p:cNvPr id="110" name="Google Shape;110;p27"/>
          <p:cNvSpPr txBox="1"/>
          <p:nvPr/>
        </p:nvSpPr>
        <p:spPr>
          <a:xfrm>
            <a:off x="4977495" y="3988650"/>
            <a:ext cx="3100500" cy="9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1F1F1F"/>
                </a:solidFill>
                <a:highlight>
                  <a:srgbClr val="FFFFFF"/>
                </a:highlight>
                <a:latin typeface="Roboto"/>
                <a:ea typeface="Roboto"/>
                <a:cs typeface="Roboto"/>
                <a:sym typeface="Roboto"/>
              </a:rPr>
              <a:t>Frantisek (Frank) Borsik</a:t>
            </a:r>
            <a:endParaRPr sz="1800">
              <a:solidFill>
                <a:schemeClr val="lt2"/>
              </a:solidFill>
            </a:endParaRPr>
          </a:p>
          <a:p>
            <a:pPr indent="0" lvl="0" marL="0" rtl="0" algn="l">
              <a:spcBef>
                <a:spcPts val="0"/>
              </a:spcBef>
              <a:spcAft>
                <a:spcPts val="0"/>
              </a:spcAft>
              <a:buNone/>
            </a:pPr>
            <a:r>
              <a:rPr lang="en" sz="1800">
                <a:solidFill>
                  <a:schemeClr val="lt2"/>
                </a:solidFill>
              </a:rPr>
              <a:t>Gofer, LibreQoS</a:t>
            </a:r>
            <a:endParaRPr sz="1800">
              <a:solidFill>
                <a:schemeClr val="lt2"/>
              </a:solidFill>
            </a:endParaRPr>
          </a:p>
          <a:p>
            <a:pPr indent="0" lvl="0" marL="0" rtl="0" algn="l">
              <a:spcBef>
                <a:spcPts val="0"/>
              </a:spcBef>
              <a:spcAft>
                <a:spcPts val="0"/>
              </a:spcAft>
              <a:buNone/>
            </a:pPr>
            <a:r>
              <a:rPr lang="en" sz="1800">
                <a:solidFill>
                  <a:schemeClr val="lt2"/>
                </a:solidFill>
              </a:rPr>
              <a:t>frantisek.borsik@gmail.com</a:t>
            </a:r>
            <a:endParaRPr sz="1800">
              <a:solidFill>
                <a:schemeClr val="lt2"/>
              </a:solidFill>
            </a:endParaRPr>
          </a:p>
        </p:txBody>
      </p:sp>
      <p:sp>
        <p:nvSpPr>
          <p:cNvPr id="111" name="Google Shape;111;p27"/>
          <p:cNvSpPr txBox="1"/>
          <p:nvPr/>
        </p:nvSpPr>
        <p:spPr>
          <a:xfrm>
            <a:off x="6456550" y="521175"/>
            <a:ext cx="2201100" cy="116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solidFill>
                  <a:schemeClr val="dk1"/>
                </a:solidFill>
              </a:rPr>
              <a:t>BalticNOG</a:t>
            </a:r>
            <a:endParaRPr b="1" sz="3200">
              <a:solidFill>
                <a:schemeClr val="dk1"/>
              </a:solidFill>
            </a:endParaRPr>
          </a:p>
        </p:txBody>
      </p:sp>
      <p:sp>
        <p:nvSpPr>
          <p:cNvPr id="112" name="Google Shape;112;p27"/>
          <p:cNvSpPr txBox="1"/>
          <p:nvPr/>
        </p:nvSpPr>
        <p:spPr>
          <a:xfrm>
            <a:off x="3938950" y="3018675"/>
            <a:ext cx="2104200" cy="99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1F1F1F"/>
                </a:solidFill>
                <a:highlight>
                  <a:srgbClr val="FFFFFF"/>
                </a:highlight>
                <a:latin typeface="Roboto"/>
                <a:ea typeface="Roboto"/>
                <a:cs typeface="Roboto"/>
                <a:sym typeface="Roboto"/>
              </a:rPr>
              <a:t>Robert Chacón</a:t>
            </a:r>
            <a:endParaRPr sz="1800">
              <a:solidFill>
                <a:schemeClr val="lt2"/>
              </a:solidFill>
            </a:endParaRPr>
          </a:p>
          <a:p>
            <a:pPr indent="0" lvl="0" marL="0" rtl="0" algn="l">
              <a:spcBef>
                <a:spcPts val="0"/>
              </a:spcBef>
              <a:spcAft>
                <a:spcPts val="0"/>
              </a:spcAft>
              <a:buNone/>
            </a:pPr>
            <a:r>
              <a:rPr lang="en" sz="1800">
                <a:solidFill>
                  <a:schemeClr val="lt2"/>
                </a:solidFill>
              </a:rPr>
              <a:t>CEO, LibreQoS</a:t>
            </a:r>
            <a:endParaRPr sz="1800">
              <a:solidFill>
                <a:schemeClr val="lt2"/>
              </a:solidFill>
            </a:endParaRPr>
          </a:p>
          <a:p>
            <a:pPr indent="0" lvl="0" marL="0" rtl="0" algn="l">
              <a:spcBef>
                <a:spcPts val="0"/>
              </a:spcBef>
              <a:spcAft>
                <a:spcPts val="0"/>
              </a:spcAft>
              <a:buNone/>
            </a:pPr>
            <a:r>
              <a:rPr lang="en" sz="1800">
                <a:solidFill>
                  <a:schemeClr val="lt2"/>
                </a:solidFill>
              </a:rPr>
              <a:t>robert@libreqos.io</a:t>
            </a:r>
            <a:endParaRPr sz="1800">
              <a:solidFill>
                <a:schemeClr val="lt2"/>
              </a:solidFill>
            </a:endParaRPr>
          </a:p>
        </p:txBody>
      </p:sp>
      <p:sp>
        <p:nvSpPr>
          <p:cNvPr id="113" name="Google Shape;113;p27"/>
          <p:cNvSpPr txBox="1"/>
          <p:nvPr/>
        </p:nvSpPr>
        <p:spPr>
          <a:xfrm>
            <a:off x="6240325" y="3018675"/>
            <a:ext cx="2704500" cy="99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1F1F1F"/>
                </a:solidFill>
                <a:highlight>
                  <a:srgbClr val="FFFFFF"/>
                </a:highlight>
                <a:latin typeface="Roboto"/>
                <a:ea typeface="Roboto"/>
                <a:cs typeface="Roboto"/>
                <a:sym typeface="Roboto"/>
              </a:rPr>
              <a:t>Herbert</a:t>
            </a:r>
            <a:r>
              <a:rPr b="1" lang="en" sz="1300">
                <a:solidFill>
                  <a:srgbClr val="1F1F1F"/>
                </a:solidFill>
                <a:highlight>
                  <a:srgbClr val="FFFFFF"/>
                </a:highlight>
                <a:latin typeface="Roboto"/>
                <a:ea typeface="Roboto"/>
                <a:cs typeface="Roboto"/>
                <a:sym typeface="Roboto"/>
              </a:rPr>
              <a:t> Wolverson</a:t>
            </a:r>
            <a:endParaRPr sz="1800">
              <a:solidFill>
                <a:schemeClr val="lt2"/>
              </a:solidFill>
            </a:endParaRPr>
          </a:p>
          <a:p>
            <a:pPr indent="0" lvl="0" marL="0" rtl="0" algn="l">
              <a:spcBef>
                <a:spcPts val="0"/>
              </a:spcBef>
              <a:spcAft>
                <a:spcPts val="0"/>
              </a:spcAft>
              <a:buNone/>
            </a:pPr>
            <a:r>
              <a:rPr lang="en" sz="1800">
                <a:solidFill>
                  <a:schemeClr val="lt2"/>
                </a:solidFill>
              </a:rPr>
              <a:t>CPO, LibreQoS</a:t>
            </a:r>
            <a:endParaRPr sz="1800">
              <a:solidFill>
                <a:schemeClr val="lt2"/>
              </a:solidFill>
            </a:endParaRPr>
          </a:p>
          <a:p>
            <a:pPr indent="0" lvl="0" marL="0" rtl="0" algn="l">
              <a:spcBef>
                <a:spcPts val="0"/>
              </a:spcBef>
              <a:spcAft>
                <a:spcPts val="0"/>
              </a:spcAft>
              <a:buNone/>
            </a:pPr>
            <a:r>
              <a:rPr lang="en" sz="1800">
                <a:solidFill>
                  <a:schemeClr val="lt2"/>
                </a:solidFill>
              </a:rPr>
              <a:t>hwolverson@libreqos.io</a:t>
            </a:r>
            <a:endParaRPr sz="1800">
              <a:solidFill>
                <a:schemeClr val="l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Challenges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990"/>
              <a:buNone/>
            </a:pPr>
            <a:r>
              <a:rPr lang="en" sz="2450"/>
              <a:t>Linux Traffic Control is Single Threaded</a:t>
            </a:r>
            <a:endParaRPr sz="2450"/>
          </a:p>
        </p:txBody>
      </p:sp>
      <p:sp>
        <p:nvSpPr>
          <p:cNvPr id="184" name="Google Shape;184;p37"/>
          <p:cNvSpPr txBox="1"/>
          <p:nvPr>
            <p:ph idx="1" type="body"/>
          </p:nvPr>
        </p:nvSpPr>
        <p:spPr>
          <a:xfrm>
            <a:off x="311700" y="3794150"/>
            <a:ext cx="8393700" cy="774600"/>
          </a:xfrm>
          <a:prstGeom prst="rect">
            <a:avLst/>
          </a:prstGeom>
        </p:spPr>
        <p:txBody>
          <a:bodyPr anchorCtr="0" anchor="t" bIns="91425" lIns="91425" spcFirstLastPara="1" rIns="91425" wrap="square" tIns="91425">
            <a:normAutofit fontScale="85000"/>
          </a:bodyPr>
          <a:lstStyle/>
          <a:p>
            <a:pPr indent="-329803" lvl="0" marL="457200" rtl="0" algn="l">
              <a:spcBef>
                <a:spcPts val="0"/>
              </a:spcBef>
              <a:spcAft>
                <a:spcPts val="0"/>
              </a:spcAft>
              <a:buSzPct val="100000"/>
              <a:buChar char="●"/>
            </a:pPr>
            <a:r>
              <a:rPr i="1" lang="en" sz="1875"/>
              <a:t>TC is great, but it was designed with a single CPU core in mind.</a:t>
            </a:r>
            <a:endParaRPr i="1" sz="1875"/>
          </a:p>
          <a:p>
            <a:pPr indent="-329803" lvl="0" marL="457200" rtl="0" algn="l">
              <a:spcBef>
                <a:spcPts val="0"/>
              </a:spcBef>
              <a:spcAft>
                <a:spcPts val="0"/>
              </a:spcAft>
              <a:buSzPct val="100000"/>
              <a:buChar char="●"/>
            </a:pPr>
            <a:r>
              <a:rPr i="1" lang="en" sz="1875"/>
              <a:t>CAKE+HTB is heavy - throughput is limited by CPU, even if you have lots of them!</a:t>
            </a:r>
            <a:endParaRPr i="1" sz="1875"/>
          </a:p>
        </p:txBody>
      </p:sp>
      <p:pic>
        <p:nvPicPr>
          <p:cNvPr id="185" name="Google Shape;185;p37"/>
          <p:cNvPicPr preferRelativeResize="0"/>
          <p:nvPr/>
        </p:nvPicPr>
        <p:blipFill>
          <a:blip r:embed="rId3">
            <a:alphaModFix/>
          </a:blip>
          <a:stretch>
            <a:fillRect/>
          </a:stretch>
        </p:blipFill>
        <p:spPr>
          <a:xfrm>
            <a:off x="2502350" y="1079697"/>
            <a:ext cx="4139296" cy="266980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990"/>
              <a:buNone/>
            </a:pPr>
            <a:r>
              <a:rPr lang="en" sz="2450">
                <a:solidFill>
                  <a:srgbClr val="FAFAFA"/>
                </a:solidFill>
              </a:rPr>
              <a:t>XDP </a:t>
            </a:r>
            <a:r>
              <a:rPr lang="en" sz="2450">
                <a:solidFill>
                  <a:srgbClr val="FAFAFA"/>
                </a:solidFill>
              </a:rPr>
              <a:t>cpumap</a:t>
            </a:r>
            <a:endParaRPr sz="2450">
              <a:solidFill>
                <a:srgbClr val="FAFAFA"/>
              </a:solidFill>
            </a:endParaRPr>
          </a:p>
        </p:txBody>
      </p:sp>
      <p:sp>
        <p:nvSpPr>
          <p:cNvPr id="191" name="Google Shape;191;p38"/>
          <p:cNvSpPr txBox="1"/>
          <p:nvPr>
            <p:ph idx="1" type="body"/>
          </p:nvPr>
        </p:nvSpPr>
        <p:spPr>
          <a:xfrm>
            <a:off x="311700" y="3661175"/>
            <a:ext cx="8350200" cy="907500"/>
          </a:xfrm>
          <a:prstGeom prst="rect">
            <a:avLst/>
          </a:prstGeom>
        </p:spPr>
        <p:txBody>
          <a:bodyPr anchorCtr="0" anchor="t" bIns="91425" lIns="91425" spcFirstLastPara="1" rIns="91425" wrap="square" tIns="91425">
            <a:normAutofit fontScale="85000" lnSpcReduction="20000"/>
          </a:bodyPr>
          <a:lstStyle/>
          <a:p>
            <a:pPr indent="-329803" lvl="0" marL="457200" rtl="0" algn="l">
              <a:spcBef>
                <a:spcPts val="0"/>
              </a:spcBef>
              <a:spcAft>
                <a:spcPts val="0"/>
              </a:spcAft>
              <a:buSzPct val="100000"/>
              <a:buChar char="●"/>
            </a:pPr>
            <a:r>
              <a:rPr i="1" lang="en" sz="1875"/>
              <a:t>XDP</a:t>
            </a:r>
            <a:r>
              <a:rPr i="1" lang="en" sz="1875"/>
              <a:t> cpumap</a:t>
            </a:r>
            <a:r>
              <a:rPr i="1" lang="en" sz="1875"/>
              <a:t> is part of the XDP project, running eBPF programs </a:t>
            </a:r>
            <a:r>
              <a:rPr lang="en" sz="1875"/>
              <a:t>per-packet</a:t>
            </a:r>
            <a:r>
              <a:rPr i="1" lang="en" sz="1875"/>
              <a:t> as they pass through the kernel.</a:t>
            </a:r>
            <a:endParaRPr i="1" sz="1875"/>
          </a:p>
          <a:p>
            <a:pPr indent="-329803" lvl="0" marL="457200" rtl="0" algn="l">
              <a:spcBef>
                <a:spcPts val="0"/>
              </a:spcBef>
              <a:spcAft>
                <a:spcPts val="0"/>
              </a:spcAft>
              <a:buSzPct val="100000"/>
              <a:buChar char="●"/>
            </a:pPr>
            <a:r>
              <a:rPr i="1" lang="en" sz="1875"/>
              <a:t>XDP</a:t>
            </a:r>
            <a:r>
              <a:rPr i="1" lang="en" sz="1875"/>
              <a:t> cpumap</a:t>
            </a:r>
            <a:r>
              <a:rPr i="1" lang="en" sz="1875"/>
              <a:t> provided us a way to scale traffic across CPU cores.</a:t>
            </a:r>
            <a:endParaRPr i="1" sz="1875"/>
          </a:p>
        </p:txBody>
      </p:sp>
      <p:grpSp>
        <p:nvGrpSpPr>
          <p:cNvPr id="192" name="Google Shape;192;p38"/>
          <p:cNvGrpSpPr/>
          <p:nvPr/>
        </p:nvGrpSpPr>
        <p:grpSpPr>
          <a:xfrm>
            <a:off x="1971600" y="1010277"/>
            <a:ext cx="5030400" cy="2448325"/>
            <a:chOff x="1823150" y="1096675"/>
            <a:chExt cx="5030400" cy="2448325"/>
          </a:xfrm>
        </p:grpSpPr>
        <p:sp>
          <p:nvSpPr>
            <p:cNvPr id="193" name="Google Shape;193;p38"/>
            <p:cNvSpPr/>
            <p:nvPr/>
          </p:nvSpPr>
          <p:spPr>
            <a:xfrm>
              <a:off x="1823150" y="1133900"/>
              <a:ext cx="5030400" cy="2411100"/>
            </a:xfrm>
            <a:prstGeom prst="roundRect">
              <a:avLst>
                <a:gd fmla="val 16667"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94" name="Google Shape;194;p38"/>
            <p:cNvPicPr preferRelativeResize="0"/>
            <p:nvPr/>
          </p:nvPicPr>
          <p:blipFill rotWithShape="1">
            <a:blip r:embed="rId3">
              <a:alphaModFix/>
            </a:blip>
            <a:srcRect b="9444" l="0" r="0" t="0"/>
            <a:stretch/>
          </p:blipFill>
          <p:spPr>
            <a:xfrm>
              <a:off x="1906700" y="1096675"/>
              <a:ext cx="4863276" cy="241110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9" title="logo_white_tr.png"/>
          <p:cNvPicPr preferRelativeResize="0"/>
          <p:nvPr/>
        </p:nvPicPr>
        <p:blipFill>
          <a:blip r:embed="rId3">
            <a:alphaModFix/>
          </a:blip>
          <a:stretch>
            <a:fillRect/>
          </a:stretch>
        </p:blipFill>
        <p:spPr>
          <a:xfrm>
            <a:off x="1962150" y="1928800"/>
            <a:ext cx="5204485" cy="1285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LibreQoS is a “MiddleBox”</a:t>
            </a:r>
            <a:endParaRPr/>
          </a:p>
        </p:txBody>
      </p:sp>
      <p:sp>
        <p:nvSpPr>
          <p:cNvPr id="205" name="Google Shape;205;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LibreQoS is routing agnostic - it’s a transparent bridge.</a:t>
            </a:r>
            <a:endParaRPr/>
          </a:p>
          <a:p>
            <a:pPr indent="-342900" lvl="0" marL="457200" rtl="0" algn="l">
              <a:spcBef>
                <a:spcPts val="0"/>
              </a:spcBef>
              <a:spcAft>
                <a:spcPts val="0"/>
              </a:spcAft>
              <a:buSzPts val="1800"/>
              <a:buChar char="●"/>
            </a:pPr>
            <a:r>
              <a:rPr lang="en"/>
              <a:t>Either 2 interface (“Internet facing” and “Customer facing”) or “On a Stick” with VLANs.</a:t>
            </a:r>
            <a:endParaRPr/>
          </a:p>
          <a:p>
            <a:pPr indent="-342900" lvl="0" marL="457200" rtl="0" algn="l">
              <a:spcBef>
                <a:spcPts val="0"/>
              </a:spcBef>
              <a:spcAft>
                <a:spcPts val="0"/>
              </a:spcAft>
              <a:buSzPts val="1800"/>
              <a:buChar char="●"/>
            </a:pPr>
            <a:r>
              <a:rPr lang="en"/>
              <a:t>Reads inside VLAN tags, PPPoE headers and </a:t>
            </a:r>
            <a:br>
              <a:rPr lang="en"/>
            </a:br>
            <a:r>
              <a:rPr lang="en"/>
              <a:t>MPLS headers.</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i="1" lang="en"/>
              <a:t>Pass your traffic through - LibreQoS does the rest</a:t>
            </a:r>
            <a:endParaRPr i="1"/>
          </a:p>
        </p:txBody>
      </p:sp>
      <p:pic>
        <p:nvPicPr>
          <p:cNvPr id="206" name="Google Shape;206;p40"/>
          <p:cNvPicPr preferRelativeResize="0"/>
          <p:nvPr/>
        </p:nvPicPr>
        <p:blipFill>
          <a:blip r:embed="rId3">
            <a:alphaModFix/>
          </a:blip>
          <a:stretch>
            <a:fillRect/>
          </a:stretch>
        </p:blipFill>
        <p:spPr>
          <a:xfrm>
            <a:off x="5816145" y="2037750"/>
            <a:ext cx="3016151" cy="28011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41" title="LQoSPacket Diagram.drawio.png"/>
          <p:cNvPicPr preferRelativeResize="0"/>
          <p:nvPr/>
        </p:nvPicPr>
        <p:blipFill>
          <a:blip r:embed="rId3">
            <a:alphaModFix/>
          </a:blip>
          <a:stretch>
            <a:fillRect/>
          </a:stretch>
        </p:blipFill>
        <p:spPr>
          <a:xfrm>
            <a:off x="372675" y="174925"/>
            <a:ext cx="5780149" cy="4708651"/>
          </a:xfrm>
          <a:prstGeom prst="rect">
            <a:avLst/>
          </a:prstGeom>
          <a:noFill/>
          <a:ln>
            <a:noFill/>
          </a:ln>
        </p:spPr>
      </p:pic>
      <p:sp>
        <p:nvSpPr>
          <p:cNvPr id="212" name="Google Shape;212;p41"/>
          <p:cNvSpPr txBox="1"/>
          <p:nvPr/>
        </p:nvSpPr>
        <p:spPr>
          <a:xfrm>
            <a:off x="6412150" y="1294300"/>
            <a:ext cx="2171100" cy="312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EVERY packet:</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342900" lvl="0" marL="457200" rtl="0" algn="l">
              <a:spcBef>
                <a:spcPts val="0"/>
              </a:spcBef>
              <a:spcAft>
                <a:spcPts val="0"/>
              </a:spcAft>
              <a:buClr>
                <a:schemeClr val="lt2"/>
              </a:buClr>
              <a:buSzPts val="1800"/>
              <a:buChar char="●"/>
            </a:pPr>
            <a:r>
              <a:rPr lang="en" sz="1800">
                <a:solidFill>
                  <a:schemeClr val="lt2"/>
                </a:solidFill>
              </a:rPr>
              <a:t>Dissected</a:t>
            </a:r>
            <a:endParaRPr sz="1800">
              <a:solidFill>
                <a:schemeClr val="lt2"/>
              </a:solidFill>
            </a:endParaRPr>
          </a:p>
          <a:p>
            <a:pPr indent="-342900" lvl="0" marL="457200" rtl="0" algn="l">
              <a:spcBef>
                <a:spcPts val="0"/>
              </a:spcBef>
              <a:spcAft>
                <a:spcPts val="0"/>
              </a:spcAft>
              <a:buClr>
                <a:schemeClr val="lt2"/>
              </a:buClr>
              <a:buSzPts val="1800"/>
              <a:buChar char="●"/>
            </a:pPr>
            <a:r>
              <a:rPr lang="en" sz="1800">
                <a:solidFill>
                  <a:schemeClr val="lt2"/>
                </a:solidFill>
              </a:rPr>
              <a:t>Analyzed</a:t>
            </a:r>
            <a:endParaRPr sz="1800">
              <a:solidFill>
                <a:schemeClr val="lt2"/>
              </a:solidFill>
            </a:endParaRPr>
          </a:p>
          <a:p>
            <a:pPr indent="-342900" lvl="0" marL="457200" rtl="0" algn="l">
              <a:spcBef>
                <a:spcPts val="0"/>
              </a:spcBef>
              <a:spcAft>
                <a:spcPts val="0"/>
              </a:spcAft>
              <a:buClr>
                <a:schemeClr val="lt2"/>
              </a:buClr>
              <a:buSzPts val="1800"/>
              <a:buChar char="●"/>
            </a:pPr>
            <a:r>
              <a:rPr lang="en" sz="1800">
                <a:solidFill>
                  <a:schemeClr val="lt2"/>
                </a:solidFill>
              </a:rPr>
              <a:t>Routed</a:t>
            </a:r>
            <a:endParaRPr sz="1800">
              <a:solidFill>
                <a:schemeClr val="lt2"/>
              </a:solidFill>
            </a:endParaRPr>
          </a:p>
          <a:p>
            <a:pPr indent="-342900" lvl="0" marL="457200" rtl="0" algn="l">
              <a:spcBef>
                <a:spcPts val="0"/>
              </a:spcBef>
              <a:spcAft>
                <a:spcPts val="0"/>
              </a:spcAft>
              <a:buClr>
                <a:schemeClr val="lt2"/>
              </a:buClr>
              <a:buSzPts val="1800"/>
              <a:buChar char="●"/>
            </a:pPr>
            <a:r>
              <a:rPr lang="en" sz="1800">
                <a:solidFill>
                  <a:schemeClr val="lt2"/>
                </a:solidFill>
              </a:rPr>
              <a:t>Multi-Queued</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rPr lang="en" sz="1800">
                <a:solidFill>
                  <a:schemeClr val="lt2"/>
                </a:solidFill>
              </a:rPr>
              <a:t>At millions of packets per second.</a:t>
            </a:r>
            <a:endParaRPr sz="1800">
              <a:solidFill>
                <a:schemeClr val="lt2"/>
              </a:solidFill>
            </a:endParaRPr>
          </a:p>
          <a:p>
            <a:pPr indent="0" lvl="0" marL="0" rtl="0" algn="l">
              <a:spcBef>
                <a:spcPts val="0"/>
              </a:spcBef>
              <a:spcAft>
                <a:spcPts val="0"/>
              </a:spcAft>
              <a:buNone/>
            </a:pPr>
            <a:r>
              <a:t/>
            </a:r>
            <a:endParaRPr sz="1800">
              <a:solidFill>
                <a:schemeClr val="lt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Understand Your Network: In Real Time</a:t>
            </a:r>
            <a:endParaRPr/>
          </a:p>
        </p:txBody>
      </p:sp>
      <p:pic>
        <p:nvPicPr>
          <p:cNvPr id="218" name="Google Shape;218;p42"/>
          <p:cNvPicPr preferRelativeResize="0"/>
          <p:nvPr/>
        </p:nvPicPr>
        <p:blipFill>
          <a:blip r:embed="rId3">
            <a:alphaModFix/>
          </a:blip>
          <a:stretch>
            <a:fillRect/>
          </a:stretch>
        </p:blipFill>
        <p:spPr>
          <a:xfrm>
            <a:off x="311700" y="1405638"/>
            <a:ext cx="3999898" cy="2910078"/>
          </a:xfrm>
          <a:prstGeom prst="rect">
            <a:avLst/>
          </a:prstGeom>
          <a:noFill/>
          <a:ln>
            <a:noFill/>
          </a:ln>
        </p:spPr>
      </p:pic>
      <p:sp>
        <p:nvSpPr>
          <p:cNvPr id="219" name="Google Shape;219;p42"/>
          <p:cNvSpPr txBox="1"/>
          <p:nvPr/>
        </p:nvSpPr>
        <p:spPr>
          <a:xfrm>
            <a:off x="1839225" y="1070900"/>
            <a:ext cx="3030600" cy="3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endParaRPr>
          </a:p>
        </p:txBody>
      </p:sp>
      <p:sp>
        <p:nvSpPr>
          <p:cNvPr id="220" name="Google Shape;220;p4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317500" lvl="0" marL="457200" rtl="0" algn="l">
              <a:lnSpc>
                <a:spcPct val="100000"/>
              </a:lnSpc>
              <a:spcBef>
                <a:spcPts val="0"/>
              </a:spcBef>
              <a:spcAft>
                <a:spcPts val="0"/>
              </a:spcAft>
              <a:buSzPts val="1400"/>
              <a:buChar char="●"/>
            </a:pPr>
            <a:r>
              <a:rPr lang="en" sz="1800"/>
              <a:t>Current Traffic</a:t>
            </a:r>
            <a:br>
              <a:rPr lang="en" sz="1800"/>
            </a:br>
            <a:r>
              <a:rPr lang="en" sz="1800"/>
              <a:t>Round-Trip Time</a:t>
            </a:r>
            <a:endParaRPr sz="1800"/>
          </a:p>
          <a:p>
            <a:pPr indent="-317500" lvl="0" marL="457200" rtl="0" algn="l">
              <a:lnSpc>
                <a:spcPct val="100000"/>
              </a:lnSpc>
              <a:spcBef>
                <a:spcPts val="0"/>
              </a:spcBef>
              <a:spcAft>
                <a:spcPts val="0"/>
              </a:spcAft>
              <a:buSzPts val="1400"/>
              <a:buChar char="●"/>
            </a:pPr>
            <a:r>
              <a:rPr lang="en" sz="1800"/>
              <a:t>TCP Retransmits</a:t>
            </a:r>
            <a:endParaRPr sz="1800"/>
          </a:p>
          <a:p>
            <a:pPr indent="-317500" lvl="0" marL="457200" rtl="0" algn="l">
              <a:lnSpc>
                <a:spcPct val="100000"/>
              </a:lnSpc>
              <a:spcBef>
                <a:spcPts val="0"/>
              </a:spcBef>
              <a:spcAft>
                <a:spcPts val="0"/>
              </a:spcAft>
              <a:buSzPts val="1400"/>
              <a:buChar char="●"/>
            </a:pPr>
            <a:r>
              <a:rPr lang="en" sz="1800"/>
              <a:t>“Flows”</a:t>
            </a:r>
            <a:endParaRPr sz="1800"/>
          </a:p>
          <a:p>
            <a:pPr indent="-317500" lvl="0" marL="457200" rtl="0" algn="l">
              <a:lnSpc>
                <a:spcPct val="100000"/>
              </a:lnSpc>
              <a:spcBef>
                <a:spcPts val="0"/>
              </a:spcBef>
              <a:spcAft>
                <a:spcPts val="0"/>
              </a:spcAft>
              <a:buSzPts val="1400"/>
              <a:buChar char="●"/>
            </a:pPr>
            <a:r>
              <a:rPr lang="en" sz="1800"/>
              <a:t>ASN Quality</a:t>
            </a:r>
            <a:endParaRPr sz="1800"/>
          </a:p>
          <a:p>
            <a:pPr indent="-317500" lvl="0" marL="457200" rtl="0" algn="l">
              <a:lnSpc>
                <a:spcPct val="100000"/>
              </a:lnSpc>
              <a:spcBef>
                <a:spcPts val="0"/>
              </a:spcBef>
              <a:spcAft>
                <a:spcPts val="0"/>
              </a:spcAft>
              <a:buSzPts val="1400"/>
              <a:buChar char="●"/>
            </a:pPr>
            <a:r>
              <a:rPr lang="en" sz="1800"/>
              <a:t>How much are you shaping?</a:t>
            </a:r>
            <a:endParaRPr sz="1800"/>
          </a:p>
          <a:p>
            <a:pPr indent="-317500" lvl="0" marL="457200" rtl="0" algn="l">
              <a:lnSpc>
                <a:spcPct val="100000"/>
              </a:lnSpc>
              <a:spcBef>
                <a:spcPts val="0"/>
              </a:spcBef>
              <a:spcAft>
                <a:spcPts val="0"/>
              </a:spcAft>
              <a:buSzPts val="1400"/>
              <a:buChar char="●"/>
            </a:pPr>
            <a:r>
              <a:rPr lang="en" sz="1800"/>
              <a:t>The LibreQoS dashboard gives you real-time analytics.</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990"/>
              <a:buNone/>
            </a:pPr>
            <a:r>
              <a:rPr lang="en" sz="2450"/>
              <a:t>Analyze Customer Traffic - When They Call</a:t>
            </a:r>
            <a:endParaRPr sz="2450"/>
          </a:p>
        </p:txBody>
      </p:sp>
      <p:pic>
        <p:nvPicPr>
          <p:cNvPr id="226" name="Google Shape;226;p43"/>
          <p:cNvPicPr preferRelativeResize="0"/>
          <p:nvPr/>
        </p:nvPicPr>
        <p:blipFill>
          <a:blip r:embed="rId3">
            <a:alphaModFix/>
          </a:blip>
          <a:stretch>
            <a:fillRect/>
          </a:stretch>
        </p:blipFill>
        <p:spPr>
          <a:xfrm>
            <a:off x="1036413" y="1773549"/>
            <a:ext cx="7071186" cy="3235201"/>
          </a:xfrm>
          <a:prstGeom prst="rect">
            <a:avLst/>
          </a:prstGeom>
          <a:noFill/>
          <a:ln>
            <a:noFill/>
          </a:ln>
        </p:spPr>
      </p:pic>
      <p:sp>
        <p:nvSpPr>
          <p:cNvPr id="227" name="Google Shape;227;p43"/>
          <p:cNvSpPr txBox="1"/>
          <p:nvPr>
            <p:ph idx="1" type="body"/>
          </p:nvPr>
        </p:nvSpPr>
        <p:spPr>
          <a:xfrm>
            <a:off x="311700" y="923415"/>
            <a:ext cx="8430000" cy="813600"/>
          </a:xfrm>
          <a:prstGeom prst="rect">
            <a:avLst/>
          </a:prstGeom>
        </p:spPr>
        <p:txBody>
          <a:bodyPr anchorCtr="0" anchor="t" bIns="91425" lIns="91425" spcFirstLastPara="1" rIns="91425" wrap="square" tIns="91425">
            <a:normAutofit lnSpcReduction="10000"/>
          </a:bodyPr>
          <a:lstStyle/>
          <a:p>
            <a:pPr indent="0" lvl="0" marL="0" rtl="0" algn="ctr">
              <a:lnSpc>
                <a:spcPct val="100000"/>
              </a:lnSpc>
              <a:spcBef>
                <a:spcPts val="0"/>
              </a:spcBef>
              <a:spcAft>
                <a:spcPts val="0"/>
              </a:spcAft>
              <a:buNone/>
            </a:pPr>
            <a:r>
              <a:rPr lang="en"/>
              <a:t>“It’s Slow!”</a:t>
            </a:r>
            <a:endParaRPr/>
          </a:p>
          <a:p>
            <a:pPr indent="0" lvl="0" marL="0" rtl="0" algn="ctr">
              <a:lnSpc>
                <a:spcPct val="100000"/>
              </a:lnSpc>
              <a:spcBef>
                <a:spcPts val="0"/>
              </a:spcBef>
              <a:spcAft>
                <a:spcPts val="0"/>
              </a:spcAft>
              <a:buNone/>
            </a:pPr>
            <a:r>
              <a:rPr lang="en"/>
              <a:t>Watch them run a speed test.</a:t>
            </a:r>
            <a:endParaRPr/>
          </a:p>
          <a:p>
            <a:pPr indent="0" lvl="0" marL="0" rtl="0" algn="ctr">
              <a:lnSpc>
                <a:spcPct val="100000"/>
              </a:lnSpc>
              <a:spcBef>
                <a:spcPts val="0"/>
              </a:spcBef>
              <a:spcAft>
                <a:spcPts val="0"/>
              </a:spcAft>
              <a:buNone/>
            </a:pPr>
            <a:r>
              <a:rPr lang="en"/>
              <a:t>Watch them also update Call of Duty and watch a video…</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4"/>
          <p:cNvSpPr txBox="1"/>
          <p:nvPr>
            <p:ph type="title"/>
          </p:nvPr>
        </p:nvSpPr>
        <p:spPr>
          <a:xfrm>
            <a:off x="311700" y="373213"/>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LibreQoS Sankey Total Network Overview</a:t>
            </a:r>
            <a:endParaRPr/>
          </a:p>
        </p:txBody>
      </p:sp>
      <p:pic>
        <p:nvPicPr>
          <p:cNvPr id="233" name="Google Shape;233;p44"/>
          <p:cNvPicPr preferRelativeResize="0"/>
          <p:nvPr/>
        </p:nvPicPr>
        <p:blipFill rotWithShape="1">
          <a:blip r:embed="rId3">
            <a:alphaModFix/>
          </a:blip>
          <a:srcRect b="22460" l="13845" r="0" t="6441"/>
          <a:stretch/>
        </p:blipFill>
        <p:spPr>
          <a:xfrm>
            <a:off x="0" y="945925"/>
            <a:ext cx="9155702" cy="4197576"/>
          </a:xfrm>
          <a:prstGeom prst="rect">
            <a:avLst/>
          </a:prstGeom>
          <a:noFill/>
          <a:ln>
            <a:noFill/>
          </a:ln>
        </p:spPr>
      </p:pic>
      <p:sp>
        <p:nvSpPr>
          <p:cNvPr id="234" name="Google Shape;234;p44"/>
          <p:cNvSpPr txBox="1"/>
          <p:nvPr>
            <p:ph idx="1" type="body"/>
          </p:nvPr>
        </p:nvSpPr>
        <p:spPr>
          <a:xfrm>
            <a:off x="4881225" y="3972894"/>
            <a:ext cx="4202100" cy="1121700"/>
          </a:xfrm>
          <a:prstGeom prst="rect">
            <a:avLst/>
          </a:prstGeom>
          <a:solidFill>
            <a:schemeClr val="dk2"/>
          </a:solidFill>
          <a:effectLst>
            <a:outerShdw blurRad="57150" rotWithShape="0" algn="bl" dir="5400000" dist="19050">
              <a:schemeClr val="dk1">
                <a:alpha val="50000"/>
              </a:scheme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1200"/>
              <a:t>LibreQo</a:t>
            </a:r>
            <a:r>
              <a:rPr lang="en" sz="1200"/>
              <a:t>S</a:t>
            </a:r>
            <a:r>
              <a:rPr lang="en" sz="1200"/>
              <a:t> can model and manage a network 8 hops deep. It has all kinds of cool stats like this Sankey, which in this case shows latency issues across dozens of towers.</a:t>
            </a:r>
            <a:endParaRPr sz="1200"/>
          </a:p>
          <a:p>
            <a:pPr indent="0" lvl="0" marL="0" rtl="0" algn="l">
              <a:spcBef>
                <a:spcPts val="1200"/>
              </a:spcBef>
              <a:spcAft>
                <a:spcPts val="0"/>
              </a:spcAft>
              <a:buNone/>
            </a:pPr>
            <a:r>
              <a:rPr lang="en" sz="1200"/>
              <a:t>We have NOCs dedicating whole displays to this!</a:t>
            </a:r>
            <a:endParaRPr sz="1200"/>
          </a:p>
          <a:p>
            <a:pPr indent="0" lvl="0" marL="0" rtl="0" algn="l">
              <a:spcBef>
                <a:spcPts val="1200"/>
              </a:spcBef>
              <a:spcAft>
                <a:spcPts val="1200"/>
              </a:spcAft>
              <a:buNone/>
            </a:pPr>
            <a:r>
              <a:t/>
            </a:r>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400"/>
              <a:t>Tracking TCP retransmits</a:t>
            </a:r>
            <a:endParaRPr sz="3400"/>
          </a:p>
        </p:txBody>
      </p:sp>
      <p:pic>
        <p:nvPicPr>
          <p:cNvPr id="240" name="Google Shape;240;p45"/>
          <p:cNvPicPr preferRelativeResize="0"/>
          <p:nvPr/>
        </p:nvPicPr>
        <p:blipFill>
          <a:blip r:embed="rId3">
            <a:alphaModFix/>
          </a:blip>
          <a:stretch>
            <a:fillRect/>
          </a:stretch>
        </p:blipFill>
        <p:spPr>
          <a:xfrm>
            <a:off x="43875" y="1460479"/>
            <a:ext cx="9144003" cy="1772543"/>
          </a:xfrm>
          <a:prstGeom prst="rect">
            <a:avLst/>
          </a:prstGeom>
          <a:noFill/>
          <a:ln>
            <a:noFill/>
          </a:ln>
        </p:spPr>
      </p:pic>
      <p:sp>
        <p:nvSpPr>
          <p:cNvPr id="241" name="Google Shape;241;p45"/>
          <p:cNvSpPr txBox="1"/>
          <p:nvPr>
            <p:ph type="title"/>
          </p:nvPr>
        </p:nvSpPr>
        <p:spPr>
          <a:xfrm>
            <a:off x="75" y="3514250"/>
            <a:ext cx="9144000" cy="84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440"/>
              <a:t>(this was a case where a packet sniffer on a given network segment caused excess packet loss)</a:t>
            </a:r>
            <a:endParaRPr sz="144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 name="Shape 117"/>
        <p:cNvGrpSpPr/>
        <p:nvPr/>
      </p:nvGrpSpPr>
      <p:grpSpPr>
        <a:xfrm>
          <a:off x="0" y="0"/>
          <a:ext cx="0" cy="0"/>
          <a:chOff x="0" y="0"/>
          <a:chExt cx="0" cy="0"/>
        </a:xfrm>
      </p:grpSpPr>
      <p:sp>
        <p:nvSpPr>
          <p:cNvPr id="118" name="Google Shape;118;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3B83C1"/>
              </a:buClr>
              <a:buSzPts val="990"/>
              <a:buFont typeface="Arial"/>
              <a:buNone/>
            </a:pPr>
            <a:r>
              <a:rPr lang="en" sz="2450"/>
              <a:t>LibreQoS - On A Mission to Save The Net</a:t>
            </a:r>
            <a:endParaRPr sz="2450"/>
          </a:p>
        </p:txBody>
      </p:sp>
      <p:sp>
        <p:nvSpPr>
          <p:cNvPr id="119" name="Google Shape;119;p28"/>
          <p:cNvSpPr txBox="1"/>
          <p:nvPr/>
        </p:nvSpPr>
        <p:spPr>
          <a:xfrm>
            <a:off x="1762750" y="1179000"/>
            <a:ext cx="6252300" cy="715800"/>
          </a:xfrm>
          <a:prstGeom prst="rect">
            <a:avLst/>
          </a:prstGeom>
          <a:noFill/>
          <a:ln>
            <a:noFill/>
          </a:ln>
        </p:spPr>
        <p:txBody>
          <a:bodyPr anchorCtr="0" anchor="t" bIns="78150" lIns="78150" spcFirstLastPara="1" rIns="78150" wrap="square" tIns="78150">
            <a:noAutofit/>
          </a:bodyPr>
          <a:lstStyle/>
          <a:p>
            <a:pPr indent="0" lvl="0" marL="0" rtl="0" algn="l">
              <a:spcBef>
                <a:spcPts val="0"/>
              </a:spcBef>
              <a:spcAft>
                <a:spcPts val="0"/>
              </a:spcAft>
              <a:buNone/>
            </a:pPr>
            <a:r>
              <a:rPr b="1" lang="en" sz="1602">
                <a:solidFill>
                  <a:schemeClr val="lt2"/>
                </a:solidFill>
              </a:rPr>
              <a:t>Robert Chacón (</a:t>
            </a:r>
            <a:r>
              <a:rPr b="1" lang="en" sz="748">
                <a:solidFill>
                  <a:schemeClr val="lt2"/>
                </a:solidFill>
              </a:rPr>
              <a:t>CEO</a:t>
            </a:r>
            <a:r>
              <a:rPr b="1" lang="en" sz="1602">
                <a:solidFill>
                  <a:schemeClr val="lt2"/>
                </a:solidFill>
              </a:rPr>
              <a:t>)</a:t>
            </a:r>
            <a:r>
              <a:rPr lang="en" sz="1602">
                <a:solidFill>
                  <a:schemeClr val="lt2"/>
                </a:solidFill>
              </a:rPr>
              <a:t>: “I must fix this!”</a:t>
            </a:r>
            <a:br>
              <a:rPr lang="en" sz="1602">
                <a:solidFill>
                  <a:schemeClr val="lt2"/>
                </a:solidFill>
              </a:rPr>
            </a:br>
            <a:r>
              <a:rPr lang="en" sz="1431">
                <a:solidFill>
                  <a:schemeClr val="lt2"/>
                </a:solidFill>
              </a:rPr>
              <a:t>Built LibreQoS to apply </a:t>
            </a:r>
            <a:r>
              <a:rPr lang="en" sz="1431">
                <a:solidFill>
                  <a:schemeClr val="lt2"/>
                </a:solidFill>
                <a:latin typeface="Courier New"/>
                <a:ea typeface="Courier New"/>
                <a:cs typeface="Courier New"/>
                <a:sym typeface="Courier New"/>
              </a:rPr>
              <a:t>FQ-CoDel</a:t>
            </a:r>
            <a:r>
              <a:rPr lang="en" sz="1431">
                <a:solidFill>
                  <a:schemeClr val="lt2"/>
                </a:solidFill>
              </a:rPr>
              <a:t> and </a:t>
            </a:r>
            <a:r>
              <a:rPr lang="en" sz="1431">
                <a:solidFill>
                  <a:schemeClr val="lt2"/>
                </a:solidFill>
                <a:latin typeface="Courier New"/>
                <a:ea typeface="Courier New"/>
                <a:cs typeface="Courier New"/>
                <a:sym typeface="Courier New"/>
              </a:rPr>
              <a:t>Cake</a:t>
            </a:r>
            <a:r>
              <a:rPr lang="en" sz="1431">
                <a:solidFill>
                  <a:schemeClr val="lt2"/>
                </a:solidFill>
              </a:rPr>
              <a:t> to customer connections. Founded the LibreQoS project, created a really solid starting point.</a:t>
            </a:r>
            <a:endParaRPr sz="1752">
              <a:solidFill>
                <a:schemeClr val="lt2"/>
              </a:solidFill>
            </a:endParaRPr>
          </a:p>
        </p:txBody>
      </p:sp>
      <p:sp>
        <p:nvSpPr>
          <p:cNvPr id="120" name="Google Shape;120;p28"/>
          <p:cNvSpPr txBox="1"/>
          <p:nvPr/>
        </p:nvSpPr>
        <p:spPr>
          <a:xfrm>
            <a:off x="1762475" y="3877275"/>
            <a:ext cx="6348000" cy="751800"/>
          </a:xfrm>
          <a:prstGeom prst="rect">
            <a:avLst/>
          </a:prstGeom>
          <a:noFill/>
          <a:ln>
            <a:noFill/>
          </a:ln>
          <a:effectLst>
            <a:outerShdw blurRad="48858" rotWithShape="0" algn="bl" dir="5400000" dist="16286">
              <a:srgbClr val="000000">
                <a:alpha val="50000"/>
              </a:srgbClr>
            </a:outerShdw>
          </a:effectLst>
        </p:spPr>
        <p:txBody>
          <a:bodyPr anchorCtr="0" anchor="t" bIns="78150" lIns="78150" spcFirstLastPara="1" rIns="78150" wrap="square" tIns="78150">
            <a:noAutofit/>
          </a:bodyPr>
          <a:lstStyle/>
          <a:p>
            <a:pPr indent="0" lvl="0" marL="0" rtl="0" algn="l">
              <a:spcBef>
                <a:spcPts val="0"/>
              </a:spcBef>
              <a:spcAft>
                <a:spcPts val="0"/>
              </a:spcAft>
              <a:buNone/>
            </a:pPr>
            <a:r>
              <a:rPr b="1" lang="en" sz="1602">
                <a:solidFill>
                  <a:schemeClr val="lt2"/>
                </a:solidFill>
              </a:rPr>
              <a:t>Dave Täht (</a:t>
            </a:r>
            <a:r>
              <a:rPr b="1" lang="en" sz="748">
                <a:solidFill>
                  <a:schemeClr val="lt2"/>
                </a:solidFill>
              </a:rPr>
              <a:t>Chief Science Officer</a:t>
            </a:r>
            <a:r>
              <a:rPr b="1" lang="en" sz="1602">
                <a:solidFill>
                  <a:schemeClr val="lt2"/>
                </a:solidFill>
              </a:rPr>
              <a:t>)</a:t>
            </a:r>
            <a:r>
              <a:rPr lang="en" sz="1602">
                <a:solidFill>
                  <a:schemeClr val="lt2"/>
                </a:solidFill>
              </a:rPr>
              <a:t>: “14 years of 100x better internet latency feasible… why hasn’t it deployed fully?” </a:t>
            </a:r>
            <a:br>
              <a:rPr lang="en" sz="1602">
                <a:solidFill>
                  <a:schemeClr val="lt2"/>
                </a:solidFill>
              </a:rPr>
            </a:br>
            <a:r>
              <a:rPr lang="en" sz="1431">
                <a:solidFill>
                  <a:schemeClr val="lt2"/>
                </a:solidFill>
              </a:rPr>
              <a:t>- Created </a:t>
            </a:r>
            <a:r>
              <a:rPr lang="en" sz="1431">
                <a:solidFill>
                  <a:schemeClr val="lt2"/>
                </a:solidFill>
              </a:rPr>
              <a:t>the bufferbloat project</a:t>
            </a:r>
            <a:r>
              <a:rPr lang="en" sz="1431">
                <a:solidFill>
                  <a:schemeClr val="lt2"/>
                </a:solidFill>
              </a:rPr>
              <a:t>.</a:t>
            </a:r>
            <a:endParaRPr sz="1752">
              <a:solidFill>
                <a:schemeClr val="lt2"/>
              </a:solidFill>
            </a:endParaRPr>
          </a:p>
        </p:txBody>
      </p:sp>
      <p:pic>
        <p:nvPicPr>
          <p:cNvPr id="121" name="Google Shape;121;p28"/>
          <p:cNvPicPr preferRelativeResize="0"/>
          <p:nvPr/>
        </p:nvPicPr>
        <p:blipFill>
          <a:blip r:embed="rId3">
            <a:alphaModFix/>
          </a:blip>
          <a:stretch>
            <a:fillRect/>
          </a:stretch>
        </p:blipFill>
        <p:spPr>
          <a:xfrm>
            <a:off x="894000" y="1179000"/>
            <a:ext cx="715426" cy="715426"/>
          </a:xfrm>
          <a:prstGeom prst="rect">
            <a:avLst/>
          </a:prstGeom>
          <a:noFill/>
          <a:ln>
            <a:noFill/>
          </a:ln>
        </p:spPr>
      </p:pic>
      <p:pic>
        <p:nvPicPr>
          <p:cNvPr id="122" name="Google Shape;122;p28"/>
          <p:cNvPicPr preferRelativeResize="0"/>
          <p:nvPr/>
        </p:nvPicPr>
        <p:blipFill>
          <a:blip r:embed="rId4">
            <a:alphaModFix/>
          </a:blip>
          <a:stretch>
            <a:fillRect/>
          </a:stretch>
        </p:blipFill>
        <p:spPr>
          <a:xfrm>
            <a:off x="894001" y="3876449"/>
            <a:ext cx="715425" cy="722583"/>
          </a:xfrm>
          <a:prstGeom prst="rect">
            <a:avLst/>
          </a:prstGeom>
          <a:noFill/>
          <a:ln>
            <a:noFill/>
          </a:ln>
        </p:spPr>
      </p:pic>
      <p:sp>
        <p:nvSpPr>
          <p:cNvPr id="123" name="Google Shape;123;p28"/>
          <p:cNvSpPr txBox="1"/>
          <p:nvPr/>
        </p:nvSpPr>
        <p:spPr>
          <a:xfrm>
            <a:off x="1736814" y="1961254"/>
            <a:ext cx="6348000" cy="715500"/>
          </a:xfrm>
          <a:prstGeom prst="rect">
            <a:avLst/>
          </a:prstGeom>
          <a:noFill/>
          <a:ln>
            <a:noFill/>
          </a:ln>
        </p:spPr>
        <p:txBody>
          <a:bodyPr anchorCtr="0" anchor="t" bIns="78150" lIns="78150" spcFirstLastPara="1" rIns="78150" wrap="square" tIns="78150">
            <a:noAutofit/>
          </a:bodyPr>
          <a:lstStyle/>
          <a:p>
            <a:pPr indent="0" lvl="0" marL="0" rtl="0" algn="l">
              <a:spcBef>
                <a:spcPts val="0"/>
              </a:spcBef>
              <a:spcAft>
                <a:spcPts val="0"/>
              </a:spcAft>
              <a:buNone/>
            </a:pPr>
            <a:r>
              <a:rPr b="1" lang="en" sz="1602">
                <a:solidFill>
                  <a:schemeClr val="lt2"/>
                </a:solidFill>
              </a:rPr>
              <a:t>Herbert Wolverson (</a:t>
            </a:r>
            <a:r>
              <a:rPr b="1" lang="en" sz="748">
                <a:solidFill>
                  <a:schemeClr val="lt2"/>
                </a:solidFill>
              </a:rPr>
              <a:t>Chief Product Officer</a:t>
            </a:r>
            <a:r>
              <a:rPr b="1" lang="en" sz="1602">
                <a:solidFill>
                  <a:schemeClr val="lt2"/>
                </a:solidFill>
              </a:rPr>
              <a:t>)</a:t>
            </a:r>
            <a:r>
              <a:rPr lang="en" sz="1602">
                <a:solidFill>
                  <a:schemeClr val="lt2"/>
                </a:solidFill>
              </a:rPr>
              <a:t>: “</a:t>
            </a:r>
            <a:r>
              <a:rPr lang="en" sz="1175">
                <a:solidFill>
                  <a:schemeClr val="lt2"/>
                </a:solidFill>
              </a:rPr>
              <a:t>My ISP Needs This - I’ll Rewrite it in Rust</a:t>
            </a:r>
            <a:r>
              <a:rPr lang="en" sz="1602">
                <a:solidFill>
                  <a:schemeClr val="lt2"/>
                </a:solidFill>
              </a:rPr>
              <a:t>” - </a:t>
            </a:r>
            <a:r>
              <a:rPr lang="en" sz="1346">
                <a:solidFill>
                  <a:schemeClr val="lt2"/>
                </a:solidFill>
              </a:rPr>
              <a:t>Herbert’s ISP in Central Missouri was suffering, LibreQoS made it work again. Along the way, Herbert rewrote a chunk in Rust, and started adding features…</a:t>
            </a:r>
            <a:endParaRPr sz="1667">
              <a:solidFill>
                <a:schemeClr val="lt2"/>
              </a:solidFill>
            </a:endParaRPr>
          </a:p>
        </p:txBody>
      </p:sp>
      <p:sp>
        <p:nvSpPr>
          <p:cNvPr id="124" name="Google Shape;124;p28"/>
          <p:cNvSpPr txBox="1"/>
          <p:nvPr/>
        </p:nvSpPr>
        <p:spPr>
          <a:xfrm>
            <a:off x="1762750" y="2706675"/>
            <a:ext cx="6348000" cy="715500"/>
          </a:xfrm>
          <a:prstGeom prst="rect">
            <a:avLst/>
          </a:prstGeom>
          <a:noFill/>
          <a:ln>
            <a:noFill/>
          </a:ln>
        </p:spPr>
        <p:txBody>
          <a:bodyPr anchorCtr="0" anchor="t" bIns="78150" lIns="78150" spcFirstLastPara="1" rIns="78150" wrap="square" tIns="78150">
            <a:noAutofit/>
          </a:bodyPr>
          <a:lstStyle/>
          <a:p>
            <a:pPr indent="0" lvl="0" marL="0" rtl="0" algn="l">
              <a:spcBef>
                <a:spcPts val="0"/>
              </a:spcBef>
              <a:spcAft>
                <a:spcPts val="0"/>
              </a:spcAft>
              <a:buNone/>
            </a:pPr>
            <a:r>
              <a:rPr b="1" lang="en" sz="1602">
                <a:solidFill>
                  <a:schemeClr val="lt2"/>
                </a:solidFill>
              </a:rPr>
              <a:t>Frantisek Borsik (</a:t>
            </a:r>
            <a:r>
              <a:rPr b="1" lang="en" sz="748">
                <a:solidFill>
                  <a:schemeClr val="lt2"/>
                </a:solidFill>
              </a:rPr>
              <a:t>Gofer</a:t>
            </a:r>
            <a:r>
              <a:rPr b="1" lang="en" sz="1602">
                <a:solidFill>
                  <a:schemeClr val="lt2"/>
                </a:solidFill>
              </a:rPr>
              <a:t>)</a:t>
            </a:r>
            <a:r>
              <a:rPr lang="en" sz="1602">
                <a:solidFill>
                  <a:schemeClr val="lt2"/>
                </a:solidFill>
              </a:rPr>
              <a:t>: “The Internet Needs This”</a:t>
            </a:r>
            <a:br>
              <a:rPr lang="en" sz="1602">
                <a:solidFill>
                  <a:schemeClr val="lt2"/>
                </a:solidFill>
              </a:rPr>
            </a:br>
            <a:r>
              <a:rPr lang="en" sz="1346">
                <a:solidFill>
                  <a:schemeClr val="lt2"/>
                </a:solidFill>
              </a:rPr>
              <a:t>Frank runs an awesome community, keeps us on track, and has a knack for connecting with ISPs.</a:t>
            </a:r>
            <a:endParaRPr sz="1667">
              <a:solidFill>
                <a:schemeClr val="lt2"/>
              </a:solidFill>
            </a:endParaRPr>
          </a:p>
        </p:txBody>
      </p:sp>
      <p:pic>
        <p:nvPicPr>
          <p:cNvPr id="125" name="Google Shape;125;p28"/>
          <p:cNvPicPr preferRelativeResize="0"/>
          <p:nvPr/>
        </p:nvPicPr>
        <p:blipFill>
          <a:blip r:embed="rId5">
            <a:alphaModFix/>
          </a:blip>
          <a:stretch>
            <a:fillRect/>
          </a:stretch>
        </p:blipFill>
        <p:spPr>
          <a:xfrm>
            <a:off x="894000" y="2741654"/>
            <a:ext cx="715426" cy="715426"/>
          </a:xfrm>
          <a:prstGeom prst="rect">
            <a:avLst/>
          </a:prstGeom>
          <a:noFill/>
          <a:ln>
            <a:noFill/>
          </a:ln>
        </p:spPr>
      </p:pic>
      <p:pic>
        <p:nvPicPr>
          <p:cNvPr id="126" name="Google Shape;126;p28"/>
          <p:cNvPicPr preferRelativeResize="0"/>
          <p:nvPr/>
        </p:nvPicPr>
        <p:blipFill>
          <a:blip r:embed="rId6">
            <a:alphaModFix/>
          </a:blip>
          <a:stretch>
            <a:fillRect/>
          </a:stretch>
        </p:blipFill>
        <p:spPr>
          <a:xfrm>
            <a:off x="894000" y="1961256"/>
            <a:ext cx="715425" cy="715425"/>
          </a:xfrm>
          <a:prstGeom prst="rect">
            <a:avLst/>
          </a:prstGeom>
          <a:noFill/>
          <a:ln>
            <a:noFill/>
          </a:ln>
        </p:spPr>
      </p:pic>
      <p:sp>
        <p:nvSpPr>
          <p:cNvPr id="127" name="Google Shape;127;p28"/>
          <p:cNvSpPr txBox="1"/>
          <p:nvPr/>
        </p:nvSpPr>
        <p:spPr>
          <a:xfrm>
            <a:off x="894000" y="3457078"/>
            <a:ext cx="7190400" cy="394800"/>
          </a:xfrm>
          <a:prstGeom prst="rect">
            <a:avLst/>
          </a:prstGeom>
          <a:noFill/>
          <a:ln>
            <a:noFill/>
          </a:ln>
        </p:spPr>
        <p:txBody>
          <a:bodyPr anchorCtr="0" anchor="t" bIns="78150" lIns="78150" spcFirstLastPara="1" rIns="78150" wrap="square" tIns="78150">
            <a:spAutoFit/>
          </a:bodyPr>
          <a:lstStyle/>
          <a:p>
            <a:pPr indent="0" lvl="0" marL="0" rtl="0" algn="l">
              <a:spcBef>
                <a:spcPts val="0"/>
              </a:spcBef>
              <a:spcAft>
                <a:spcPts val="0"/>
              </a:spcAft>
              <a:buNone/>
            </a:pPr>
            <a:r>
              <a:rPr lang="en" sz="1538">
                <a:solidFill>
                  <a:schemeClr val="lt2"/>
                </a:solidFill>
              </a:rPr>
              <a:t>Made In Loving Memory of Dave Täht</a:t>
            </a:r>
            <a:endParaRPr sz="1538">
              <a:solidFill>
                <a:schemeClr val="l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46" title="map-bubble-2024-03-20_08.50.34.mp4">
            <a:hlinkClick r:id="rId3"/>
          </p:cNvPr>
          <p:cNvPicPr preferRelativeResize="0"/>
          <p:nvPr/>
        </p:nvPicPr>
        <p:blipFill>
          <a:blip r:embed="rId4">
            <a:alphaModFix/>
          </a:blip>
          <a:stretch>
            <a:fillRect/>
          </a:stretch>
        </p:blipFill>
        <p:spPr>
          <a:xfrm>
            <a:off x="58875" y="-183211"/>
            <a:ext cx="9026249" cy="5509924"/>
          </a:xfrm>
          <a:prstGeom prst="rect">
            <a:avLst/>
          </a:prstGeom>
          <a:noFill/>
          <a:ln>
            <a:noFill/>
          </a:ln>
        </p:spPr>
      </p:pic>
      <p:sp>
        <p:nvSpPr>
          <p:cNvPr id="247" name="Google Shape;247;p46"/>
          <p:cNvSpPr txBox="1"/>
          <p:nvPr>
            <p:ph type="title"/>
          </p:nvPr>
        </p:nvSpPr>
        <p:spPr>
          <a:xfrm>
            <a:off x="311700" y="165625"/>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Measuring live </a:t>
            </a:r>
            <a:r>
              <a:rPr lang="en"/>
              <a:t>latency</a:t>
            </a:r>
            <a:r>
              <a:rPr lang="en"/>
              <a:t> worldwide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47"/>
          <p:cNvPicPr preferRelativeResize="0"/>
          <p:nvPr/>
        </p:nvPicPr>
        <p:blipFill>
          <a:blip r:embed="rId3">
            <a:alphaModFix/>
          </a:blip>
          <a:stretch>
            <a:fillRect/>
          </a:stretch>
        </p:blipFill>
        <p:spPr>
          <a:xfrm>
            <a:off x="264163" y="1273175"/>
            <a:ext cx="8615675" cy="3870325"/>
          </a:xfrm>
          <a:prstGeom prst="rect">
            <a:avLst/>
          </a:prstGeom>
          <a:noFill/>
          <a:ln>
            <a:noFill/>
          </a:ln>
        </p:spPr>
      </p:pic>
      <p:sp>
        <p:nvSpPr>
          <p:cNvPr id="253" name="Google Shape;253;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Per-ASN Performance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990"/>
              <a:buNone/>
            </a:pPr>
            <a:r>
              <a:rPr lang="en" sz="2450"/>
              <a:t>Operational Success: Understand Your </a:t>
            </a:r>
            <a:r>
              <a:rPr lang="en"/>
              <a:t>Customers</a:t>
            </a:r>
            <a:endParaRPr sz="2450"/>
          </a:p>
        </p:txBody>
      </p:sp>
      <p:sp>
        <p:nvSpPr>
          <p:cNvPr id="259" name="Google Shape;259;p4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None/>
            </a:pPr>
            <a:r>
              <a:rPr b="1" i="1" lang="en"/>
              <a:t>Before version 1.4</a:t>
            </a:r>
            <a:r>
              <a:rPr i="1" lang="en"/>
              <a:t>, we could:</a:t>
            </a:r>
            <a:endParaRPr i="1"/>
          </a:p>
          <a:p>
            <a:pPr indent="-317500" lvl="0" marL="457200" rtl="0" algn="l">
              <a:lnSpc>
                <a:spcPct val="100000"/>
              </a:lnSpc>
              <a:spcBef>
                <a:spcPts val="1200"/>
              </a:spcBef>
              <a:spcAft>
                <a:spcPts val="0"/>
              </a:spcAft>
              <a:buClr>
                <a:schemeClr val="lt2"/>
              </a:buClr>
              <a:buSzPts val="1400"/>
              <a:buChar char="●"/>
            </a:pPr>
            <a:r>
              <a:rPr i="1" lang="en"/>
              <a:t>Use </a:t>
            </a:r>
            <a:r>
              <a:rPr b="1" i="1" lang="en"/>
              <a:t>C</a:t>
            </a:r>
            <a:r>
              <a:rPr b="1" i="1" lang="en"/>
              <a:t>AKE </a:t>
            </a:r>
            <a:r>
              <a:rPr i="1" lang="en"/>
              <a:t>to fight bufferbloat and improve latency.</a:t>
            </a:r>
            <a:endParaRPr i="1"/>
          </a:p>
          <a:p>
            <a:pPr indent="-317500" lvl="0" marL="457200" rtl="0" algn="l">
              <a:lnSpc>
                <a:spcPct val="100000"/>
              </a:lnSpc>
              <a:spcBef>
                <a:spcPts val="0"/>
              </a:spcBef>
              <a:spcAft>
                <a:spcPts val="0"/>
              </a:spcAft>
              <a:buClr>
                <a:schemeClr val="lt2"/>
              </a:buClr>
              <a:buSzPts val="1400"/>
              <a:buChar char="●"/>
            </a:pPr>
            <a:r>
              <a:rPr i="1" lang="en"/>
              <a:t>Use </a:t>
            </a:r>
            <a:r>
              <a:rPr b="1" i="1" lang="en"/>
              <a:t>HTB</a:t>
            </a:r>
            <a:r>
              <a:rPr i="1" lang="en"/>
              <a:t> to model the networks.</a:t>
            </a:r>
            <a:endParaRPr i="1"/>
          </a:p>
          <a:p>
            <a:pPr indent="-317500" lvl="0" marL="457200" rtl="0" algn="l">
              <a:lnSpc>
                <a:spcPct val="100000"/>
              </a:lnSpc>
              <a:spcBef>
                <a:spcPts val="0"/>
              </a:spcBef>
              <a:spcAft>
                <a:spcPts val="0"/>
              </a:spcAft>
              <a:buClr>
                <a:schemeClr val="lt2"/>
              </a:buClr>
              <a:buSzPts val="1400"/>
              <a:buChar char="●"/>
            </a:pPr>
            <a:r>
              <a:rPr i="1" lang="en"/>
              <a:t>Use </a:t>
            </a:r>
            <a:r>
              <a:rPr b="1" i="1" lang="en"/>
              <a:t>XDP cpumap</a:t>
            </a:r>
            <a:r>
              <a:rPr i="1" lang="en"/>
              <a:t> to scale to large networks.</a:t>
            </a:r>
            <a:endParaRPr i="1"/>
          </a:p>
          <a:p>
            <a:pPr indent="-317500" lvl="0" marL="457200" rtl="0" algn="l">
              <a:lnSpc>
                <a:spcPct val="100000"/>
              </a:lnSpc>
              <a:spcBef>
                <a:spcPts val="0"/>
              </a:spcBef>
              <a:spcAft>
                <a:spcPts val="0"/>
              </a:spcAft>
              <a:buClr>
                <a:schemeClr val="lt2"/>
              </a:buClr>
              <a:buSzPts val="1400"/>
              <a:buChar char="●"/>
            </a:pPr>
            <a:r>
              <a:rPr i="1" lang="en"/>
              <a:t>Drop in a “bump in the wire” </a:t>
            </a:r>
            <a:r>
              <a:rPr b="1" i="1" lang="en"/>
              <a:t>transparent bridge</a:t>
            </a:r>
            <a:r>
              <a:rPr i="1" lang="en"/>
              <a:t> to do this without visiting customers.</a:t>
            </a:r>
            <a:endParaRPr i="1"/>
          </a:p>
          <a:p>
            <a:pPr indent="-317500" lvl="0" marL="457200" rtl="0" algn="l">
              <a:lnSpc>
                <a:spcPct val="100000"/>
              </a:lnSpc>
              <a:spcBef>
                <a:spcPts val="0"/>
              </a:spcBef>
              <a:spcAft>
                <a:spcPts val="0"/>
              </a:spcAft>
              <a:buClr>
                <a:schemeClr val="lt2"/>
              </a:buClr>
              <a:buSzPts val="1400"/>
              <a:buChar char="●"/>
            </a:pPr>
            <a:r>
              <a:rPr i="1" lang="en"/>
              <a:t>Integrate with various </a:t>
            </a:r>
            <a:r>
              <a:rPr b="1" i="1" lang="en"/>
              <a:t>C</a:t>
            </a:r>
            <a:r>
              <a:rPr i="1" lang="en"/>
              <a:t>ustomer </a:t>
            </a:r>
            <a:r>
              <a:rPr b="1" i="1" lang="en"/>
              <a:t>R</a:t>
            </a:r>
            <a:r>
              <a:rPr i="1" lang="en"/>
              <a:t>elationship </a:t>
            </a:r>
            <a:r>
              <a:rPr b="1" i="1" lang="en"/>
              <a:t>M</a:t>
            </a:r>
            <a:r>
              <a:rPr i="1" lang="en"/>
              <a:t>anagement solutions to gather traffic plans and apply them in real-time.</a:t>
            </a:r>
            <a:endParaRPr i="1"/>
          </a:p>
          <a:p>
            <a:pPr indent="-317500" lvl="0" marL="457200" rtl="0" algn="l">
              <a:lnSpc>
                <a:spcPct val="100000"/>
              </a:lnSpc>
              <a:spcBef>
                <a:spcPts val="0"/>
              </a:spcBef>
              <a:spcAft>
                <a:spcPts val="0"/>
              </a:spcAft>
              <a:buClr>
                <a:schemeClr val="lt2"/>
              </a:buClr>
              <a:buSzPts val="1400"/>
              <a:buChar char="●"/>
            </a:pPr>
            <a:r>
              <a:rPr i="1" lang="en"/>
              <a:t>Receive 80% fewer support calls</a:t>
            </a:r>
            <a:endParaRPr/>
          </a:p>
        </p:txBody>
      </p:sp>
      <p:sp>
        <p:nvSpPr>
          <p:cNvPr id="260" name="Google Shape;260;p4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lnSpc>
                <a:spcPct val="90000"/>
              </a:lnSpc>
              <a:spcBef>
                <a:spcPts val="1200"/>
              </a:spcBef>
              <a:spcAft>
                <a:spcPts val="0"/>
              </a:spcAft>
              <a:buNone/>
            </a:pPr>
            <a:r>
              <a:rPr b="1" i="1" lang="en"/>
              <a:t>Now</a:t>
            </a:r>
            <a:r>
              <a:rPr i="1" lang="en"/>
              <a:t> we can - with a </a:t>
            </a:r>
            <a:r>
              <a:rPr lang="en"/>
              <a:t>tactical</a:t>
            </a:r>
            <a:r>
              <a:rPr i="1" lang="en"/>
              <a:t> view:</a:t>
            </a:r>
            <a:endParaRPr i="1"/>
          </a:p>
          <a:p>
            <a:pPr indent="-317500" lvl="0" marL="457200" rtl="0" algn="l">
              <a:lnSpc>
                <a:spcPct val="90000"/>
              </a:lnSpc>
              <a:spcBef>
                <a:spcPts val="1200"/>
              </a:spcBef>
              <a:spcAft>
                <a:spcPts val="0"/>
              </a:spcAft>
              <a:buClr>
                <a:schemeClr val="lt2"/>
              </a:buClr>
              <a:buSzPts val="1400"/>
              <a:buChar char="●"/>
            </a:pPr>
            <a:r>
              <a:rPr i="1" lang="en"/>
              <a:t>See “</a:t>
            </a:r>
            <a:r>
              <a:rPr b="1" i="1" lang="en"/>
              <a:t>hotspots</a:t>
            </a:r>
            <a:r>
              <a:rPr i="1" lang="en"/>
              <a:t>” and pain points in real time.</a:t>
            </a:r>
            <a:endParaRPr i="1"/>
          </a:p>
          <a:p>
            <a:pPr indent="-317500" lvl="0" marL="457200" rtl="0" algn="l">
              <a:lnSpc>
                <a:spcPct val="90000"/>
              </a:lnSpc>
              <a:spcBef>
                <a:spcPts val="0"/>
              </a:spcBef>
              <a:spcAft>
                <a:spcPts val="0"/>
              </a:spcAft>
              <a:buClr>
                <a:schemeClr val="lt2"/>
              </a:buClr>
              <a:buSzPts val="1400"/>
              <a:buChar char="●"/>
            </a:pPr>
            <a:r>
              <a:rPr b="1" i="1" lang="en"/>
              <a:t>Drill down</a:t>
            </a:r>
            <a:r>
              <a:rPr i="1" lang="en"/>
              <a:t> a</a:t>
            </a:r>
            <a:r>
              <a:rPr i="1" lang="en"/>
              <a:t>nd identify trouble</a:t>
            </a:r>
            <a:r>
              <a:rPr i="1" lang="en"/>
              <a:t> occurring right now.</a:t>
            </a:r>
            <a:endParaRPr i="1"/>
          </a:p>
          <a:p>
            <a:pPr indent="-317500" lvl="0" marL="457200" rtl="0" algn="l">
              <a:lnSpc>
                <a:spcPct val="90000"/>
              </a:lnSpc>
              <a:spcBef>
                <a:spcPts val="0"/>
              </a:spcBef>
              <a:spcAft>
                <a:spcPts val="0"/>
              </a:spcAft>
              <a:buClr>
                <a:schemeClr val="lt2"/>
              </a:buClr>
              <a:buSzPts val="1400"/>
              <a:buChar char="●"/>
            </a:pPr>
            <a:r>
              <a:rPr i="1" lang="en"/>
              <a:t>Receive a call, jump to a customer’s circuit and watch their experience </a:t>
            </a:r>
            <a:r>
              <a:rPr b="1" i="1" lang="en"/>
              <a:t>right now</a:t>
            </a:r>
            <a:r>
              <a:rPr i="1" lang="en"/>
              <a:t> - and provide personalized troubleshooting.</a:t>
            </a:r>
            <a:endParaRPr i="1"/>
          </a:p>
          <a:p>
            <a:pPr indent="-317500" lvl="0" marL="457200" rtl="0" algn="l">
              <a:lnSpc>
                <a:spcPct val="90000"/>
              </a:lnSpc>
              <a:spcBef>
                <a:spcPts val="0"/>
              </a:spcBef>
              <a:spcAft>
                <a:spcPts val="0"/>
              </a:spcAft>
              <a:buClr>
                <a:schemeClr val="lt2"/>
              </a:buClr>
              <a:buSzPts val="1400"/>
              <a:buChar char="●"/>
            </a:pPr>
            <a:r>
              <a:rPr i="1" lang="en"/>
              <a:t>Capture data for further analysis.</a:t>
            </a:r>
            <a:endParaRPr i="1"/>
          </a:p>
          <a:p>
            <a:pPr indent="-317500" lvl="0" marL="457200" rtl="0" algn="l">
              <a:lnSpc>
                <a:spcPct val="90000"/>
              </a:lnSpc>
              <a:spcBef>
                <a:spcPts val="0"/>
              </a:spcBef>
              <a:spcAft>
                <a:spcPts val="0"/>
              </a:spcAft>
              <a:buClr>
                <a:schemeClr val="lt2"/>
              </a:buClr>
              <a:buSzPts val="1400"/>
              <a:buChar char="●"/>
            </a:pPr>
            <a:r>
              <a:rPr i="1" lang="en"/>
              <a:t>Expand the science - collect useful, actionable data for the Bufferbloat team to make this even better.</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 answer</a:t>
            </a:r>
            <a:endParaRPr/>
          </a:p>
        </p:txBody>
      </p:sp>
      <p:sp>
        <p:nvSpPr>
          <p:cNvPr id="266" name="Google Shape;266;p4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LibreQoS´s FQ, packet shaping and AQM algorithms completely remove excess latency from an ISP network. </a:t>
            </a:r>
            <a:endParaRPr/>
          </a:p>
          <a:p>
            <a:pPr indent="0" lvl="0" marL="0" rtl="0" algn="l">
              <a:spcBef>
                <a:spcPts val="1200"/>
              </a:spcBef>
              <a:spcAft>
                <a:spcPts val="0"/>
              </a:spcAft>
              <a:buNone/>
            </a:pPr>
            <a:r>
              <a:rPr lang="en"/>
              <a:t>Really. If you don´t believe us, schedule or download a demo. </a:t>
            </a:r>
            <a:endParaRPr/>
          </a:p>
          <a:p>
            <a:pPr indent="0" lvl="0" marL="0" rtl="0" algn="l">
              <a:spcBef>
                <a:spcPts val="1200"/>
              </a:spcBef>
              <a:spcAft>
                <a:spcPts val="1200"/>
              </a:spcAft>
              <a:buNone/>
            </a:pPr>
            <a:r>
              <a:rPr lang="en"/>
              <a:t>That said, once your network is LibreQoS optimized, our extensive passive statistics can track new problems and old in and outside your network.</a:t>
            </a:r>
            <a:endParaRPr/>
          </a:p>
        </p:txBody>
      </p:sp>
      <p:pic>
        <p:nvPicPr>
          <p:cNvPr id="267" name="Google Shape;267;p49"/>
          <p:cNvPicPr preferRelativeResize="0"/>
          <p:nvPr/>
        </p:nvPicPr>
        <p:blipFill>
          <a:blip r:embed="rId3">
            <a:alphaModFix/>
          </a:blip>
          <a:stretch>
            <a:fillRect/>
          </a:stretch>
        </p:blipFill>
        <p:spPr>
          <a:xfrm>
            <a:off x="4832400" y="571800"/>
            <a:ext cx="3999900" cy="3999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LibreQoS 1.5-RC-2 New Features</a:t>
            </a:r>
            <a:endParaRPr/>
          </a:p>
        </p:txBody>
      </p:sp>
      <p:sp>
        <p:nvSpPr>
          <p:cNvPr id="273" name="Google Shape;273;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rPr b="1" lang="en"/>
              <a:t>Integrations</a:t>
            </a:r>
            <a:r>
              <a:rPr lang="en"/>
              <a:t>: Splynx (Enhanced), Sonar, UISP, </a:t>
            </a:r>
            <a:br>
              <a:rPr lang="en"/>
            </a:br>
            <a:r>
              <a:rPr lang="en"/>
              <a:t>Powercode. </a:t>
            </a:r>
            <a:r>
              <a:rPr i="1" lang="en"/>
              <a:t>In Progress</a:t>
            </a:r>
            <a:r>
              <a:rPr lang="en"/>
              <a:t>: </a:t>
            </a:r>
            <a:r>
              <a:rPr lang="en"/>
              <a:t>Gaiia, VISP, WISP Gate, Netzur</a:t>
            </a:r>
            <a:endParaRPr/>
          </a:p>
          <a:p>
            <a:pPr indent="0" lvl="0" marL="0" rtl="0" algn="l">
              <a:spcBef>
                <a:spcPts val="1200"/>
              </a:spcBef>
              <a:spcAft>
                <a:spcPts val="0"/>
              </a:spcAft>
              <a:buNone/>
            </a:pPr>
            <a:r>
              <a:rPr b="1" lang="en"/>
              <a:t>Features</a:t>
            </a:r>
            <a:r>
              <a:rPr lang="en"/>
              <a:t>:</a:t>
            </a:r>
            <a:br>
              <a:rPr lang="en"/>
            </a:br>
            <a:r>
              <a:rPr lang="en"/>
              <a:t>Netflow, IS-IS Pass-through, New Web UI, Massively improved</a:t>
            </a:r>
            <a:br>
              <a:rPr lang="en"/>
            </a:br>
            <a:r>
              <a:rPr lang="en"/>
              <a:t>memory usage and performance.</a:t>
            </a:r>
            <a:endParaRPr/>
          </a:p>
          <a:p>
            <a:pPr indent="0" lvl="0" marL="0" rtl="0" algn="l">
              <a:spcBef>
                <a:spcPts val="1200"/>
              </a:spcBef>
              <a:spcAft>
                <a:spcPts val="0"/>
              </a:spcAft>
              <a:buNone/>
            </a:pPr>
            <a:r>
              <a:rPr b="1" lang="en"/>
              <a:t>Per-Flow Tracking</a:t>
            </a:r>
            <a:r>
              <a:rPr lang="en"/>
              <a:t>:</a:t>
            </a:r>
            <a:br>
              <a:rPr lang="en"/>
            </a:br>
            <a:r>
              <a:rPr lang="en"/>
              <a:t>Round-Trip Time, TCP Retransmits, per-ASN</a:t>
            </a:r>
            <a:br>
              <a:rPr lang="en"/>
            </a:br>
            <a:r>
              <a:rPr lang="en"/>
              <a:t>statistics, per-protocol statistics.</a:t>
            </a:r>
            <a:endParaRPr/>
          </a:p>
          <a:p>
            <a:pPr indent="0" lvl="0" marL="0" rtl="0" algn="l">
              <a:spcBef>
                <a:spcPts val="1200"/>
              </a:spcBef>
              <a:spcAft>
                <a:spcPts val="0"/>
              </a:spcAft>
              <a:buNone/>
            </a:pPr>
            <a:r>
              <a:rPr b="1" lang="en"/>
              <a:t>BETA API</a:t>
            </a:r>
            <a:r>
              <a:rPr lang="en"/>
              <a:t>:</a:t>
            </a:r>
            <a:br>
              <a:rPr lang="en"/>
            </a:br>
            <a:r>
              <a:rPr lang="en"/>
              <a:t>Pull data into </a:t>
            </a:r>
            <a:r>
              <a:rPr i="1" lang="en"/>
              <a:t>your</a:t>
            </a:r>
            <a:r>
              <a:rPr lang="en"/>
              <a:t> monitoring system.</a:t>
            </a:r>
            <a:br>
              <a:rPr lang="en"/>
            </a:br>
            <a:r>
              <a:rPr lang="en"/>
              <a:t>Ask Libby for </a:t>
            </a:r>
            <a:r>
              <a:rPr lang="en"/>
              <a:t>multilingual</a:t>
            </a:r>
            <a:r>
              <a:rPr lang="en"/>
              <a:t> network help.</a:t>
            </a:r>
            <a:endParaRPr/>
          </a:p>
          <a:p>
            <a:pPr indent="0" lvl="0" marL="0" rtl="0" algn="l">
              <a:spcBef>
                <a:spcPts val="1200"/>
              </a:spcBef>
              <a:spcAft>
                <a:spcPts val="0"/>
              </a:spcAft>
              <a:buNone/>
            </a:pPr>
            <a:r>
              <a:rPr b="1" lang="en"/>
              <a:t>Hardware Support</a:t>
            </a:r>
            <a:r>
              <a:rPr lang="en"/>
              <a:t>:</a:t>
            </a:r>
            <a:br>
              <a:rPr lang="en"/>
            </a:br>
            <a:r>
              <a:rPr lang="en"/>
              <a:t>Works well from 100 Gbps systems all the way down to</a:t>
            </a:r>
            <a:br>
              <a:rPr lang="en"/>
            </a:br>
            <a:r>
              <a:rPr lang="en"/>
              <a:t>1 Gbps systems.</a:t>
            </a:r>
            <a:endParaRPr/>
          </a:p>
          <a:p>
            <a:pPr indent="0" lvl="0" marL="0" rtl="0" algn="l">
              <a:spcBef>
                <a:spcPts val="1200"/>
              </a:spcBef>
              <a:spcAft>
                <a:spcPts val="1200"/>
              </a:spcAft>
              <a:buNone/>
            </a:pPr>
            <a:r>
              <a:t/>
            </a:r>
            <a:endParaRPr/>
          </a:p>
        </p:txBody>
      </p:sp>
      <p:pic>
        <p:nvPicPr>
          <p:cNvPr id="274" name="Google Shape;274;p50"/>
          <p:cNvPicPr preferRelativeResize="0"/>
          <p:nvPr/>
        </p:nvPicPr>
        <p:blipFill>
          <a:blip r:embed="rId3">
            <a:alphaModFix/>
          </a:blip>
          <a:stretch>
            <a:fillRect/>
          </a:stretch>
        </p:blipFill>
        <p:spPr>
          <a:xfrm>
            <a:off x="5509631" y="2337062"/>
            <a:ext cx="3611551" cy="1479530"/>
          </a:xfrm>
          <a:prstGeom prst="rect">
            <a:avLst/>
          </a:prstGeom>
          <a:noFill/>
          <a:ln>
            <a:noFill/>
          </a:ln>
        </p:spPr>
      </p:pic>
      <p:pic>
        <p:nvPicPr>
          <p:cNvPr id="275" name="Google Shape;275;p50"/>
          <p:cNvPicPr preferRelativeResize="0"/>
          <p:nvPr/>
        </p:nvPicPr>
        <p:blipFill>
          <a:blip r:embed="rId4">
            <a:alphaModFix/>
          </a:blip>
          <a:stretch>
            <a:fillRect/>
          </a:stretch>
        </p:blipFill>
        <p:spPr>
          <a:xfrm>
            <a:off x="5486819" y="3893768"/>
            <a:ext cx="3657176" cy="1089958"/>
          </a:xfrm>
          <a:prstGeom prst="rect">
            <a:avLst/>
          </a:prstGeom>
          <a:noFill/>
          <a:ln>
            <a:noFill/>
          </a:ln>
        </p:spPr>
      </p:pic>
      <p:pic>
        <p:nvPicPr>
          <p:cNvPr id="276" name="Google Shape;276;p50" title="Screenshot 2025-09-19 at 5.55.32 PM.png"/>
          <p:cNvPicPr preferRelativeResize="0"/>
          <p:nvPr/>
        </p:nvPicPr>
        <p:blipFill>
          <a:blip r:embed="rId5">
            <a:alphaModFix/>
          </a:blip>
          <a:stretch>
            <a:fillRect/>
          </a:stretch>
        </p:blipFill>
        <p:spPr>
          <a:xfrm>
            <a:off x="5486806" y="575917"/>
            <a:ext cx="3657201" cy="168395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LibreQoS Insight</a:t>
            </a:r>
            <a:endParaRPr/>
          </a:p>
        </p:txBody>
      </p:sp>
      <p:sp>
        <p:nvSpPr>
          <p:cNvPr id="282" name="Google Shape;282;p5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LibreQoS gives you a real-time view of the last few minutes. That’s great, but you probably want deeper analysis.</a:t>
            </a:r>
            <a:endParaRPr/>
          </a:p>
          <a:p>
            <a:pPr indent="0" lvl="0" marL="0" rtl="0" algn="l">
              <a:spcBef>
                <a:spcPts val="1200"/>
              </a:spcBef>
              <a:spcAft>
                <a:spcPts val="0"/>
              </a:spcAft>
              <a:buNone/>
            </a:pPr>
            <a:r>
              <a:rPr lang="en"/>
              <a:t>LibreQoS Insight gives you long-term visibility into your network.</a:t>
            </a:r>
            <a:endParaRPr/>
          </a:p>
          <a:p>
            <a:pPr indent="0" lvl="0" marL="0" rtl="0" algn="l">
              <a:spcBef>
                <a:spcPts val="1200"/>
              </a:spcBef>
              <a:spcAft>
                <a:spcPts val="0"/>
              </a:spcAft>
              <a:buNone/>
            </a:pPr>
            <a:r>
              <a:rPr lang="en"/>
              <a:t>LibreQoS is still free and Open Source - this is entirely optional, but we do have to pay our hosting fees.</a:t>
            </a:r>
            <a:endParaRPr/>
          </a:p>
          <a:p>
            <a:pPr indent="0" lvl="0" marL="0" rtl="0" algn="l">
              <a:spcBef>
                <a:spcPts val="1200"/>
              </a:spcBef>
              <a:spcAft>
                <a:spcPts val="1200"/>
              </a:spcAft>
              <a:buNone/>
            </a:pPr>
            <a:r>
              <a:rPr lang="en"/>
              <a:t>Insight is in development (alpha) and expected to launch this autumn.</a:t>
            </a:r>
            <a:endParaRPr/>
          </a:p>
        </p:txBody>
      </p:sp>
      <p:pic>
        <p:nvPicPr>
          <p:cNvPr id="283" name="Google Shape;283;p51"/>
          <p:cNvPicPr preferRelativeResize="0"/>
          <p:nvPr/>
        </p:nvPicPr>
        <p:blipFill>
          <a:blip r:embed="rId3">
            <a:alphaModFix/>
          </a:blip>
          <a:stretch>
            <a:fillRect/>
          </a:stretch>
        </p:blipFill>
        <p:spPr>
          <a:xfrm>
            <a:off x="4832400" y="1152475"/>
            <a:ext cx="3999898" cy="301358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LibreQoS Insight: When Real-Time Isn’t Enough</a:t>
            </a:r>
            <a:endParaRPr/>
          </a:p>
        </p:txBody>
      </p:sp>
      <p:sp>
        <p:nvSpPr>
          <p:cNvPr id="289" name="Google Shape;289;p52"/>
          <p:cNvSpPr txBox="1"/>
          <p:nvPr>
            <p:ph idx="1" type="body"/>
          </p:nvPr>
        </p:nvSpPr>
        <p:spPr>
          <a:xfrm>
            <a:off x="311700" y="105816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Track </a:t>
            </a:r>
            <a:r>
              <a:rPr i="1" lang="en"/>
              <a:t>all</a:t>
            </a:r>
            <a:r>
              <a:rPr lang="en"/>
              <a:t> your egress points</a:t>
            </a:r>
            <a:endParaRPr/>
          </a:p>
        </p:txBody>
      </p:sp>
      <p:sp>
        <p:nvSpPr>
          <p:cNvPr id="290" name="Google Shape;290;p52"/>
          <p:cNvSpPr txBox="1"/>
          <p:nvPr>
            <p:ph idx="2" type="body"/>
          </p:nvPr>
        </p:nvSpPr>
        <p:spPr>
          <a:xfrm>
            <a:off x="4832400" y="105816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How was your network (custom timeframes)?</a:t>
            </a:r>
            <a:endParaRPr/>
          </a:p>
        </p:txBody>
      </p:sp>
      <p:pic>
        <p:nvPicPr>
          <p:cNvPr id="291" name="Google Shape;291;p52"/>
          <p:cNvPicPr preferRelativeResize="0"/>
          <p:nvPr/>
        </p:nvPicPr>
        <p:blipFill>
          <a:blip r:embed="rId3">
            <a:alphaModFix/>
          </a:blip>
          <a:stretch>
            <a:fillRect/>
          </a:stretch>
        </p:blipFill>
        <p:spPr>
          <a:xfrm>
            <a:off x="311704" y="1450090"/>
            <a:ext cx="3627849" cy="3206624"/>
          </a:xfrm>
          <a:prstGeom prst="rect">
            <a:avLst/>
          </a:prstGeom>
          <a:noFill/>
          <a:ln>
            <a:noFill/>
          </a:ln>
        </p:spPr>
      </p:pic>
      <p:pic>
        <p:nvPicPr>
          <p:cNvPr id="292" name="Google Shape;292;p52"/>
          <p:cNvPicPr preferRelativeResize="0"/>
          <p:nvPr/>
        </p:nvPicPr>
        <p:blipFill>
          <a:blip r:embed="rId4">
            <a:alphaModFix/>
          </a:blip>
          <a:stretch>
            <a:fillRect/>
          </a:stretch>
        </p:blipFill>
        <p:spPr>
          <a:xfrm>
            <a:off x="4195950" y="1450090"/>
            <a:ext cx="4835219" cy="32066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Find Network Problems</a:t>
            </a:r>
            <a:endParaRPr/>
          </a:p>
        </p:txBody>
      </p:sp>
      <p:sp>
        <p:nvSpPr>
          <p:cNvPr id="298" name="Google Shape;298;p53"/>
          <p:cNvSpPr txBox="1"/>
          <p:nvPr>
            <p:ph idx="1" type="body"/>
          </p:nvPr>
        </p:nvSpPr>
        <p:spPr>
          <a:xfrm>
            <a:off x="311700" y="1058165"/>
            <a:ext cx="3999900" cy="407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Network Overview Time Machine</a:t>
            </a:r>
            <a:endParaRPr/>
          </a:p>
        </p:txBody>
      </p:sp>
      <p:sp>
        <p:nvSpPr>
          <p:cNvPr id="299" name="Google Shape;299;p53"/>
          <p:cNvSpPr txBox="1"/>
          <p:nvPr>
            <p:ph idx="2" type="body"/>
          </p:nvPr>
        </p:nvSpPr>
        <p:spPr>
          <a:xfrm>
            <a:off x="4832400" y="1058165"/>
            <a:ext cx="3999900" cy="472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Network-Wide Heatmaps</a:t>
            </a:r>
            <a:endParaRPr/>
          </a:p>
        </p:txBody>
      </p:sp>
      <p:pic>
        <p:nvPicPr>
          <p:cNvPr id="300" name="Google Shape;300;p53" title="Tree Tardis.gif"/>
          <p:cNvPicPr preferRelativeResize="0"/>
          <p:nvPr/>
        </p:nvPicPr>
        <p:blipFill>
          <a:blip r:embed="rId3">
            <a:alphaModFix/>
          </a:blip>
          <a:stretch>
            <a:fillRect/>
          </a:stretch>
        </p:blipFill>
        <p:spPr>
          <a:xfrm>
            <a:off x="311698" y="1392390"/>
            <a:ext cx="4075177" cy="3082175"/>
          </a:xfrm>
          <a:prstGeom prst="rect">
            <a:avLst/>
          </a:prstGeom>
          <a:noFill/>
          <a:ln>
            <a:noFill/>
          </a:ln>
        </p:spPr>
      </p:pic>
      <p:pic>
        <p:nvPicPr>
          <p:cNvPr id="301" name="Google Shape;301;p53"/>
          <p:cNvPicPr preferRelativeResize="0"/>
          <p:nvPr/>
        </p:nvPicPr>
        <p:blipFill>
          <a:blip r:embed="rId4">
            <a:alphaModFix/>
          </a:blip>
          <a:stretch>
            <a:fillRect/>
          </a:stretch>
        </p:blipFill>
        <p:spPr>
          <a:xfrm>
            <a:off x="4832400" y="1392390"/>
            <a:ext cx="3999902" cy="340981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Happened at 2AM?</a:t>
            </a:r>
            <a:endParaRPr/>
          </a:p>
        </p:txBody>
      </p:sp>
      <p:pic>
        <p:nvPicPr>
          <p:cNvPr id="307" name="Google Shape;307;p54"/>
          <p:cNvPicPr preferRelativeResize="0"/>
          <p:nvPr/>
        </p:nvPicPr>
        <p:blipFill>
          <a:blip r:embed="rId3">
            <a:alphaModFix/>
          </a:blip>
          <a:stretch>
            <a:fillRect/>
          </a:stretch>
        </p:blipFill>
        <p:spPr>
          <a:xfrm>
            <a:off x="662675" y="1017726"/>
            <a:ext cx="3520002" cy="1850876"/>
          </a:xfrm>
          <a:prstGeom prst="rect">
            <a:avLst/>
          </a:prstGeom>
          <a:noFill/>
          <a:ln>
            <a:noFill/>
          </a:ln>
        </p:spPr>
      </p:pic>
      <p:pic>
        <p:nvPicPr>
          <p:cNvPr id="308" name="Google Shape;308;p54"/>
          <p:cNvPicPr preferRelativeResize="0"/>
          <p:nvPr/>
        </p:nvPicPr>
        <p:blipFill>
          <a:blip r:embed="rId4">
            <a:alphaModFix/>
          </a:blip>
          <a:stretch>
            <a:fillRect/>
          </a:stretch>
        </p:blipFill>
        <p:spPr>
          <a:xfrm>
            <a:off x="418675" y="3028625"/>
            <a:ext cx="4008001" cy="1542825"/>
          </a:xfrm>
          <a:prstGeom prst="rect">
            <a:avLst/>
          </a:prstGeom>
          <a:noFill/>
          <a:ln>
            <a:noFill/>
          </a:ln>
        </p:spPr>
      </p:pic>
      <p:pic>
        <p:nvPicPr>
          <p:cNvPr id="309" name="Google Shape;309;p54"/>
          <p:cNvPicPr preferRelativeResize="0"/>
          <p:nvPr/>
        </p:nvPicPr>
        <p:blipFill>
          <a:blip r:embed="rId5">
            <a:alphaModFix/>
          </a:blip>
          <a:stretch>
            <a:fillRect/>
          </a:stretch>
        </p:blipFill>
        <p:spPr>
          <a:xfrm>
            <a:off x="4663576" y="739751"/>
            <a:ext cx="4254098" cy="2329574"/>
          </a:xfrm>
          <a:prstGeom prst="rect">
            <a:avLst/>
          </a:prstGeom>
          <a:noFill/>
          <a:ln>
            <a:noFill/>
          </a:ln>
        </p:spPr>
      </p:pic>
      <p:sp>
        <p:nvSpPr>
          <p:cNvPr id="310" name="Google Shape;310;p54"/>
          <p:cNvSpPr txBox="1"/>
          <p:nvPr/>
        </p:nvSpPr>
        <p:spPr>
          <a:xfrm>
            <a:off x="4786675" y="3341325"/>
            <a:ext cx="3912000" cy="127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Graphs, ASN Summaries - and a zoomable timeline showing </a:t>
            </a:r>
            <a:r>
              <a:rPr i="1" lang="en" sz="1800">
                <a:solidFill>
                  <a:schemeClr val="lt2"/>
                </a:solidFill>
              </a:rPr>
              <a:t>exactly</a:t>
            </a:r>
            <a:r>
              <a:rPr lang="en" sz="1800">
                <a:solidFill>
                  <a:schemeClr val="lt2"/>
                </a:solidFill>
              </a:rPr>
              <a:t> what the customer was doing at 2AM!</a:t>
            </a:r>
            <a:endParaRPr sz="1800">
              <a:solidFill>
                <a:schemeClr val="lt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Using AI/LLM to Bridge Language Barriers</a:t>
            </a:r>
            <a:endParaRPr/>
          </a:p>
        </p:txBody>
      </p:sp>
      <p:sp>
        <p:nvSpPr>
          <p:cNvPr id="316" name="Google Shape;316;p5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Introducing Libby - part of the LibreQoS Insight API.</a:t>
            </a:r>
            <a:endParaRPr/>
          </a:p>
          <a:p>
            <a:pPr indent="0" lvl="0" marL="0" rtl="0" algn="l">
              <a:spcBef>
                <a:spcPts val="1200"/>
              </a:spcBef>
              <a:spcAft>
                <a:spcPts val="1200"/>
              </a:spcAft>
              <a:buNone/>
            </a:pPr>
            <a:r>
              <a:rPr lang="en"/>
              <a:t>Chat with an LLM - in your own language - about your network.</a:t>
            </a:r>
            <a:endParaRPr/>
          </a:p>
        </p:txBody>
      </p:sp>
      <p:pic>
        <p:nvPicPr>
          <p:cNvPr id="317" name="Google Shape;317;p55"/>
          <p:cNvPicPr preferRelativeResize="0"/>
          <p:nvPr/>
        </p:nvPicPr>
        <p:blipFill>
          <a:blip r:embed="rId3">
            <a:alphaModFix/>
          </a:blip>
          <a:stretch>
            <a:fillRect/>
          </a:stretch>
        </p:blipFill>
        <p:spPr>
          <a:xfrm>
            <a:off x="311700" y="1086838"/>
            <a:ext cx="3999899" cy="35476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The Bufferbloat Problem</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World beating ISP </a:t>
            </a:r>
            <a:r>
              <a:rPr lang="en"/>
              <a:t>bufferbloat solution</a:t>
            </a:r>
            <a:r>
              <a:rPr lang="en"/>
              <a:t> - leveraging Rust, C, Python, eBPF, </a:t>
            </a:r>
            <a:r>
              <a:rPr lang="en"/>
              <a:t>CAKE</a:t>
            </a:r>
            <a:endParaRPr/>
          </a:p>
          <a:p>
            <a:pPr indent="0" lvl="0" marL="0" rtl="0" algn="l">
              <a:spcBef>
                <a:spcPts val="1200"/>
              </a:spcBef>
              <a:spcAft>
                <a:spcPts val="0"/>
              </a:spcAft>
              <a:buNone/>
            </a:pPr>
            <a:r>
              <a:rPr lang="en"/>
              <a:t>Core product is Open Source. Over 900 ISPs using it today! 30k subscribers/box.</a:t>
            </a:r>
            <a:endParaRPr/>
          </a:p>
          <a:p>
            <a:pPr indent="0" lvl="0" marL="0" rtl="0" algn="l">
              <a:spcBef>
                <a:spcPts val="1200"/>
              </a:spcBef>
              <a:spcAft>
                <a:spcPts val="1200"/>
              </a:spcAft>
              <a:buNone/>
            </a:pPr>
            <a:r>
              <a:t/>
            </a:r>
            <a:endParaRPr/>
          </a:p>
        </p:txBody>
      </p:sp>
      <p:sp>
        <p:nvSpPr>
          <p:cNvPr id="323" name="Google Shape;323;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About LibreQoS</a:t>
            </a:r>
            <a:endParaRPr/>
          </a:p>
        </p:txBody>
      </p:sp>
      <p:sp>
        <p:nvSpPr>
          <p:cNvPr id="324" name="Google Shape;324;p56"/>
          <p:cNvSpPr txBox="1"/>
          <p:nvPr>
            <p:ph idx="1" type="body"/>
          </p:nvPr>
        </p:nvSpPr>
        <p:spPr>
          <a:xfrm>
            <a:off x="5166150" y="4588800"/>
            <a:ext cx="3332400" cy="532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Core Supported by NLnet’s NGI0 Fund</a:t>
            </a:r>
            <a:endParaRPr/>
          </a:p>
        </p:txBody>
      </p:sp>
      <p:pic>
        <p:nvPicPr>
          <p:cNvPr id="325" name="Google Shape;325;p56"/>
          <p:cNvPicPr preferRelativeResize="0"/>
          <p:nvPr/>
        </p:nvPicPr>
        <p:blipFill>
          <a:blip r:embed="rId3">
            <a:alphaModFix/>
          </a:blip>
          <a:stretch>
            <a:fillRect/>
          </a:stretch>
        </p:blipFill>
        <p:spPr>
          <a:xfrm>
            <a:off x="4832400" y="670241"/>
            <a:ext cx="3999898" cy="2458934"/>
          </a:xfrm>
          <a:prstGeom prst="rect">
            <a:avLst/>
          </a:prstGeom>
          <a:noFill/>
          <a:ln>
            <a:noFill/>
          </a:ln>
        </p:spPr>
      </p:pic>
      <p:pic>
        <p:nvPicPr>
          <p:cNvPr id="326" name="Google Shape;326;p56"/>
          <p:cNvPicPr preferRelativeResize="0"/>
          <p:nvPr/>
        </p:nvPicPr>
        <p:blipFill>
          <a:blip r:embed="rId4">
            <a:alphaModFix/>
          </a:blip>
          <a:stretch>
            <a:fillRect/>
          </a:stretch>
        </p:blipFill>
        <p:spPr>
          <a:xfrm>
            <a:off x="4832400" y="3129174"/>
            <a:ext cx="3999901" cy="145961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LibreQoS is Free, Open Source Software</a:t>
            </a:r>
            <a:endParaRPr/>
          </a:p>
        </p:txBody>
      </p:sp>
      <p:sp>
        <p:nvSpPr>
          <p:cNvPr id="332" name="Google Shape;332;p57"/>
          <p:cNvSpPr txBox="1"/>
          <p:nvPr>
            <p:ph idx="1" type="body"/>
          </p:nvPr>
        </p:nvSpPr>
        <p:spPr>
          <a:xfrm>
            <a:off x="311700" y="1152475"/>
            <a:ext cx="38814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a:t>We love giving it away.</a:t>
            </a:r>
            <a:endParaRPr sz="1400"/>
          </a:p>
          <a:p>
            <a:pPr indent="-317500" lvl="0" marL="457200" rtl="0" algn="l">
              <a:spcBef>
                <a:spcPts val="1200"/>
              </a:spcBef>
              <a:spcAft>
                <a:spcPts val="0"/>
              </a:spcAft>
              <a:buSzPts val="1400"/>
              <a:buChar char="●"/>
            </a:pPr>
            <a:r>
              <a:rPr lang="en" sz="1400"/>
              <a:t>We’ve helped so many small ISPs in the regions that need the most help.</a:t>
            </a:r>
            <a:endParaRPr sz="1400"/>
          </a:p>
          <a:p>
            <a:pPr indent="-317500" lvl="0" marL="457200" rtl="0" algn="l">
              <a:spcBef>
                <a:spcPts val="0"/>
              </a:spcBef>
              <a:spcAft>
                <a:spcPts val="0"/>
              </a:spcAft>
              <a:buSzPts val="1400"/>
              <a:buChar char="●"/>
            </a:pPr>
            <a:r>
              <a:rPr lang="en" sz="1400"/>
              <a:t>Making the Internet better for everyone just </a:t>
            </a:r>
            <a:r>
              <a:rPr i="1" lang="en" sz="1400"/>
              <a:t>feels right</a:t>
            </a:r>
            <a:r>
              <a:rPr lang="en" sz="1400"/>
              <a:t>.</a:t>
            </a:r>
            <a:endParaRPr sz="1400"/>
          </a:p>
          <a:p>
            <a:pPr indent="0" lvl="0" marL="0" rtl="0" algn="l">
              <a:spcBef>
                <a:spcPts val="1200"/>
              </a:spcBef>
              <a:spcAft>
                <a:spcPts val="0"/>
              </a:spcAft>
              <a:buNone/>
            </a:pPr>
            <a:r>
              <a:rPr b="1" lang="en" sz="1400"/>
              <a:t>We’ve helped many of the parts of the world that need it the most.</a:t>
            </a:r>
            <a:endParaRPr b="1" sz="1400"/>
          </a:p>
          <a:p>
            <a:pPr indent="0" lvl="0" marL="0" rtl="0" algn="l">
              <a:spcBef>
                <a:spcPts val="1200"/>
              </a:spcBef>
              <a:spcAft>
                <a:spcPts val="1200"/>
              </a:spcAft>
              <a:buNone/>
            </a:pPr>
            <a:r>
              <a:rPr i="1" lang="en" sz="1400"/>
              <a:t>Unfortunately, we still have to eat.</a:t>
            </a:r>
            <a:endParaRPr i="1" sz="1400"/>
          </a:p>
        </p:txBody>
      </p:sp>
      <p:pic>
        <p:nvPicPr>
          <p:cNvPr id="333" name="Google Shape;333;p57"/>
          <p:cNvPicPr preferRelativeResize="0"/>
          <p:nvPr/>
        </p:nvPicPr>
        <p:blipFill>
          <a:blip r:embed="rId3">
            <a:alphaModFix/>
          </a:blip>
          <a:stretch>
            <a:fillRect/>
          </a:stretch>
        </p:blipFill>
        <p:spPr>
          <a:xfrm>
            <a:off x="4486262" y="1352475"/>
            <a:ext cx="4692175" cy="3016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8"/>
          <p:cNvSpPr txBox="1"/>
          <p:nvPr>
            <p:ph idx="1" type="body"/>
          </p:nvPr>
        </p:nvSpPr>
        <p:spPr>
          <a:xfrm>
            <a:off x="311700" y="1152475"/>
            <a:ext cx="2952900" cy="3416400"/>
          </a:xfrm>
          <a:prstGeom prst="rect">
            <a:avLst/>
          </a:prstGeom>
        </p:spPr>
        <p:txBody>
          <a:bodyPr anchorCtr="0" anchor="t" bIns="91425" lIns="91425" spcFirstLastPara="1" rIns="91425" wrap="square" tIns="91425">
            <a:normAutofit lnSpcReduction="10000"/>
          </a:bodyPr>
          <a:lstStyle/>
          <a:p>
            <a:pPr indent="-317500" lvl="0" marL="457200" rtl="0" algn="l">
              <a:spcBef>
                <a:spcPts val="0"/>
              </a:spcBef>
              <a:spcAft>
                <a:spcPts val="0"/>
              </a:spcAft>
              <a:buSzPts val="1400"/>
              <a:buChar char="●"/>
            </a:pPr>
            <a:r>
              <a:rPr lang="en"/>
              <a:t>Flent v2.2 - the rrul and rtt_fair tests</a:t>
            </a:r>
            <a:endParaRPr/>
          </a:p>
          <a:p>
            <a:pPr indent="-317500" lvl="0" marL="457200" rtl="0" algn="l">
              <a:spcBef>
                <a:spcPts val="0"/>
              </a:spcBef>
              <a:spcAft>
                <a:spcPts val="0"/>
              </a:spcAft>
              <a:buSzPts val="1400"/>
              <a:buChar char="●"/>
            </a:pPr>
            <a:r>
              <a:rPr lang="en"/>
              <a:t>Iperf2 - many new features!</a:t>
            </a:r>
            <a:endParaRPr/>
          </a:p>
          <a:p>
            <a:pPr indent="-317500" lvl="0" marL="457200" rtl="0" algn="l">
              <a:spcBef>
                <a:spcPts val="0"/>
              </a:spcBef>
              <a:spcAft>
                <a:spcPts val="0"/>
              </a:spcAft>
              <a:buSzPts val="1400"/>
              <a:buChar char="●"/>
            </a:pPr>
            <a:r>
              <a:rPr lang="en"/>
              <a:t>Crusader - Rust rrul on everything</a:t>
            </a:r>
            <a:endParaRPr/>
          </a:p>
          <a:p>
            <a:pPr indent="-317500" lvl="0" marL="457200" rtl="0" algn="l">
              <a:spcBef>
                <a:spcPts val="0"/>
              </a:spcBef>
              <a:spcAft>
                <a:spcPts val="0"/>
              </a:spcAft>
              <a:buSzPts val="1400"/>
              <a:buChar char="●"/>
            </a:pPr>
            <a:r>
              <a:rPr lang="en"/>
              <a:t>Xtcp2 - Monitor TCP_DIAG  in docker</a:t>
            </a:r>
            <a:endParaRPr/>
          </a:p>
          <a:p>
            <a:pPr indent="-317500" lvl="0" marL="457200" rtl="0" algn="l">
              <a:spcBef>
                <a:spcPts val="0"/>
              </a:spcBef>
              <a:spcAft>
                <a:spcPts val="0"/>
              </a:spcAft>
              <a:buSzPts val="1400"/>
              <a:buChar char="●"/>
            </a:pPr>
            <a:r>
              <a:rPr lang="en"/>
              <a:t>networkQuality - from Apple</a:t>
            </a:r>
            <a:endParaRPr/>
          </a:p>
          <a:p>
            <a:pPr indent="-317500" lvl="0" marL="457200" rtl="0" algn="l">
              <a:spcBef>
                <a:spcPts val="0"/>
              </a:spcBef>
              <a:spcAft>
                <a:spcPts val="0"/>
              </a:spcAft>
              <a:buSzPts val="1400"/>
              <a:buChar char="●"/>
            </a:pPr>
            <a:r>
              <a:rPr lang="en" u="sng">
                <a:solidFill>
                  <a:schemeClr val="hlink"/>
                </a:solidFill>
                <a:hlinkClick r:id="rId3"/>
              </a:rPr>
              <a:t>Orb.net</a:t>
            </a:r>
            <a:r>
              <a:rPr lang="en"/>
              <a:t> - continuous monitoring of the quality of your internet connections; any platform or device.</a:t>
            </a:r>
            <a:endParaRPr/>
          </a:p>
          <a:p>
            <a:pPr indent="-317500" lvl="0" marL="457200" rtl="0" algn="l">
              <a:spcBef>
                <a:spcPts val="0"/>
              </a:spcBef>
              <a:spcAft>
                <a:spcPts val="0"/>
              </a:spcAft>
              <a:buSzPts val="1400"/>
              <a:buChar char="●"/>
            </a:pPr>
            <a:r>
              <a:rPr b="1" lang="en"/>
              <a:t>All the speedtests have Bufferbloat Metrics now!</a:t>
            </a:r>
            <a:endParaRPr b="1"/>
          </a:p>
        </p:txBody>
      </p:sp>
      <p:pic>
        <p:nvPicPr>
          <p:cNvPr id="339" name="Google Shape;339;p58"/>
          <p:cNvPicPr preferRelativeResize="0"/>
          <p:nvPr/>
        </p:nvPicPr>
        <p:blipFill>
          <a:blip r:embed="rId4">
            <a:alphaModFix/>
          </a:blip>
          <a:stretch>
            <a:fillRect/>
          </a:stretch>
        </p:blipFill>
        <p:spPr>
          <a:xfrm>
            <a:off x="6538224" y="0"/>
            <a:ext cx="2627003" cy="5143501"/>
          </a:xfrm>
          <a:prstGeom prst="rect">
            <a:avLst/>
          </a:prstGeom>
          <a:noFill/>
          <a:ln>
            <a:noFill/>
          </a:ln>
        </p:spPr>
      </p:pic>
      <p:sp>
        <p:nvSpPr>
          <p:cNvPr id="340" name="Google Shape;340;p58"/>
          <p:cNvSpPr txBox="1"/>
          <p:nvPr/>
        </p:nvSpPr>
        <p:spPr>
          <a:xfrm>
            <a:off x="3686175" y="1017725"/>
            <a:ext cx="25818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a:solidFill>
                  <a:schemeClr val="dk1"/>
                </a:solidFill>
                <a:latin typeface="Roboto"/>
                <a:ea typeface="Roboto"/>
                <a:cs typeface="Roboto"/>
                <a:sym typeface="Roboto"/>
              </a:rPr>
              <a:t>“</a:t>
            </a:r>
            <a:r>
              <a:rPr i="1" lang="en">
                <a:solidFill>
                  <a:schemeClr val="dk1"/>
                </a:solidFill>
                <a:highlight>
                  <a:schemeClr val="lt1"/>
                </a:highlight>
              </a:rPr>
              <a:t>It is wrong to suppose that if you can’t measure it, you can’t manage it  – a costly myth.” - </a:t>
            </a:r>
            <a:r>
              <a:rPr i="1" lang="en" u="sng">
                <a:solidFill>
                  <a:schemeClr val="dk1"/>
                </a:solidFill>
                <a:highlight>
                  <a:schemeClr val="lt1"/>
                </a:highlight>
                <a:hlinkClick r:id="rId5">
                  <a:extLst>
                    <a:ext uri="{A12FA001-AC4F-418D-AE19-62706E023703}">
                      <ahyp:hlinkClr val="tx"/>
                    </a:ext>
                  </a:extLst>
                </a:hlinkClick>
              </a:rPr>
              <a:t>E.W. Deming</a:t>
            </a:r>
            <a:endParaRPr>
              <a:solidFill>
                <a:schemeClr val="dk1"/>
              </a:solidFill>
            </a:endParaRPr>
          </a:p>
        </p:txBody>
      </p:sp>
      <p:sp>
        <p:nvSpPr>
          <p:cNvPr id="341" name="Google Shape;341;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Test Tools of the trade</a:t>
            </a:r>
            <a:endParaRPr sz="2500"/>
          </a:p>
        </p:txBody>
      </p:sp>
      <p:sp>
        <p:nvSpPr>
          <p:cNvPr id="342" name="Google Shape;342;p58"/>
          <p:cNvSpPr txBox="1"/>
          <p:nvPr>
            <p:ph idx="2" type="body"/>
          </p:nvPr>
        </p:nvSpPr>
        <p:spPr>
          <a:xfrm>
            <a:off x="3264575" y="2350475"/>
            <a:ext cx="3273600" cy="2218500"/>
          </a:xfrm>
          <a:prstGeom prst="rect">
            <a:avLst/>
          </a:prstGeom>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accent1"/>
              </a:buClr>
              <a:buSzPts val="1200"/>
              <a:buChar char="●"/>
            </a:pPr>
            <a:r>
              <a:rPr lang="en" sz="1200" u="sng">
                <a:solidFill>
                  <a:schemeClr val="accent1"/>
                </a:solidFill>
                <a:hlinkClick r:id="rId6">
                  <a:extLst>
                    <a:ext uri="{A12FA001-AC4F-418D-AE19-62706E023703}">
                      <ahyp:hlinkClr val="tx"/>
                    </a:ext>
                  </a:extLst>
                </a:hlinkClick>
              </a:rPr>
              <a:t>https://sou	rceforge.net/projects/iperf2/</a:t>
            </a:r>
            <a:endParaRPr sz="1200">
              <a:solidFill>
                <a:schemeClr val="accent1"/>
              </a:solidFill>
            </a:endParaRPr>
          </a:p>
          <a:p>
            <a:pPr indent="-304800" lvl="0" marL="457200" rtl="0" algn="l">
              <a:lnSpc>
                <a:spcPct val="100000"/>
              </a:lnSpc>
              <a:spcBef>
                <a:spcPts val="0"/>
              </a:spcBef>
              <a:spcAft>
                <a:spcPts val="0"/>
              </a:spcAft>
              <a:buClr>
                <a:schemeClr val="accent1"/>
              </a:buClr>
              <a:buSzPts val="1200"/>
              <a:buChar char="●"/>
            </a:pPr>
            <a:r>
              <a:rPr lang="en" sz="1200" u="sng">
                <a:solidFill>
                  <a:schemeClr val="accent1"/>
                </a:solidFill>
                <a:hlinkClick r:id="rId7">
                  <a:extLst>
                    <a:ext uri="{A12FA001-AC4F-418D-AE19-62706E023703}">
                      <ahyp:hlinkClr val="tx"/>
                    </a:ext>
                  </a:extLst>
                </a:hlinkClick>
              </a:rPr>
              <a:t>https://github.com/Zoxc/crusader</a:t>
            </a:r>
            <a:endParaRPr sz="1200">
              <a:solidFill>
                <a:schemeClr val="accent1"/>
              </a:solidFill>
            </a:endParaRPr>
          </a:p>
          <a:p>
            <a:pPr indent="-304800" lvl="0" marL="457200" rtl="0" algn="l">
              <a:lnSpc>
                <a:spcPct val="100000"/>
              </a:lnSpc>
              <a:spcBef>
                <a:spcPts val="0"/>
              </a:spcBef>
              <a:spcAft>
                <a:spcPts val="0"/>
              </a:spcAft>
              <a:buClr>
                <a:schemeClr val="accent1"/>
              </a:buClr>
              <a:buSzPts val="1200"/>
              <a:buChar char="●"/>
            </a:pPr>
            <a:r>
              <a:rPr lang="en" sz="1200" u="sng">
                <a:solidFill>
                  <a:schemeClr val="accent1"/>
                </a:solidFill>
                <a:hlinkClick r:id="rId8">
                  <a:extLst>
                    <a:ext uri="{A12FA001-AC4F-418D-AE19-62706E023703}">
                      <ahyp:hlinkClr val="tx"/>
                    </a:ext>
                  </a:extLst>
                </a:hlinkClick>
              </a:rPr>
              <a:t>https://flent.org</a:t>
            </a:r>
            <a:endParaRPr sz="1200">
              <a:solidFill>
                <a:schemeClr val="accent1"/>
              </a:solidFill>
            </a:endParaRPr>
          </a:p>
          <a:p>
            <a:pPr indent="-304800" lvl="0" marL="457200" rtl="0" algn="l">
              <a:lnSpc>
                <a:spcPct val="100000"/>
              </a:lnSpc>
              <a:spcBef>
                <a:spcPts val="0"/>
              </a:spcBef>
              <a:spcAft>
                <a:spcPts val="0"/>
              </a:spcAft>
              <a:buClr>
                <a:schemeClr val="accent1"/>
              </a:buClr>
              <a:buSzPts val="1200"/>
              <a:buChar char="●"/>
            </a:pPr>
            <a:r>
              <a:rPr lang="en" sz="1200" u="sng">
                <a:solidFill>
                  <a:schemeClr val="accent1"/>
                </a:solidFill>
                <a:hlinkClick r:id="rId9">
                  <a:extLst>
                    <a:ext uri="{A12FA001-AC4F-418D-AE19-62706E023703}">
                      <ahyp:hlinkClr val="tx"/>
                    </a:ext>
                  </a:extLst>
                </a:hlinkClick>
              </a:rPr>
              <a:t>https://github.com/randomizedcoder/xtcp2</a:t>
            </a:r>
            <a:endParaRPr sz="1200">
              <a:solidFill>
                <a:schemeClr val="accent1"/>
              </a:solidFill>
            </a:endParaRPr>
          </a:p>
          <a:p>
            <a:pPr indent="-304800" lvl="0" marL="457200" rtl="0" algn="l">
              <a:lnSpc>
                <a:spcPct val="100000"/>
              </a:lnSpc>
              <a:spcBef>
                <a:spcPts val="0"/>
              </a:spcBef>
              <a:spcAft>
                <a:spcPts val="0"/>
              </a:spcAft>
              <a:buClr>
                <a:schemeClr val="accent1"/>
              </a:buClr>
              <a:buSzPts val="1200"/>
              <a:buChar char="●"/>
            </a:pPr>
            <a:r>
              <a:rPr lang="en" sz="1200" u="sng">
                <a:solidFill>
                  <a:schemeClr val="accent1"/>
                </a:solidFill>
                <a:hlinkClick r:id="rId10">
                  <a:extLst>
                    <a:ext uri="{A12FA001-AC4F-418D-AE19-62706E023703}">
                      <ahyp:hlinkClr val="tx"/>
                    </a:ext>
                  </a:extLst>
                </a:hlinkClick>
              </a:rPr>
              <a:t>https://github.com/network-quality</a:t>
            </a:r>
            <a:endParaRPr sz="1200">
              <a:solidFill>
                <a:schemeClr val="accent1"/>
              </a:solidFill>
            </a:endParaRPr>
          </a:p>
          <a:p>
            <a:pPr indent="-304800" lvl="0" marL="457200" rtl="0" algn="l">
              <a:lnSpc>
                <a:spcPct val="100000"/>
              </a:lnSpc>
              <a:spcBef>
                <a:spcPts val="0"/>
              </a:spcBef>
              <a:spcAft>
                <a:spcPts val="0"/>
              </a:spcAft>
              <a:buClr>
                <a:schemeClr val="accent1"/>
              </a:buClr>
              <a:buSzPts val="1200"/>
              <a:buChar char="●"/>
            </a:pPr>
            <a:r>
              <a:rPr lang="en" sz="1200" u="sng">
                <a:solidFill>
                  <a:schemeClr val="accent1"/>
                </a:solidFill>
                <a:hlinkClick r:id="rId11">
                  <a:extLst>
                    <a:ext uri="{A12FA001-AC4F-418D-AE19-62706E023703}">
                      <ahyp:hlinkClr val="tx"/>
                    </a:ext>
                  </a:extLst>
                </a:hlinkClick>
              </a:rPr>
              <a:t>https://www.waveform.com/tools/bufferbloat</a:t>
            </a:r>
            <a:endParaRPr sz="1200">
              <a:solidFill>
                <a:schemeClr val="accent1"/>
              </a:solidFill>
            </a:endParaRPr>
          </a:p>
          <a:p>
            <a:pPr indent="-304800" lvl="0" marL="457200" rtl="0" algn="l">
              <a:lnSpc>
                <a:spcPct val="100000"/>
              </a:lnSpc>
              <a:spcBef>
                <a:spcPts val="0"/>
              </a:spcBef>
              <a:spcAft>
                <a:spcPts val="0"/>
              </a:spcAft>
              <a:buClr>
                <a:schemeClr val="accent1"/>
              </a:buClr>
              <a:buSzPts val="1200"/>
              <a:buChar char="●"/>
            </a:pPr>
            <a:r>
              <a:rPr lang="en" sz="1200" u="sng">
                <a:solidFill>
                  <a:schemeClr val="accent1"/>
                </a:solidFill>
                <a:hlinkClick r:id="rId12">
                  <a:extLst>
                    <a:ext uri="{A12FA001-AC4F-418D-AE19-62706E023703}">
                      <ahyp:hlinkClr val="tx"/>
                    </a:ext>
                  </a:extLst>
                </a:hlinkClick>
              </a:rPr>
              <a:t>https://test.libreqos.com</a:t>
            </a:r>
            <a:endParaRPr sz="1200">
              <a:solidFill>
                <a:schemeClr val="accen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9"/>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0"/>
              </a:spcAft>
              <a:buNone/>
            </a:pPr>
            <a:r>
              <a:t/>
            </a:r>
            <a:endParaRPr sz="1100">
              <a:solidFill>
                <a:srgbClr val="000000"/>
              </a:solidFill>
            </a:endParaRPr>
          </a:p>
          <a:p>
            <a:pPr indent="0" lvl="0" marL="0" rtl="0" algn="l">
              <a:lnSpc>
                <a:spcPct val="115000"/>
              </a:lnSpc>
              <a:spcBef>
                <a:spcPts val="0"/>
              </a:spcBef>
              <a:spcAft>
                <a:spcPts val="0"/>
              </a:spcAft>
              <a:buNone/>
            </a:pPr>
            <a:r>
              <a:t/>
            </a:r>
            <a:endParaRPr b="1" sz="2300">
              <a:solidFill>
                <a:srgbClr val="FFFFFF"/>
              </a:solidFill>
            </a:endParaRPr>
          </a:p>
          <a:p>
            <a:pPr indent="0" lvl="0" marL="0" rtl="0" algn="l">
              <a:spcBef>
                <a:spcPts val="0"/>
              </a:spcBef>
              <a:spcAft>
                <a:spcPts val="0"/>
              </a:spcAft>
              <a:buNone/>
            </a:pPr>
            <a:r>
              <a:rPr lang="en"/>
              <a:t>LibreQoS Bufferbloat Test</a:t>
            </a:r>
            <a:endParaRPr/>
          </a:p>
        </p:txBody>
      </p:sp>
      <p:sp>
        <p:nvSpPr>
          <p:cNvPr id="348" name="Google Shape;348;p5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https://test.libreqos.com/</a:t>
            </a:r>
            <a:endParaRPr/>
          </a:p>
          <a:p>
            <a:pPr indent="0" lvl="0" marL="0" rtl="0" algn="l">
              <a:spcBef>
                <a:spcPts val="1200"/>
              </a:spcBef>
              <a:spcAft>
                <a:spcPts val="0"/>
              </a:spcAft>
              <a:buNone/>
            </a:pPr>
            <a:r>
              <a:rPr lang="en"/>
              <a:t>Finally, a bufferbloat test that matches Dave </a:t>
            </a:r>
            <a:r>
              <a:rPr lang="en"/>
              <a:t>Täht’s</a:t>
            </a:r>
            <a:r>
              <a:rPr lang="en"/>
              <a:t> vision!</a:t>
            </a:r>
            <a:endParaRPr/>
          </a:p>
          <a:p>
            <a:pPr indent="-304800" lvl="0" marL="457200" rtl="0" algn="l">
              <a:spcBef>
                <a:spcPts val="1200"/>
              </a:spcBef>
              <a:spcAft>
                <a:spcPts val="0"/>
              </a:spcAft>
              <a:buSzPts val="1200"/>
              <a:buChar char="●"/>
            </a:pPr>
            <a:r>
              <a:rPr lang="en"/>
              <a:t>Long Ramp-Up</a:t>
            </a:r>
            <a:endParaRPr/>
          </a:p>
          <a:p>
            <a:pPr indent="-304800" lvl="0" marL="457200" rtl="0" algn="l">
              <a:spcBef>
                <a:spcPts val="0"/>
              </a:spcBef>
              <a:spcAft>
                <a:spcPts val="0"/>
              </a:spcAft>
              <a:buSzPts val="1200"/>
              <a:buChar char="●"/>
            </a:pPr>
            <a:r>
              <a:rPr lang="en"/>
              <a:t>Tests Under Load</a:t>
            </a:r>
            <a:endParaRPr/>
          </a:p>
          <a:p>
            <a:pPr indent="-304800" lvl="0" marL="457200" rtl="0" algn="l">
              <a:spcBef>
                <a:spcPts val="0"/>
              </a:spcBef>
              <a:spcAft>
                <a:spcPts val="0"/>
              </a:spcAft>
              <a:buSzPts val="1200"/>
              <a:buChar char="●"/>
            </a:pPr>
            <a:r>
              <a:rPr lang="en"/>
              <a:t>Simulates a Virtual Household</a:t>
            </a:r>
            <a:endParaRPr/>
          </a:p>
          <a:p>
            <a:pPr indent="-304800" lvl="0" marL="457200" rtl="0" algn="l">
              <a:spcBef>
                <a:spcPts val="0"/>
              </a:spcBef>
              <a:spcAft>
                <a:spcPts val="0"/>
              </a:spcAft>
              <a:buSzPts val="1200"/>
              <a:buChar char="●"/>
            </a:pPr>
            <a:r>
              <a:rPr lang="en"/>
              <a:t>Explains the Results</a:t>
            </a:r>
            <a:endParaRPr/>
          </a:p>
        </p:txBody>
      </p:sp>
      <p:pic>
        <p:nvPicPr>
          <p:cNvPr id="349" name="Google Shape;349;p59"/>
          <p:cNvPicPr preferRelativeResize="0"/>
          <p:nvPr/>
        </p:nvPicPr>
        <p:blipFill>
          <a:blip r:embed="rId4">
            <a:alphaModFix/>
          </a:blip>
          <a:stretch>
            <a:fillRect/>
          </a:stretch>
        </p:blipFill>
        <p:spPr>
          <a:xfrm>
            <a:off x="3581707" y="287288"/>
            <a:ext cx="2224225" cy="4568924"/>
          </a:xfrm>
          <a:prstGeom prst="rect">
            <a:avLst/>
          </a:prstGeom>
          <a:noFill/>
          <a:ln>
            <a:noFill/>
          </a:ln>
        </p:spPr>
      </p:pic>
      <p:pic>
        <p:nvPicPr>
          <p:cNvPr id="350" name="Google Shape;350;p59"/>
          <p:cNvPicPr preferRelativeResize="0"/>
          <p:nvPr/>
        </p:nvPicPr>
        <p:blipFill>
          <a:blip r:embed="rId5">
            <a:alphaModFix/>
          </a:blip>
          <a:stretch>
            <a:fillRect/>
          </a:stretch>
        </p:blipFill>
        <p:spPr>
          <a:xfrm>
            <a:off x="5523332" y="420071"/>
            <a:ext cx="3099802" cy="1543849"/>
          </a:xfrm>
          <a:prstGeom prst="rect">
            <a:avLst/>
          </a:prstGeom>
          <a:noFill/>
          <a:ln>
            <a:noFill/>
          </a:ln>
        </p:spPr>
      </p:pic>
      <p:pic>
        <p:nvPicPr>
          <p:cNvPr id="351" name="Google Shape;351;p59"/>
          <p:cNvPicPr preferRelativeResize="0"/>
          <p:nvPr/>
        </p:nvPicPr>
        <p:blipFill>
          <a:blip r:embed="rId6">
            <a:alphaModFix/>
          </a:blip>
          <a:stretch>
            <a:fillRect/>
          </a:stretch>
        </p:blipFill>
        <p:spPr>
          <a:xfrm>
            <a:off x="5839832" y="2316998"/>
            <a:ext cx="2466802" cy="235817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Thank you!</a:t>
            </a:r>
            <a:endParaRPr/>
          </a:p>
        </p:txBody>
      </p:sp>
      <p:sp>
        <p:nvSpPr>
          <p:cNvPr id="357" name="Google Shape;357;p6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NLnet</a:t>
            </a:r>
            <a:r>
              <a:rPr lang="en"/>
              <a:t> have funded development of many features - THANK YOU.</a:t>
            </a:r>
            <a:endParaRPr/>
          </a:p>
          <a:p>
            <a:pPr indent="0" lvl="0" marL="0" rtl="0" algn="l">
              <a:spcBef>
                <a:spcPts val="1200"/>
              </a:spcBef>
              <a:spcAft>
                <a:spcPts val="0"/>
              </a:spcAft>
              <a:buNone/>
            </a:pPr>
            <a:r>
              <a:rPr b="1" lang="en"/>
              <a:t>Equinix</a:t>
            </a:r>
            <a:r>
              <a:rPr lang="en"/>
              <a:t> provided us with servers and network infrastructure for testing - THANK YOU.</a:t>
            </a:r>
            <a:endParaRPr/>
          </a:p>
          <a:p>
            <a:pPr indent="0" lvl="0" marL="0" rtl="0" algn="l">
              <a:spcBef>
                <a:spcPts val="1200"/>
              </a:spcBef>
              <a:spcAft>
                <a:spcPts val="0"/>
              </a:spcAft>
              <a:buNone/>
            </a:pPr>
            <a:r>
              <a:rPr lang="en"/>
              <a:t>Some of our enthusiastic users make donations - THANK YOU.</a:t>
            </a:r>
            <a:endParaRPr b="1"/>
          </a:p>
          <a:p>
            <a:pPr indent="0" lvl="0" marL="0" rtl="0" algn="l">
              <a:spcBef>
                <a:spcPts val="1200"/>
              </a:spcBef>
              <a:spcAft>
                <a:spcPts val="1200"/>
              </a:spcAft>
              <a:buNone/>
            </a:pPr>
            <a:r>
              <a:rPr lang="en"/>
              <a:t>It’s amazing and awesome…</a:t>
            </a:r>
            <a:endParaRPr/>
          </a:p>
        </p:txBody>
      </p:sp>
      <p:grpSp>
        <p:nvGrpSpPr>
          <p:cNvPr id="358" name="Google Shape;358;p60"/>
          <p:cNvGrpSpPr/>
          <p:nvPr/>
        </p:nvGrpSpPr>
        <p:grpSpPr>
          <a:xfrm>
            <a:off x="5269588" y="1647587"/>
            <a:ext cx="3125522" cy="2426171"/>
            <a:chOff x="4832400" y="1322787"/>
            <a:chExt cx="3999900" cy="3105300"/>
          </a:xfrm>
        </p:grpSpPr>
        <p:sp>
          <p:nvSpPr>
            <p:cNvPr id="359" name="Google Shape;359;p60"/>
            <p:cNvSpPr/>
            <p:nvPr/>
          </p:nvSpPr>
          <p:spPr>
            <a:xfrm>
              <a:off x="4832400" y="1322787"/>
              <a:ext cx="3999900" cy="3105300"/>
            </a:xfrm>
            <a:prstGeom prst="roundRect">
              <a:avLst>
                <a:gd fmla="val 16667" name="adj"/>
              </a:avLst>
            </a:prstGeom>
            <a:solidFill>
              <a:schemeClr val="accent2"/>
            </a:solidFill>
            <a:ln cap="flat" cmpd="sng" w="5675">
              <a:solidFill>
                <a:schemeClr val="dk2"/>
              </a:solidFill>
              <a:prstDash val="solid"/>
              <a:round/>
              <a:headEnd len="sm" w="sm" type="none"/>
              <a:tailEnd len="sm" w="sm" type="none"/>
            </a:ln>
            <a:effectLst>
              <a:outerShdw blurRad="68017" rotWithShape="0" algn="bl" dir="2460000" dist="107693">
                <a:srgbClr val="616161">
                  <a:alpha val="50000"/>
                </a:srgbClr>
              </a:outerShdw>
            </a:effectLst>
          </p:spPr>
          <p:txBody>
            <a:bodyPr anchorCtr="0" anchor="ctr" bIns="54400" lIns="54400" spcFirstLastPara="1" rIns="54400" wrap="square" tIns="54400">
              <a:noAutofit/>
            </a:bodyPr>
            <a:lstStyle/>
            <a:p>
              <a:pPr indent="0" lvl="0" marL="0" rtl="0" algn="ctr">
                <a:spcBef>
                  <a:spcPts val="0"/>
                </a:spcBef>
                <a:spcAft>
                  <a:spcPts val="0"/>
                </a:spcAft>
                <a:buNone/>
              </a:pPr>
              <a:r>
                <a:t/>
              </a:r>
              <a:endParaRPr sz="833"/>
            </a:p>
          </p:txBody>
        </p:sp>
        <p:pic>
          <p:nvPicPr>
            <p:cNvPr id="360" name="Google Shape;360;p60"/>
            <p:cNvPicPr preferRelativeResize="0"/>
            <p:nvPr/>
          </p:nvPicPr>
          <p:blipFill>
            <a:blip r:embed="rId3">
              <a:alphaModFix/>
            </a:blip>
            <a:stretch>
              <a:fillRect/>
            </a:stretch>
          </p:blipFill>
          <p:spPr>
            <a:xfrm>
              <a:off x="5726580" y="3072513"/>
              <a:ext cx="2315630" cy="1119373"/>
            </a:xfrm>
            <a:prstGeom prst="rect">
              <a:avLst/>
            </a:prstGeom>
            <a:noFill/>
            <a:ln>
              <a:noFill/>
            </a:ln>
          </p:spPr>
        </p:pic>
        <p:pic>
          <p:nvPicPr>
            <p:cNvPr id="361" name="Google Shape;361;p60"/>
            <p:cNvPicPr preferRelativeResize="0"/>
            <p:nvPr/>
          </p:nvPicPr>
          <p:blipFill>
            <a:blip r:embed="rId4">
              <a:alphaModFix/>
            </a:blip>
            <a:stretch>
              <a:fillRect/>
            </a:stretch>
          </p:blipFill>
          <p:spPr>
            <a:xfrm>
              <a:off x="5020307" y="1519869"/>
              <a:ext cx="3623925" cy="1387265"/>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BUT</a:t>
            </a:r>
            <a:endParaRPr/>
          </a:p>
        </p:txBody>
      </p:sp>
      <p:sp>
        <p:nvSpPr>
          <p:cNvPr id="367" name="Google Shape;367;p61"/>
          <p:cNvSpPr txBox="1"/>
          <p:nvPr>
            <p:ph idx="1" type="body"/>
          </p:nvPr>
        </p:nvSpPr>
        <p:spPr>
          <a:xfrm>
            <a:off x="311700" y="1152475"/>
            <a:ext cx="4339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We still have to eat!</a:t>
            </a:r>
            <a:endParaRPr/>
          </a:p>
          <a:p>
            <a:pPr indent="0" lvl="0" marL="0" rtl="0" algn="l">
              <a:spcBef>
                <a:spcPts val="1200"/>
              </a:spcBef>
              <a:spcAft>
                <a:spcPts val="0"/>
              </a:spcAft>
              <a:buNone/>
            </a:pPr>
            <a:r>
              <a:rPr lang="en"/>
              <a:t>Like so many other OSS projects, we’ve made the decision to monetize some of the non-essential features.</a:t>
            </a:r>
            <a:endParaRPr/>
          </a:p>
          <a:p>
            <a:pPr indent="0" lvl="0" marL="0" rtl="0" algn="l">
              <a:spcBef>
                <a:spcPts val="1200"/>
              </a:spcBef>
              <a:spcAft>
                <a:spcPts val="0"/>
              </a:spcAft>
              <a:buNone/>
            </a:pPr>
            <a:r>
              <a:rPr lang="en"/>
              <a:t>We’ve made 100% sure that you can use LibreQoS and reap the benefits for free - but some of the deeper analytics are now monetized (a self-host version is coming).</a:t>
            </a:r>
            <a:endParaRPr/>
          </a:p>
          <a:p>
            <a:pPr indent="0" lvl="0" marL="0" rtl="0" algn="l">
              <a:spcBef>
                <a:spcPts val="1200"/>
              </a:spcBef>
              <a:spcAft>
                <a:spcPts val="1200"/>
              </a:spcAft>
              <a:buNone/>
            </a:pPr>
            <a:r>
              <a:rPr lang="en"/>
              <a:t>We’ll let you know how it goes!</a:t>
            </a:r>
            <a:endParaRPr/>
          </a:p>
        </p:txBody>
      </p:sp>
      <p:grpSp>
        <p:nvGrpSpPr>
          <p:cNvPr id="368" name="Google Shape;368;p61"/>
          <p:cNvGrpSpPr/>
          <p:nvPr/>
        </p:nvGrpSpPr>
        <p:grpSpPr>
          <a:xfrm>
            <a:off x="5159771" y="1105391"/>
            <a:ext cx="3427514" cy="2932730"/>
            <a:chOff x="4832400" y="1146388"/>
            <a:chExt cx="3999900" cy="3422487"/>
          </a:xfrm>
        </p:grpSpPr>
        <p:pic>
          <p:nvPicPr>
            <p:cNvPr id="369" name="Google Shape;369;p61"/>
            <p:cNvPicPr preferRelativeResize="0"/>
            <p:nvPr/>
          </p:nvPicPr>
          <p:blipFill>
            <a:blip r:embed="rId3">
              <a:alphaModFix/>
            </a:blip>
            <a:stretch>
              <a:fillRect/>
            </a:stretch>
          </p:blipFill>
          <p:spPr>
            <a:xfrm>
              <a:off x="4832400" y="3121075"/>
              <a:ext cx="2057400" cy="1447800"/>
            </a:xfrm>
            <a:prstGeom prst="rect">
              <a:avLst/>
            </a:prstGeom>
            <a:noFill/>
            <a:ln>
              <a:noFill/>
            </a:ln>
          </p:spPr>
        </p:pic>
        <p:pic>
          <p:nvPicPr>
            <p:cNvPr id="370" name="Google Shape;370;p61"/>
            <p:cNvPicPr preferRelativeResize="0"/>
            <p:nvPr/>
          </p:nvPicPr>
          <p:blipFill>
            <a:blip r:embed="rId4">
              <a:alphaModFix/>
            </a:blip>
            <a:stretch>
              <a:fillRect/>
            </a:stretch>
          </p:blipFill>
          <p:spPr>
            <a:xfrm>
              <a:off x="7669375" y="3146125"/>
              <a:ext cx="1162925" cy="1397699"/>
            </a:xfrm>
            <a:prstGeom prst="rect">
              <a:avLst/>
            </a:prstGeom>
            <a:noFill/>
            <a:ln>
              <a:noFill/>
            </a:ln>
          </p:spPr>
        </p:pic>
        <p:pic>
          <p:nvPicPr>
            <p:cNvPr id="371" name="Google Shape;371;p61"/>
            <p:cNvPicPr preferRelativeResize="0"/>
            <p:nvPr/>
          </p:nvPicPr>
          <p:blipFill>
            <a:blip r:embed="rId5">
              <a:alphaModFix/>
            </a:blip>
            <a:stretch>
              <a:fillRect/>
            </a:stretch>
          </p:blipFill>
          <p:spPr>
            <a:xfrm>
              <a:off x="5696500" y="1146388"/>
              <a:ext cx="2307510" cy="1846013"/>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 loving memory of Dave Täht</a:t>
            </a:r>
            <a:endParaRPr/>
          </a:p>
        </p:txBody>
      </p:sp>
      <p:sp>
        <p:nvSpPr>
          <p:cNvPr id="377" name="Google Shape;377;p62"/>
          <p:cNvSpPr txBox="1"/>
          <p:nvPr>
            <p:ph idx="1" type="body"/>
          </p:nvPr>
        </p:nvSpPr>
        <p:spPr>
          <a:xfrm>
            <a:off x="311700" y="1152475"/>
            <a:ext cx="47664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Dave Täht sadly passed away in April. Dave was:</a:t>
            </a:r>
            <a:endParaRPr/>
          </a:p>
          <a:p>
            <a:pPr indent="-317500" lvl="0" marL="457200" rtl="0" algn="l">
              <a:spcBef>
                <a:spcPts val="1200"/>
              </a:spcBef>
              <a:spcAft>
                <a:spcPts val="0"/>
              </a:spcAft>
              <a:buSzPts val="1400"/>
              <a:buChar char="●"/>
            </a:pPr>
            <a:r>
              <a:rPr lang="en"/>
              <a:t>Co-creator of CoDel, FQ-CoDel, CAKE and a leading voice in the fight against Bufferbloat.</a:t>
            </a:r>
            <a:endParaRPr/>
          </a:p>
          <a:p>
            <a:pPr indent="-317500" lvl="0" marL="457200" rtl="0" algn="l">
              <a:spcBef>
                <a:spcPts val="0"/>
              </a:spcBef>
              <a:spcAft>
                <a:spcPts val="0"/>
              </a:spcAft>
              <a:buSzPts val="1400"/>
              <a:buChar char="●"/>
            </a:pPr>
            <a:r>
              <a:rPr lang="en"/>
              <a:t>A contributor to Linux, OpenWrt and more.</a:t>
            </a:r>
            <a:endParaRPr/>
          </a:p>
          <a:p>
            <a:pPr indent="-317500" lvl="0" marL="457200" rtl="0" algn="l">
              <a:spcBef>
                <a:spcPts val="0"/>
              </a:spcBef>
              <a:spcAft>
                <a:spcPts val="0"/>
              </a:spcAft>
              <a:buSzPts val="1400"/>
              <a:buChar char="●"/>
            </a:pPr>
            <a:r>
              <a:rPr lang="en"/>
              <a:t>LibreQoS Chief Science Officer.</a:t>
            </a:r>
            <a:endParaRPr/>
          </a:p>
          <a:p>
            <a:pPr indent="0" lvl="0" marL="0" rtl="0" algn="l">
              <a:spcBef>
                <a:spcPts val="1200"/>
              </a:spcBef>
              <a:spcAft>
                <a:spcPts val="0"/>
              </a:spcAft>
              <a:buNone/>
            </a:pPr>
            <a:r>
              <a:rPr lang="en"/>
              <a:t>You’ve probably used his code, without ever realizing it: millions of routers around the world contained Dave’s contributions.</a:t>
            </a:r>
            <a:endParaRPr/>
          </a:p>
          <a:p>
            <a:pPr indent="0" lvl="0" marL="0" rtl="0" algn="l">
              <a:spcBef>
                <a:spcPts val="1200"/>
              </a:spcBef>
              <a:spcAft>
                <a:spcPts val="0"/>
              </a:spcAft>
              <a:buNone/>
            </a:pPr>
            <a:r>
              <a:rPr lang="en"/>
              <a:t>Above all, Dave was a great man - and a great friend.</a:t>
            </a:r>
            <a:endParaRPr/>
          </a:p>
          <a:p>
            <a:pPr indent="0" lvl="0" marL="0" rtl="0" algn="l">
              <a:spcBef>
                <a:spcPts val="1200"/>
              </a:spcBef>
              <a:spcAft>
                <a:spcPts val="1200"/>
              </a:spcAft>
              <a:buNone/>
            </a:pPr>
            <a:r>
              <a:rPr lang="en"/>
              <a:t>Read more:</a:t>
            </a:r>
            <a:br>
              <a:rPr lang="en"/>
            </a:br>
            <a:r>
              <a:rPr lang="en" u="sng">
                <a:solidFill>
                  <a:schemeClr val="hlink"/>
                </a:solidFill>
                <a:hlinkClick r:id="rId3"/>
              </a:rPr>
              <a:t>https://libreqos.io/2025/04/01/in-loving-memory-of-dave/</a:t>
            </a:r>
            <a:r>
              <a:rPr lang="en"/>
              <a:t> </a:t>
            </a:r>
            <a:endParaRPr/>
          </a:p>
        </p:txBody>
      </p:sp>
      <p:pic>
        <p:nvPicPr>
          <p:cNvPr id="378" name="Google Shape;378;p62"/>
          <p:cNvPicPr preferRelativeResize="0"/>
          <p:nvPr/>
        </p:nvPicPr>
        <p:blipFill>
          <a:blip r:embed="rId4">
            <a:alphaModFix/>
          </a:blip>
          <a:stretch>
            <a:fillRect/>
          </a:stretch>
        </p:blipFill>
        <p:spPr>
          <a:xfrm>
            <a:off x="5549325" y="670875"/>
            <a:ext cx="1359901" cy="1813202"/>
          </a:xfrm>
          <a:prstGeom prst="rect">
            <a:avLst/>
          </a:prstGeom>
          <a:noFill/>
          <a:ln>
            <a:noFill/>
          </a:ln>
        </p:spPr>
      </p:pic>
      <p:pic>
        <p:nvPicPr>
          <p:cNvPr id="379" name="Google Shape;379;p62"/>
          <p:cNvPicPr preferRelativeResize="0"/>
          <p:nvPr/>
        </p:nvPicPr>
        <p:blipFill>
          <a:blip r:embed="rId5">
            <a:alphaModFix/>
          </a:blip>
          <a:stretch>
            <a:fillRect/>
          </a:stretch>
        </p:blipFill>
        <p:spPr>
          <a:xfrm>
            <a:off x="7058025" y="670875"/>
            <a:ext cx="1391777" cy="1813202"/>
          </a:xfrm>
          <a:prstGeom prst="rect">
            <a:avLst/>
          </a:prstGeom>
          <a:noFill/>
          <a:ln>
            <a:noFill/>
          </a:ln>
        </p:spPr>
      </p:pic>
      <p:pic>
        <p:nvPicPr>
          <p:cNvPr id="380" name="Google Shape;380;p62"/>
          <p:cNvPicPr preferRelativeResize="0"/>
          <p:nvPr/>
        </p:nvPicPr>
        <p:blipFill>
          <a:blip r:embed="rId6">
            <a:alphaModFix/>
          </a:blip>
          <a:stretch>
            <a:fillRect/>
          </a:stretch>
        </p:blipFill>
        <p:spPr>
          <a:xfrm>
            <a:off x="5549325" y="2581769"/>
            <a:ext cx="2900475" cy="217535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00"/>
              <a:t>Thanks!</a:t>
            </a:r>
            <a:endParaRPr sz="3000"/>
          </a:p>
        </p:txBody>
      </p:sp>
      <p:sp>
        <p:nvSpPr>
          <p:cNvPr id="386" name="Google Shape;386;p6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rPr lang="en" sz="3116"/>
              <a:t>Contact</a:t>
            </a:r>
            <a:r>
              <a:rPr lang="en" sz="3116"/>
              <a:t> us:</a:t>
            </a:r>
            <a:endParaRPr sz="3116"/>
          </a:p>
          <a:p>
            <a:pPr indent="0" lvl="0" marL="0" rtl="0" algn="l">
              <a:spcBef>
                <a:spcPts val="1200"/>
              </a:spcBef>
              <a:spcAft>
                <a:spcPts val="0"/>
              </a:spcAft>
              <a:buNone/>
            </a:pPr>
            <a:r>
              <a:rPr lang="en" sz="3116" u="sng">
                <a:solidFill>
                  <a:schemeClr val="hlink"/>
                </a:solidFill>
                <a:hlinkClick r:id="rId3"/>
              </a:rPr>
              <a:t>sales@libreqos.io</a:t>
            </a:r>
            <a:endParaRPr sz="3116"/>
          </a:p>
          <a:p>
            <a:pPr indent="0" lvl="0" marL="0" rtl="0" algn="l">
              <a:spcBef>
                <a:spcPts val="0"/>
              </a:spcBef>
              <a:spcAft>
                <a:spcPts val="0"/>
              </a:spcAft>
              <a:buNone/>
            </a:pPr>
            <a:r>
              <a:t/>
            </a:r>
            <a:endParaRPr sz="3116"/>
          </a:p>
          <a:p>
            <a:pPr indent="0" lvl="0" marL="0" rtl="0" algn="l">
              <a:spcBef>
                <a:spcPts val="0"/>
              </a:spcBef>
              <a:spcAft>
                <a:spcPts val="0"/>
              </a:spcAft>
              <a:buNone/>
            </a:pPr>
            <a:r>
              <a:rPr lang="en" sz="3116" u="sng">
                <a:solidFill>
                  <a:schemeClr val="hlink"/>
                </a:solidFill>
                <a:hlinkClick r:id="rId4"/>
              </a:rPr>
              <a:t>www.libreqos.io</a:t>
            </a:r>
            <a:endParaRPr sz="3116"/>
          </a:p>
          <a:p>
            <a:pPr indent="0" lvl="0" marL="0" rtl="0" algn="l">
              <a:spcBef>
                <a:spcPts val="0"/>
              </a:spcBef>
              <a:spcAft>
                <a:spcPts val="0"/>
              </a:spcAft>
              <a:buNone/>
            </a:pPr>
            <a:r>
              <a:t/>
            </a:r>
            <a:endParaRPr sz="3116"/>
          </a:p>
          <a:p>
            <a:pPr indent="0" lvl="0" marL="0" rtl="0" algn="l">
              <a:spcBef>
                <a:spcPts val="0"/>
              </a:spcBef>
              <a:spcAft>
                <a:spcPts val="0"/>
              </a:spcAft>
              <a:buNone/>
            </a:pPr>
            <a:r>
              <a:rPr lang="en" sz="3000" u="sng">
                <a:solidFill>
                  <a:schemeClr val="hlink"/>
                </a:solidFill>
                <a:hlinkClick r:id="rId5"/>
              </a:rPr>
              <a:t>https://github.com/LibreQoE/LibreQoS</a:t>
            </a:r>
            <a:endParaRPr sz="3000"/>
          </a:p>
          <a:p>
            <a:pPr indent="0" lvl="0" marL="0" rtl="0" algn="l">
              <a:spcBef>
                <a:spcPts val="0"/>
              </a:spcBef>
              <a:spcAft>
                <a:spcPts val="0"/>
              </a:spcAft>
              <a:buNone/>
            </a:pPr>
            <a:r>
              <a:t/>
            </a:r>
            <a:endParaRPr sz="3116"/>
          </a:p>
          <a:p>
            <a:pPr indent="0" lvl="0" marL="0" rtl="0" algn="l">
              <a:spcBef>
                <a:spcPts val="0"/>
              </a:spcBef>
              <a:spcAft>
                <a:spcPts val="0"/>
              </a:spcAft>
              <a:buNone/>
            </a:pPr>
            <a:r>
              <a:rPr lang="en" sz="3116"/>
              <a:t>Please join the chat!</a:t>
            </a:r>
            <a:endParaRPr sz="3116"/>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 </a:t>
            </a:r>
            <a:endParaRPr sz="1400"/>
          </a:p>
        </p:txBody>
      </p:sp>
      <p:pic>
        <p:nvPicPr>
          <p:cNvPr id="387" name="Google Shape;387;p63"/>
          <p:cNvPicPr preferRelativeResize="0"/>
          <p:nvPr/>
        </p:nvPicPr>
        <p:blipFill rotWithShape="1">
          <a:blip r:embed="rId6">
            <a:alphaModFix/>
          </a:blip>
          <a:srcRect b="17301" l="0" r="0" t="18640"/>
          <a:stretch/>
        </p:blipFill>
        <p:spPr>
          <a:xfrm>
            <a:off x="4832400" y="1152475"/>
            <a:ext cx="3999901" cy="341640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00"/>
              <a:t>See you in Las Vegas!</a:t>
            </a:r>
            <a:endParaRPr sz="3000"/>
          </a:p>
        </p:txBody>
      </p:sp>
      <p:sp>
        <p:nvSpPr>
          <p:cNvPr id="393" name="Google Shape;393;p6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100"/>
              <a:t>B</a:t>
            </a:r>
            <a:r>
              <a:rPr lang="en" sz="2100"/>
              <a:t>roadband event of the year, not only for Internet Service Providers - Booth 630.</a:t>
            </a:r>
            <a:endParaRPr sz="2100"/>
          </a:p>
        </p:txBody>
      </p:sp>
      <p:pic>
        <p:nvPicPr>
          <p:cNvPr id="394" name="Google Shape;394;p64" title="LibreQoS at WISPAPALOOZA.jpg"/>
          <p:cNvPicPr preferRelativeResize="0"/>
          <p:nvPr/>
        </p:nvPicPr>
        <p:blipFill>
          <a:blip r:embed="rId3">
            <a:alphaModFix/>
          </a:blip>
          <a:stretch>
            <a:fillRect/>
          </a:stretch>
        </p:blipFill>
        <p:spPr>
          <a:xfrm>
            <a:off x="4832399" y="1152475"/>
            <a:ext cx="3999898" cy="335343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6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Postscript</a:t>
            </a:r>
            <a:endParaRPr sz="2500"/>
          </a:p>
        </p:txBody>
      </p:sp>
      <p:sp>
        <p:nvSpPr>
          <p:cNvPr id="400" name="Google Shape;400;p65"/>
          <p:cNvSpPr txBox="1"/>
          <p:nvPr>
            <p:ph idx="1" type="body"/>
          </p:nvPr>
        </p:nvSpPr>
        <p:spPr>
          <a:xfrm>
            <a:off x="311700" y="1152475"/>
            <a:ext cx="4157100" cy="3416400"/>
          </a:xfrm>
          <a:prstGeom prst="rect">
            <a:avLst/>
          </a:prstGeom>
        </p:spPr>
        <p:txBody>
          <a:bodyPr anchorCtr="0" anchor="t" bIns="91425" lIns="91425" spcFirstLastPara="1" rIns="91425" wrap="square" tIns="91425">
            <a:normAutofit fontScale="55000" lnSpcReduction="10000"/>
          </a:bodyPr>
          <a:lstStyle/>
          <a:p>
            <a:pPr indent="0" lvl="0" marL="0" rtl="0" algn="l">
              <a:lnSpc>
                <a:spcPct val="110000"/>
              </a:lnSpc>
              <a:spcBef>
                <a:spcPts val="1600"/>
              </a:spcBef>
              <a:spcAft>
                <a:spcPts val="0"/>
              </a:spcAft>
              <a:buNone/>
            </a:pPr>
            <a:r>
              <a:rPr lang="en" sz="2950">
                <a:solidFill>
                  <a:srgbClr val="222222"/>
                </a:solidFill>
                <a:highlight>
                  <a:srgbClr val="FAFAFA"/>
                </a:highlight>
              </a:rPr>
              <a:t>What Can I Do About Bufferbloat?</a:t>
            </a:r>
            <a:endParaRPr sz="2950">
              <a:solidFill>
                <a:srgbClr val="222222"/>
              </a:solidFill>
              <a:highlight>
                <a:srgbClr val="FAFAFA"/>
              </a:highlight>
            </a:endParaRPr>
          </a:p>
          <a:p>
            <a:pPr indent="-331731" lvl="0" marL="457200" rtl="0" algn="l">
              <a:lnSpc>
                <a:spcPct val="110000"/>
              </a:lnSpc>
              <a:spcBef>
                <a:spcPts val="1600"/>
              </a:spcBef>
              <a:spcAft>
                <a:spcPts val="0"/>
              </a:spcAft>
              <a:buSzPct val="100000"/>
              <a:buChar char="●"/>
            </a:pPr>
            <a:r>
              <a:rPr lang="en" sz="2952" u="sng">
                <a:solidFill>
                  <a:schemeClr val="hlink"/>
                </a:solidFill>
                <a:hlinkClick r:id="rId3"/>
              </a:rPr>
              <a:t>https://www.bufferbloat.net/projects/bloat/wiki/What_can_I_do_about_Bufferbloat/</a:t>
            </a:r>
            <a:endParaRPr sz="2952">
              <a:solidFill>
                <a:srgbClr val="222222"/>
              </a:solidFill>
              <a:highlight>
                <a:srgbClr val="FAFAFA"/>
              </a:highlight>
            </a:endParaRPr>
          </a:p>
          <a:p>
            <a:pPr indent="-345439" lvl="0" marL="457200" rtl="0" algn="l">
              <a:lnSpc>
                <a:spcPct val="110000"/>
              </a:lnSpc>
              <a:spcBef>
                <a:spcPts val="0"/>
              </a:spcBef>
              <a:spcAft>
                <a:spcPts val="0"/>
              </a:spcAft>
              <a:buSzPct val="100000"/>
              <a:buChar char="●"/>
            </a:pPr>
            <a:r>
              <a:rPr lang="en" sz="3345" u="sng">
                <a:solidFill>
                  <a:schemeClr val="hlink"/>
                </a:solidFill>
                <a:hlinkClick r:id="rId4"/>
              </a:rPr>
              <a:t>https://bufferbloat-and-beyond.net</a:t>
            </a:r>
            <a:r>
              <a:rPr lang="en" sz="3345">
                <a:solidFill>
                  <a:srgbClr val="222222"/>
                </a:solidFill>
                <a:highlight>
                  <a:srgbClr val="FAFAFA"/>
                </a:highlight>
              </a:rPr>
              <a:t> </a:t>
            </a:r>
            <a:endParaRPr sz="3345">
              <a:solidFill>
                <a:srgbClr val="222222"/>
              </a:solidFill>
              <a:highlight>
                <a:srgbClr val="FAFAFA"/>
              </a:highlight>
            </a:endParaRPr>
          </a:p>
          <a:p>
            <a:pPr indent="0" lvl="0" marL="0" rtl="0" algn="l">
              <a:lnSpc>
                <a:spcPct val="110000"/>
              </a:lnSpc>
              <a:spcBef>
                <a:spcPts val="1600"/>
              </a:spcBef>
              <a:spcAft>
                <a:spcPts val="0"/>
              </a:spcAft>
              <a:buNone/>
            </a:pPr>
            <a:r>
              <a:t/>
            </a:r>
            <a:endParaRPr sz="1800">
              <a:solidFill>
                <a:srgbClr val="222222"/>
              </a:solidFill>
              <a:highlight>
                <a:srgbClr val="FAFAFA"/>
              </a:highlight>
            </a:endParaRPr>
          </a:p>
          <a:p>
            <a:pPr indent="0" lvl="0" marL="0" rtl="0" algn="l">
              <a:lnSpc>
                <a:spcPct val="110000"/>
              </a:lnSpc>
              <a:spcBef>
                <a:spcPts val="1600"/>
              </a:spcBef>
              <a:spcAft>
                <a:spcPts val="0"/>
              </a:spcAft>
              <a:buNone/>
            </a:pPr>
            <a:r>
              <a:t/>
            </a:r>
            <a:endParaRPr sz="2950">
              <a:solidFill>
                <a:srgbClr val="222222"/>
              </a:solidFill>
              <a:highlight>
                <a:srgbClr val="FAFAFA"/>
              </a:highlight>
            </a:endParaRPr>
          </a:p>
          <a:p>
            <a:pPr indent="0" lvl="0" marL="0" rtl="0" algn="l">
              <a:lnSpc>
                <a:spcPct val="110000"/>
              </a:lnSpc>
              <a:spcBef>
                <a:spcPts val="1600"/>
              </a:spcBef>
              <a:spcAft>
                <a:spcPts val="0"/>
              </a:spcAft>
              <a:buNone/>
            </a:pPr>
            <a:r>
              <a:t/>
            </a:r>
            <a:endParaRPr sz="2950">
              <a:solidFill>
                <a:srgbClr val="222222"/>
              </a:solidFill>
              <a:highlight>
                <a:srgbClr val="FAFAFA"/>
              </a:highlight>
            </a:endParaRPr>
          </a:p>
          <a:p>
            <a:pPr indent="0" lvl="0" marL="0" rtl="0" algn="l">
              <a:spcBef>
                <a:spcPts val="800"/>
              </a:spcBef>
              <a:spcAft>
                <a:spcPts val="0"/>
              </a:spcAft>
              <a:buNone/>
            </a:pPr>
            <a:r>
              <a:t/>
            </a:r>
            <a:endParaRPr sz="1100">
              <a:solidFill>
                <a:srgbClr val="000000"/>
              </a:solidFill>
            </a:endParaRPr>
          </a:p>
          <a:p>
            <a:pPr indent="0" lvl="0" marL="0" rtl="0" algn="l">
              <a:spcBef>
                <a:spcPts val="0"/>
              </a:spcBef>
              <a:spcAft>
                <a:spcPts val="1200"/>
              </a:spcAft>
              <a:buNone/>
            </a:pPr>
            <a:r>
              <a:t/>
            </a:r>
            <a:endParaRPr/>
          </a:p>
        </p:txBody>
      </p:sp>
      <p:pic>
        <p:nvPicPr>
          <p:cNvPr id="401" name="Google Shape;401;p65"/>
          <p:cNvPicPr preferRelativeResize="0"/>
          <p:nvPr/>
        </p:nvPicPr>
        <p:blipFill>
          <a:blip r:embed="rId5">
            <a:alphaModFix/>
          </a:blip>
          <a:stretch>
            <a:fillRect/>
          </a:stretch>
        </p:blipFill>
        <p:spPr>
          <a:xfrm>
            <a:off x="4832400" y="1152475"/>
            <a:ext cx="3999901" cy="263063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Bufferbloat? Sounds Uncomfortable!</a:t>
            </a:r>
            <a:endParaRPr/>
          </a:p>
        </p:txBody>
      </p:sp>
      <p:sp>
        <p:nvSpPr>
          <p:cNvPr id="138" name="Google Shape;138;p3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Have your customers ever…</a:t>
            </a:r>
            <a:endParaRPr/>
          </a:p>
          <a:p>
            <a:pPr indent="-317500" lvl="0" marL="457200" rtl="0" algn="l">
              <a:spcBef>
                <a:spcPts val="1200"/>
              </a:spcBef>
              <a:spcAft>
                <a:spcPts val="0"/>
              </a:spcAft>
              <a:buSzPts val="1400"/>
              <a:buChar char="●"/>
            </a:pPr>
            <a:r>
              <a:rPr lang="en"/>
              <a:t>Called you, complaining of slow speeds? Their net connection is fine - but someone decided to update Call of Duty during a Zoom meeting?</a:t>
            </a:r>
            <a:endParaRPr/>
          </a:p>
          <a:p>
            <a:pPr indent="-317500" lvl="0" marL="457200" rtl="0" algn="l">
              <a:spcBef>
                <a:spcPts val="0"/>
              </a:spcBef>
              <a:spcAft>
                <a:spcPts val="0"/>
              </a:spcAft>
              <a:buSzPts val="1400"/>
              <a:buChar char="●"/>
            </a:pPr>
            <a:r>
              <a:rPr lang="en"/>
              <a:t>Experienced jittery VOIP phone calls or video-conferencing while everything looks to be fine?</a:t>
            </a:r>
            <a:endParaRPr/>
          </a:p>
          <a:p>
            <a:pPr indent="-317500" lvl="0" marL="457200" rtl="0" algn="l">
              <a:spcBef>
                <a:spcPts val="0"/>
              </a:spcBef>
              <a:spcAft>
                <a:spcPts val="0"/>
              </a:spcAft>
              <a:buSzPts val="1400"/>
              <a:buChar char="●"/>
            </a:pPr>
            <a:r>
              <a:rPr lang="en"/>
              <a:t>Rage quit a video game and threatened to quit their ISP because of lag?</a:t>
            </a:r>
            <a:endParaRPr/>
          </a:p>
        </p:txBody>
      </p:sp>
      <p:sp>
        <p:nvSpPr>
          <p:cNvPr id="139" name="Google Shape;139;p3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Most routers enqueue packets </a:t>
            </a:r>
            <a:r>
              <a:rPr lang="en"/>
              <a:t>linearly.</a:t>
            </a:r>
            <a:endParaRPr/>
          </a:p>
          <a:p>
            <a:pPr indent="0" lvl="0" marL="0" rtl="0" algn="l">
              <a:spcBef>
                <a:spcPts val="1200"/>
              </a:spcBef>
              <a:spcAft>
                <a:spcPts val="0"/>
              </a:spcAft>
              <a:buNone/>
            </a:pPr>
            <a:r>
              <a:rPr lang="en"/>
              <a:t>When the queue is full, packets “bounce off the tail” - they are dropped indiscriminately.</a:t>
            </a:r>
            <a:endParaRPr/>
          </a:p>
          <a:p>
            <a:pPr indent="0" lvl="0" marL="0" rtl="0" algn="l">
              <a:spcBef>
                <a:spcPts val="1200"/>
              </a:spcBef>
              <a:spcAft>
                <a:spcPts val="0"/>
              </a:spcAft>
              <a:buNone/>
            </a:pPr>
            <a:r>
              <a:rPr lang="en"/>
              <a:t>No effort is made to balance “flows”.</a:t>
            </a:r>
            <a:endParaRPr/>
          </a:p>
          <a:p>
            <a:pPr indent="0" lvl="0" marL="0" rtl="0" algn="l">
              <a:spcBef>
                <a:spcPts val="1200"/>
              </a:spcBef>
              <a:spcAft>
                <a:spcPts val="1200"/>
              </a:spcAft>
              <a:buNone/>
            </a:pPr>
            <a:r>
              <a:rPr lang="en"/>
              <a:t>Many routers have </a:t>
            </a:r>
            <a:r>
              <a:rPr i="1" lang="en"/>
              <a:t>huge</a:t>
            </a:r>
            <a:r>
              <a:rPr lang="en"/>
              <a:t> buffers to compensate - and “time in buffer” can become a latency problem by itself.</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6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Postscript 2</a:t>
            </a:r>
            <a:endParaRPr sz="2500"/>
          </a:p>
        </p:txBody>
      </p:sp>
      <p:pic>
        <p:nvPicPr>
          <p:cNvPr id="407" name="Google Shape;407;p66"/>
          <p:cNvPicPr preferRelativeResize="0"/>
          <p:nvPr/>
        </p:nvPicPr>
        <p:blipFill>
          <a:blip r:embed="rId3">
            <a:alphaModFix/>
          </a:blip>
          <a:stretch>
            <a:fillRect/>
          </a:stretch>
        </p:blipFill>
        <p:spPr>
          <a:xfrm>
            <a:off x="3186600" y="1997099"/>
            <a:ext cx="2757000" cy="2134826"/>
          </a:xfrm>
          <a:prstGeom prst="rect">
            <a:avLst/>
          </a:prstGeom>
          <a:noFill/>
          <a:ln>
            <a:noFill/>
          </a:ln>
        </p:spPr>
      </p:pic>
      <p:sp>
        <p:nvSpPr>
          <p:cNvPr id="408" name="Google Shape;408;p66"/>
          <p:cNvSpPr txBox="1"/>
          <p:nvPr/>
        </p:nvSpPr>
        <p:spPr>
          <a:xfrm>
            <a:off x="469402" y="3011350"/>
            <a:ext cx="1636500" cy="52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2"/>
                </a:solidFill>
              </a:rPr>
              <a:t>Turris Omnia</a:t>
            </a:r>
            <a:endParaRPr sz="1800">
              <a:solidFill>
                <a:schemeClr val="lt2"/>
              </a:solidFill>
            </a:endParaRPr>
          </a:p>
        </p:txBody>
      </p:sp>
      <p:sp>
        <p:nvSpPr>
          <p:cNvPr id="409" name="Google Shape;409;p66"/>
          <p:cNvSpPr txBox="1"/>
          <p:nvPr/>
        </p:nvSpPr>
        <p:spPr>
          <a:xfrm>
            <a:off x="3186600" y="1554452"/>
            <a:ext cx="2757000" cy="64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2"/>
                </a:solidFill>
              </a:rPr>
              <a:t>GL-iNet</a:t>
            </a:r>
            <a:endParaRPr sz="1800">
              <a:solidFill>
                <a:schemeClr val="lt2"/>
              </a:solidFill>
            </a:endParaRPr>
          </a:p>
        </p:txBody>
      </p:sp>
      <p:sp>
        <p:nvSpPr>
          <p:cNvPr id="410" name="Google Shape;410;p66"/>
          <p:cNvSpPr txBox="1"/>
          <p:nvPr/>
        </p:nvSpPr>
        <p:spPr>
          <a:xfrm>
            <a:off x="4445450" y="4320900"/>
            <a:ext cx="4628400" cy="82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…also just flash your router with OpenWrt or get a MikroTik.</a:t>
            </a:r>
            <a:endParaRPr sz="1800">
              <a:solidFill>
                <a:schemeClr val="lt2"/>
              </a:solidFill>
            </a:endParaRPr>
          </a:p>
        </p:txBody>
      </p:sp>
      <p:pic>
        <p:nvPicPr>
          <p:cNvPr id="411" name="Google Shape;411;p66"/>
          <p:cNvPicPr preferRelativeResize="0"/>
          <p:nvPr/>
        </p:nvPicPr>
        <p:blipFill rotWithShape="1">
          <a:blip r:embed="rId4">
            <a:alphaModFix/>
          </a:blip>
          <a:srcRect b="-22040" l="-1859" r="-100242" t="-64110"/>
          <a:stretch/>
        </p:blipFill>
        <p:spPr>
          <a:xfrm>
            <a:off x="19875" y="0"/>
            <a:ext cx="6390774" cy="3610499"/>
          </a:xfrm>
          <a:prstGeom prst="rect">
            <a:avLst/>
          </a:prstGeom>
          <a:noFill/>
          <a:ln>
            <a:noFill/>
          </a:ln>
        </p:spPr>
      </p:pic>
      <p:pic>
        <p:nvPicPr>
          <p:cNvPr id="412" name="Google Shape;412;p66" title="66daa93151f98e65e2eb6dc1_route10_right_angle.jpg"/>
          <p:cNvPicPr preferRelativeResize="0"/>
          <p:nvPr/>
        </p:nvPicPr>
        <p:blipFill>
          <a:blip r:embed="rId5">
            <a:alphaModFix/>
          </a:blip>
          <a:stretch>
            <a:fillRect/>
          </a:stretch>
        </p:blipFill>
        <p:spPr>
          <a:xfrm>
            <a:off x="6055050" y="677375"/>
            <a:ext cx="2954475" cy="1969151"/>
          </a:xfrm>
          <a:prstGeom prst="rect">
            <a:avLst/>
          </a:prstGeom>
          <a:noFill/>
          <a:ln>
            <a:noFill/>
          </a:ln>
        </p:spPr>
      </p:pic>
      <p:sp>
        <p:nvSpPr>
          <p:cNvPr id="413" name="Google Shape;413;p66"/>
          <p:cNvSpPr txBox="1"/>
          <p:nvPr/>
        </p:nvSpPr>
        <p:spPr>
          <a:xfrm>
            <a:off x="6370388" y="2646525"/>
            <a:ext cx="2323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lt2"/>
                </a:solidFill>
              </a:rPr>
              <a:t>Alta Labs Route10</a:t>
            </a:r>
            <a:endParaRPr sz="1800">
              <a:solidFill>
                <a:schemeClr val="lt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6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Postscript 3</a:t>
            </a:r>
            <a:endParaRPr sz="2500"/>
          </a:p>
        </p:txBody>
      </p:sp>
      <p:sp>
        <p:nvSpPr>
          <p:cNvPr id="419" name="Google Shape;419;p67"/>
          <p:cNvSpPr txBox="1"/>
          <p:nvPr>
            <p:ph idx="1" type="body"/>
          </p:nvPr>
        </p:nvSpPr>
        <p:spPr>
          <a:xfrm>
            <a:off x="311700" y="1152475"/>
            <a:ext cx="2960100" cy="3416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516"/>
              <a:t>RFC 8290</a:t>
            </a:r>
            <a:endParaRPr sz="2300"/>
          </a:p>
          <a:p>
            <a:pPr indent="0" lvl="0" marL="0" rtl="0" algn="l">
              <a:spcBef>
                <a:spcPts val="1200"/>
              </a:spcBef>
              <a:spcAft>
                <a:spcPts val="0"/>
              </a:spcAft>
              <a:buNone/>
            </a:pPr>
            <a:r>
              <a:rPr lang="en" sz="1700"/>
              <a:t>Read it. Use it. Spread the word. </a:t>
            </a:r>
            <a:endParaRPr sz="1700"/>
          </a:p>
          <a:p>
            <a:pPr indent="0" lvl="0" marL="0" rtl="0" algn="l">
              <a:spcBef>
                <a:spcPts val="1200"/>
              </a:spcBef>
              <a:spcAft>
                <a:spcPts val="1200"/>
              </a:spcAft>
              <a:buNone/>
            </a:pPr>
            <a:r>
              <a:rPr lang="en" sz="2116"/>
              <a:t>PS: Bandwidth is a lie!</a:t>
            </a:r>
            <a:endParaRPr sz="1300"/>
          </a:p>
        </p:txBody>
      </p:sp>
      <p:pic>
        <p:nvPicPr>
          <p:cNvPr id="420" name="Google Shape;420;p67"/>
          <p:cNvPicPr preferRelativeResize="0"/>
          <p:nvPr/>
        </p:nvPicPr>
        <p:blipFill>
          <a:blip r:embed="rId3">
            <a:alphaModFix/>
          </a:blip>
          <a:stretch>
            <a:fillRect/>
          </a:stretch>
        </p:blipFill>
        <p:spPr>
          <a:xfrm>
            <a:off x="3424500" y="628975"/>
            <a:ext cx="5719501" cy="428962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Postscript 4</a:t>
            </a:r>
            <a:endParaRPr sz="2500"/>
          </a:p>
        </p:txBody>
      </p:sp>
      <p:sp>
        <p:nvSpPr>
          <p:cNvPr id="426" name="Google Shape;426;p6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t>LibreQoS is built in Rust </a:t>
            </a:r>
            <a:r>
              <a:rPr lang="en" sz="1800"/>
              <a:t>🦀 </a:t>
            </a:r>
            <a:endParaRPr sz="1800"/>
          </a:p>
          <a:p>
            <a:pPr indent="0" lvl="0" marL="0" rtl="0" algn="l">
              <a:spcBef>
                <a:spcPts val="1200"/>
              </a:spcBef>
              <a:spcAft>
                <a:spcPts val="0"/>
              </a:spcAft>
              <a:buNone/>
            </a:pPr>
            <a:r>
              <a:t/>
            </a:r>
            <a:endParaRPr/>
          </a:p>
          <a:p>
            <a:pPr indent="0" lvl="0" marL="0" rtl="0" algn="l">
              <a:spcBef>
                <a:spcPts val="1200"/>
              </a:spcBef>
              <a:spcAft>
                <a:spcPts val="1200"/>
              </a:spcAft>
              <a:buNone/>
            </a:pPr>
            <a:r>
              <a:rPr lang="en" u="sng">
                <a:solidFill>
                  <a:schemeClr val="hlink"/>
                </a:solidFill>
                <a:hlinkClick r:id="rId3"/>
              </a:rPr>
              <a:t>https://pragprog.com/titles/hwmrust/advanced-hands-on-rust/</a:t>
            </a:r>
            <a:endParaRPr/>
          </a:p>
        </p:txBody>
      </p:sp>
      <p:pic>
        <p:nvPicPr>
          <p:cNvPr id="427" name="Google Shape;427;p68"/>
          <p:cNvPicPr preferRelativeResize="0"/>
          <p:nvPr/>
        </p:nvPicPr>
        <p:blipFill>
          <a:blip r:embed="rId4">
            <a:alphaModFix/>
          </a:blip>
          <a:stretch>
            <a:fillRect/>
          </a:stretch>
        </p:blipFill>
        <p:spPr>
          <a:xfrm>
            <a:off x="4948500" y="152400"/>
            <a:ext cx="4032250" cy="483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CoDel, FQ_CoDel and CAKE</a:t>
            </a:r>
            <a:endParaRPr/>
          </a:p>
        </p:txBody>
      </p:sp>
      <p:sp>
        <p:nvSpPr>
          <p:cNvPr id="145" name="Google Shape;145;p3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CoDel started out adding “time in transit” to packets in a router, dropping old packets.</a:t>
            </a:r>
            <a:endParaRPr/>
          </a:p>
          <a:p>
            <a:pPr indent="-317500" lvl="0" marL="457200" rtl="0" algn="l">
              <a:spcBef>
                <a:spcPts val="0"/>
              </a:spcBef>
              <a:spcAft>
                <a:spcPts val="0"/>
              </a:spcAft>
              <a:buSzPts val="1400"/>
              <a:buChar char="●"/>
            </a:pPr>
            <a:r>
              <a:rPr lang="en"/>
              <a:t>FQ_CoDel adds a better timing algorithm, and tracks packets per flow - </a:t>
            </a:r>
            <a:r>
              <a:rPr i="1" lang="en"/>
              <a:t>fair</a:t>
            </a:r>
            <a:r>
              <a:rPr lang="en"/>
              <a:t> queueing. Now your VOIP and Video traffic flows even though the pipe is full.</a:t>
            </a:r>
            <a:endParaRPr/>
          </a:p>
          <a:p>
            <a:pPr indent="-317500" lvl="0" marL="457200" rtl="0" algn="l">
              <a:spcBef>
                <a:spcPts val="0"/>
              </a:spcBef>
              <a:spcAft>
                <a:spcPts val="0"/>
              </a:spcAft>
              <a:buSzPts val="1400"/>
              <a:buChar char="●"/>
            </a:pPr>
            <a:r>
              <a:rPr lang="en"/>
              <a:t>CAKE adds an even better algorithm, divides traffic into “tins” (by traffic type).</a:t>
            </a:r>
            <a:endParaRPr/>
          </a:p>
          <a:p>
            <a:pPr indent="0" lvl="0" marL="0" rtl="0" algn="l">
              <a:spcBef>
                <a:spcPts val="1200"/>
              </a:spcBef>
              <a:spcAft>
                <a:spcPts val="1200"/>
              </a:spcAft>
              <a:buNone/>
            </a:pPr>
            <a:r>
              <a:rPr lang="en"/>
              <a:t>100% Open Source, included in the Linux kernel.</a:t>
            </a:r>
            <a:endParaRPr/>
          </a:p>
        </p:txBody>
      </p:sp>
      <p:sp>
        <p:nvSpPr>
          <p:cNvPr id="146" name="Google Shape;146;p3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Bufferbloat is most evident when a connection is heavily loaded with downloads or uploads. It causes increased latency (ping), resulting in poor performance for real-time tasks like VoIP, video chat, and lag in online gaming, and generally makes the internet less responsive.</a:t>
            </a:r>
            <a:endParaRPr/>
          </a:p>
          <a:p>
            <a:pPr indent="0" lvl="0" marL="0" rtl="0" algn="l">
              <a:spcBef>
                <a:spcPts val="1200"/>
              </a:spcBef>
              <a:spcAft>
                <a:spcPts val="12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NOTE: Flow Queueing is </a:t>
            </a:r>
            <a:r>
              <a:rPr i="1" lang="en"/>
              <a:t>almost</a:t>
            </a:r>
            <a:r>
              <a:rPr lang="en"/>
              <a:t> enough today!!</a:t>
            </a:r>
            <a:endParaRPr/>
          </a:p>
        </p:txBody>
      </p:sp>
      <p:sp>
        <p:nvSpPr>
          <p:cNvPr id="152" name="Google Shape;152;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98% of flows don´t need AQM, but the 2% need it </a:t>
            </a:r>
            <a:r>
              <a:rPr lang="en"/>
              <a:t>desperately</a:t>
            </a:r>
            <a:r>
              <a:rPr lang="en"/>
              <a:t> and the 98% need the 2% well taken care of.</a:t>
            </a:r>
            <a:endParaRPr/>
          </a:p>
          <a:p>
            <a:pPr indent="0" lvl="0" marL="0" rtl="0" algn="l">
              <a:spcBef>
                <a:spcPts val="1200"/>
              </a:spcBef>
              <a:spcAft>
                <a:spcPts val="0"/>
              </a:spcAft>
              <a:buNone/>
            </a:pPr>
            <a:r>
              <a:rPr lang="en"/>
              <a:t>Otherwise the principal driver of subscriber bandwidth need is video streaming.</a:t>
            </a:r>
            <a:endParaRPr/>
          </a:p>
          <a:p>
            <a:pPr indent="-342900" lvl="0" marL="457200" rtl="0" algn="l">
              <a:spcBef>
                <a:spcPts val="1200"/>
              </a:spcBef>
              <a:spcAft>
                <a:spcPts val="0"/>
              </a:spcAft>
              <a:buSzPts val="1800"/>
              <a:buChar char="●"/>
            </a:pPr>
            <a:r>
              <a:rPr lang="en"/>
              <a:t>To get 4K video, provision about 35 Mbits to the user (DASH 4/10 rule)</a:t>
            </a:r>
            <a:endParaRPr/>
          </a:p>
          <a:p>
            <a:pPr indent="-342900" lvl="0" marL="457200" rtl="0" algn="l">
              <a:spcBef>
                <a:spcPts val="0"/>
              </a:spcBef>
              <a:spcAft>
                <a:spcPts val="0"/>
              </a:spcAft>
              <a:buSzPts val="1800"/>
              <a:buChar char="●"/>
            </a:pPr>
            <a:r>
              <a:rPr lang="en"/>
              <a:t>Per customer average usage at peak time is</a:t>
            </a:r>
            <a:r>
              <a:rPr lang="en"/>
              <a:t> no more than 6-10 Mbits.</a:t>
            </a:r>
            <a:endParaRPr/>
          </a:p>
          <a:p>
            <a:pPr indent="-342900" lvl="0" marL="457200" rtl="0" algn="l">
              <a:spcBef>
                <a:spcPts val="0"/>
              </a:spcBef>
              <a:spcAft>
                <a:spcPts val="0"/>
              </a:spcAft>
              <a:buSzPts val="1800"/>
              <a:buChar char="●"/>
            </a:pPr>
            <a:r>
              <a:rPr lang="en"/>
              <a:t>Gaming, DNS, keystrokes, VOIP and videoconferencing always just work</a:t>
            </a:r>
            <a:endParaRPr/>
          </a:p>
          <a:p>
            <a:pPr indent="-342900" lvl="0" marL="457200" rtl="0" algn="l">
              <a:spcBef>
                <a:spcPts val="0"/>
              </a:spcBef>
              <a:spcAft>
                <a:spcPts val="0"/>
              </a:spcAft>
              <a:buSzPts val="1800"/>
              <a:buChar char="●"/>
            </a:pPr>
            <a:r>
              <a:rPr lang="en"/>
              <a:t>Once </a:t>
            </a:r>
            <a:r>
              <a:rPr lang="en"/>
              <a:t>uploads</a:t>
            </a:r>
            <a:r>
              <a:rPr lang="en"/>
              <a:t> are CAKEd… </a:t>
            </a:r>
            <a:endParaRPr/>
          </a:p>
          <a:p>
            <a:pPr indent="0" lvl="0" marL="457200" rtl="0" algn="l">
              <a:spcBef>
                <a:spcPts val="1200"/>
              </a:spcBef>
              <a:spcAft>
                <a:spcPts val="0"/>
              </a:spcAft>
              <a:buNone/>
            </a:pPr>
            <a:r>
              <a:rPr lang="en"/>
              <a:t>  nobody cares about </a:t>
            </a:r>
            <a:r>
              <a:rPr lang="en"/>
              <a:t>lag anymore</a:t>
            </a:r>
            <a:r>
              <a:rPr lang="en"/>
              <a:t>.</a:t>
            </a:r>
            <a:endParaRPr/>
          </a:p>
          <a:p>
            <a:pPr indent="0" lvl="0" marL="914400" rtl="0" algn="l">
              <a:spcBef>
                <a:spcPts val="1200"/>
              </a:spcBef>
              <a:spcAft>
                <a:spcPts val="1200"/>
              </a:spcAft>
              <a:buNone/>
            </a:pPr>
            <a:r>
              <a:rPr lang="en"/>
              <a:t>(except on Wi-Fi)</a:t>
            </a:r>
            <a:endParaRPr/>
          </a:p>
        </p:txBody>
      </p:sp>
      <p:pic>
        <p:nvPicPr>
          <p:cNvPr id="153" name="Google Shape;153;p32"/>
          <p:cNvPicPr preferRelativeResize="0"/>
          <p:nvPr/>
        </p:nvPicPr>
        <p:blipFill>
          <a:blip r:embed="rId3">
            <a:alphaModFix/>
          </a:blip>
          <a:stretch>
            <a:fillRect/>
          </a:stretch>
        </p:blipFill>
        <p:spPr>
          <a:xfrm>
            <a:off x="4572000" y="3483750"/>
            <a:ext cx="4558801" cy="1659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3"/>
          <p:cNvSpPr txBox="1"/>
          <p:nvPr>
            <p:ph type="title"/>
          </p:nvPr>
        </p:nvSpPr>
        <p:spPr>
          <a:xfrm>
            <a:off x="265500" y="885050"/>
            <a:ext cx="4045200" cy="3153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About Bufferbloat &amp; </a:t>
            </a:r>
            <a:r>
              <a:rPr lang="en"/>
              <a:t>LibreQo</a:t>
            </a:r>
            <a:r>
              <a:rPr lang="en"/>
              <a:t>S</a:t>
            </a:r>
            <a:endParaRPr/>
          </a:p>
        </p:txBody>
      </p:sp>
      <p:sp>
        <p:nvSpPr>
          <p:cNvPr id="159" name="Google Shape;159;p33"/>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fontScale="92500" lnSpcReduction="10000"/>
          </a:bodyPr>
          <a:lstStyle/>
          <a:p>
            <a:pPr indent="0" lvl="0" marL="0" rtl="0" algn="l">
              <a:spcBef>
                <a:spcPts val="0"/>
              </a:spcBef>
              <a:spcAft>
                <a:spcPts val="0"/>
              </a:spcAft>
              <a:buNone/>
            </a:pPr>
            <a:r>
              <a:rPr lang="en"/>
              <a:t>To date, the advice you will get on the Net is “Install OpenWrt”, and “configure CAKE SQM”. 99% of users don't know they have bufferbloat and even fewer know how to fix it.</a:t>
            </a:r>
            <a:endParaRPr/>
          </a:p>
          <a:p>
            <a:pPr indent="0" lvl="0" marL="0" rtl="0" algn="l">
              <a:spcBef>
                <a:spcPts val="1200"/>
              </a:spcBef>
              <a:spcAft>
                <a:spcPts val="0"/>
              </a:spcAft>
              <a:buNone/>
            </a:pPr>
            <a:r>
              <a:rPr lang="en"/>
              <a:t>The goal of the bufferbloat project has always been to get the ISPs to “do it right” in the first place. Much progress has been made in the cable industry where DOCSIS-PIE and L4S are emerging… but little elsewhere.</a:t>
            </a:r>
            <a:endParaRPr/>
          </a:p>
          <a:p>
            <a:pPr indent="0" lvl="0" marL="0" rtl="0" algn="l">
              <a:spcBef>
                <a:spcPts val="1200"/>
              </a:spcBef>
              <a:spcAft>
                <a:spcPts val="1200"/>
              </a:spcAft>
              <a:buNone/>
            </a:pPr>
            <a:r>
              <a:rPr lang="en"/>
              <a:t>Everybody should have CAKE.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SQM´s Problems for ISPs</a:t>
            </a:r>
            <a:endParaRPr/>
          </a:p>
        </p:txBody>
      </p:sp>
      <p:sp>
        <p:nvSpPr>
          <p:cNvPr id="165" name="Google Shape;165;p34"/>
          <p:cNvSpPr txBox="1"/>
          <p:nvPr/>
        </p:nvSpPr>
        <p:spPr>
          <a:xfrm>
            <a:off x="3782275" y="736325"/>
            <a:ext cx="6173100" cy="34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endParaRPr>
          </a:p>
        </p:txBody>
      </p:sp>
      <p:sp>
        <p:nvSpPr>
          <p:cNvPr id="166" name="Google Shape;166;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Shaping inbound on the home router is the wrong place.</a:t>
            </a:r>
            <a:endParaRPr/>
          </a:p>
          <a:p>
            <a:pPr indent="-342900" lvl="0" marL="457200" rtl="0" algn="l">
              <a:spcBef>
                <a:spcPts val="0"/>
              </a:spcBef>
              <a:spcAft>
                <a:spcPts val="0"/>
              </a:spcAft>
              <a:buSzPts val="1800"/>
              <a:buChar char="●"/>
            </a:pPr>
            <a:r>
              <a:rPr lang="en"/>
              <a:t>It is also CPU intensive there - you need a bigger router.</a:t>
            </a:r>
            <a:endParaRPr/>
          </a:p>
          <a:p>
            <a:pPr indent="-342900" lvl="0" marL="457200" rtl="0" algn="l">
              <a:spcBef>
                <a:spcPts val="0"/>
              </a:spcBef>
              <a:spcAft>
                <a:spcPts val="0"/>
              </a:spcAft>
              <a:buSzPts val="1800"/>
              <a:buChar char="●"/>
            </a:pPr>
            <a:r>
              <a:rPr lang="en"/>
              <a:t>Requiring router upgrades is expensive.</a:t>
            </a:r>
            <a:endParaRPr/>
          </a:p>
          <a:p>
            <a:pPr indent="-342900" lvl="0" marL="457200" rtl="0" algn="l">
              <a:spcBef>
                <a:spcPts val="0"/>
              </a:spcBef>
              <a:spcAft>
                <a:spcPts val="0"/>
              </a:spcAft>
              <a:buSzPts val="1800"/>
              <a:buChar char="●"/>
            </a:pPr>
            <a:r>
              <a:rPr lang="en"/>
              <a:t>Doing it right for thousands of customers has multiple bottlenecks. </a:t>
            </a:r>
            <a:endParaRPr/>
          </a:p>
          <a:p>
            <a:pPr indent="-342900" lvl="0" marL="457200" rtl="0" algn="l">
              <a:spcBef>
                <a:spcPts val="0"/>
              </a:spcBef>
              <a:spcAft>
                <a:spcPts val="0"/>
              </a:spcAft>
              <a:buSzPts val="1800"/>
              <a:buChar char="●"/>
            </a:pPr>
            <a:r>
              <a:rPr lang="en"/>
              <a:t>LibreQoS adds one or more “middlebox(es)” to your network that provides shaping for all of your customers at once.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35"/>
          <p:cNvPicPr preferRelativeResize="0"/>
          <p:nvPr/>
        </p:nvPicPr>
        <p:blipFill>
          <a:blip r:embed="rId3">
            <a:alphaModFix/>
          </a:blip>
          <a:stretch>
            <a:fillRect/>
          </a:stretch>
        </p:blipFill>
        <p:spPr>
          <a:xfrm>
            <a:off x="4832400" y="1953726"/>
            <a:ext cx="3999900" cy="1813893"/>
          </a:xfrm>
          <a:prstGeom prst="rect">
            <a:avLst/>
          </a:prstGeom>
          <a:noFill/>
          <a:ln>
            <a:noFill/>
          </a:ln>
        </p:spPr>
      </p:pic>
      <p:sp>
        <p:nvSpPr>
          <p:cNvPr id="172" name="Google Shape;172;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990"/>
              <a:buNone/>
            </a:pPr>
            <a:r>
              <a:rPr lang="en" sz="2450"/>
              <a:t>Typical Customer Response w/LibreQoS</a:t>
            </a:r>
            <a:endParaRPr sz="2450"/>
          </a:p>
        </p:txBody>
      </p:sp>
      <p:sp>
        <p:nvSpPr>
          <p:cNvPr id="173" name="Google Shape;173;p3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i="1" lang="en" sz="1975"/>
              <a:t>Running CAKE to shape inbound on the CPE has more jitter than this.</a:t>
            </a:r>
            <a:endParaRPr i="1" sz="1975"/>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Dark">
  <a:themeElements>
    <a:clrScheme name="Simple Dark">
      <a:dk1>
        <a:srgbClr val="FFFFFF"/>
      </a:dk1>
      <a:lt1>
        <a:srgbClr val="222429"/>
      </a:lt1>
      <a:dk2>
        <a:srgbClr val="303030"/>
      </a:dk2>
      <a:lt2>
        <a:srgbClr val="DADADA"/>
      </a:lt2>
      <a:accent1>
        <a:srgbClr val="567BAA"/>
      </a:accent1>
      <a:accent2>
        <a:srgbClr val="EEEEEE"/>
      </a:accent2>
      <a:accent3>
        <a:srgbClr val="78B787"/>
      </a:accent3>
      <a:accent4>
        <a:srgbClr val="FFAB40"/>
      </a:accent4>
      <a:accent5>
        <a:srgbClr val="4DD0E1"/>
      </a:accent5>
      <a:accent6>
        <a:srgbClr val="EEFF41"/>
      </a:accent6>
      <a:hlink>
        <a:srgbClr val="567BAA"/>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