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4630400" cy="8229600"/>
  <p:notesSz cx="8229600" cy="14630400"/>
  <p:embeddedFontLst>
    <p:embeddedFont>
      <p:font typeface="DM Sans" pitchFamily="2" charset="0"/>
      <p:regular r:id="rId19"/>
    </p:embeddedFont>
    <p:embeddedFont>
      <p:font typeface="DM Sans Semi Bold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0" d="100"/>
          <a:sy n="70" d="100"/>
        </p:scale>
        <p:origin x="216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46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80352D6-CA6D-6080-ED2E-3F96F6492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18706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000" dirty="0">
                <a:solidFill>
                  <a:srgbClr val="000000"/>
                </a:solidFill>
                <a:ea typeface="DM Sans Semi Bold" pitchFamily="34" charset="-122"/>
                <a:cs typeface="DM Sans Semi Bold" pitchFamily="34" charset="-120"/>
              </a:rPr>
              <a:t>The Network Automation Blueprint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793790" y="4724876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" y="492443"/>
            <a:ext cx="13197840" cy="719935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6280" y="7960400"/>
            <a:ext cx="4476750" cy="5595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endParaRPr lang="en-US" sz="35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3669" y="538758"/>
            <a:ext cx="7370445" cy="520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40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What can we automate?</a:t>
            </a:r>
            <a:endParaRPr lang="en-US" sz="4000" dirty="0"/>
          </a:p>
        </p:txBody>
      </p:sp>
      <p:sp>
        <p:nvSpPr>
          <p:cNvPr id="3" name="Shape 1"/>
          <p:cNvSpPr/>
          <p:nvPr/>
        </p:nvSpPr>
        <p:spPr>
          <a:xfrm>
            <a:off x="783669" y="1496258"/>
            <a:ext cx="6328410" cy="2370415"/>
          </a:xfrm>
          <a:prstGeom prst="roundRect">
            <a:avLst>
              <a:gd name="adj" fmla="val 2951"/>
            </a:avLst>
          </a:prstGeom>
          <a:solidFill>
            <a:srgbClr val="FFFFFF"/>
          </a:solidFill>
          <a:ln w="22860">
            <a:solidFill>
              <a:srgbClr val="5CC97B"/>
            </a:solidFill>
            <a:prstDash val="solid"/>
          </a:ln>
        </p:spPr>
        <p:txBody>
          <a:bodyPr/>
          <a:lstStyle/>
          <a:p>
            <a:endParaRPr lang="en-AU" sz="2400"/>
          </a:p>
        </p:txBody>
      </p:sp>
      <p:sp>
        <p:nvSpPr>
          <p:cNvPr id="4" name="Shape 2"/>
          <p:cNvSpPr/>
          <p:nvPr/>
        </p:nvSpPr>
        <p:spPr>
          <a:xfrm>
            <a:off x="806529" y="1519118"/>
            <a:ext cx="666155" cy="2324695"/>
          </a:xfrm>
          <a:prstGeom prst="roundRect">
            <a:avLst>
              <a:gd name="adj" fmla="val 6382"/>
            </a:avLst>
          </a:prstGeom>
          <a:solidFill>
            <a:srgbClr val="5CC97B"/>
          </a:solidFill>
          <a:ln/>
        </p:spPr>
        <p:txBody>
          <a:bodyPr/>
          <a:lstStyle/>
          <a:p>
            <a:endParaRPr lang="en-AU" sz="2400"/>
          </a:p>
        </p:txBody>
      </p:sp>
      <p:sp>
        <p:nvSpPr>
          <p:cNvPr id="5" name="Text 3"/>
          <p:cNvSpPr/>
          <p:nvPr/>
        </p:nvSpPr>
        <p:spPr>
          <a:xfrm>
            <a:off x="1639133" y="1685568"/>
            <a:ext cx="2673429" cy="260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Allocations &amp; Reservations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1639133" y="2112169"/>
            <a:ext cx="5450086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Interfaces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1639133" y="2436852"/>
            <a:ext cx="5450086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Vlans 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1639133" y="2761536"/>
            <a:ext cx="5450086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VXlans</a:t>
            </a:r>
            <a:endParaRPr lang="en-US" sz="2400" dirty="0"/>
          </a:p>
        </p:txBody>
      </p:sp>
      <p:sp>
        <p:nvSpPr>
          <p:cNvPr id="9" name="Text 7"/>
          <p:cNvSpPr/>
          <p:nvPr/>
        </p:nvSpPr>
        <p:spPr>
          <a:xfrm>
            <a:off x="1639133" y="3086219"/>
            <a:ext cx="5450086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IP addresses</a:t>
            </a:r>
            <a:endParaRPr lang="en-US" sz="2400" dirty="0"/>
          </a:p>
        </p:txBody>
      </p:sp>
      <p:sp>
        <p:nvSpPr>
          <p:cNvPr id="10" name="Text 8"/>
          <p:cNvSpPr/>
          <p:nvPr/>
        </p:nvSpPr>
        <p:spPr>
          <a:xfrm>
            <a:off x="1639133" y="3410903"/>
            <a:ext cx="5450086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BGP ASNs</a:t>
            </a:r>
            <a:endParaRPr lang="en-US" sz="2400" dirty="0"/>
          </a:p>
        </p:txBody>
      </p:sp>
      <p:sp>
        <p:nvSpPr>
          <p:cNvPr id="11" name="Shape 9"/>
          <p:cNvSpPr/>
          <p:nvPr/>
        </p:nvSpPr>
        <p:spPr>
          <a:xfrm>
            <a:off x="7548801" y="2979182"/>
            <a:ext cx="6328410" cy="1396365"/>
          </a:xfrm>
          <a:prstGeom prst="roundRect">
            <a:avLst>
              <a:gd name="adj" fmla="val 5009"/>
            </a:avLst>
          </a:prstGeom>
          <a:solidFill>
            <a:srgbClr val="FFFFFF"/>
          </a:solidFill>
          <a:ln w="22860">
            <a:solidFill>
              <a:srgbClr val="FFA44F"/>
            </a:solidFill>
            <a:prstDash val="solid"/>
          </a:ln>
        </p:spPr>
        <p:txBody>
          <a:bodyPr/>
          <a:lstStyle/>
          <a:p>
            <a:endParaRPr lang="en-AU" sz="2400"/>
          </a:p>
        </p:txBody>
      </p:sp>
      <p:sp>
        <p:nvSpPr>
          <p:cNvPr id="12" name="Shape 10"/>
          <p:cNvSpPr/>
          <p:nvPr/>
        </p:nvSpPr>
        <p:spPr>
          <a:xfrm>
            <a:off x="7571661" y="3002042"/>
            <a:ext cx="666155" cy="1350645"/>
          </a:xfrm>
          <a:prstGeom prst="roundRect">
            <a:avLst>
              <a:gd name="adj" fmla="val 6382"/>
            </a:avLst>
          </a:prstGeom>
          <a:solidFill>
            <a:srgbClr val="FFA44F"/>
          </a:solidFill>
          <a:ln/>
        </p:spPr>
        <p:txBody>
          <a:bodyPr/>
          <a:lstStyle/>
          <a:p>
            <a:endParaRPr lang="en-AU" sz="2400"/>
          </a:p>
        </p:txBody>
      </p:sp>
      <p:sp>
        <p:nvSpPr>
          <p:cNvPr id="13" name="Text 11"/>
          <p:cNvSpPr/>
          <p:nvPr/>
        </p:nvSpPr>
        <p:spPr>
          <a:xfrm>
            <a:off x="8404265" y="3168492"/>
            <a:ext cx="2081689" cy="260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Config Management</a:t>
            </a:r>
            <a:endParaRPr lang="en-US" sz="2400" dirty="0"/>
          </a:p>
        </p:txBody>
      </p:sp>
      <p:sp>
        <p:nvSpPr>
          <p:cNvPr id="14" name="Text 12"/>
          <p:cNvSpPr/>
          <p:nvPr/>
        </p:nvSpPr>
        <p:spPr>
          <a:xfrm>
            <a:off x="8404265" y="3595092"/>
            <a:ext cx="5450086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Generation</a:t>
            </a:r>
            <a:endParaRPr lang="en-US" sz="2400" dirty="0"/>
          </a:p>
        </p:txBody>
      </p:sp>
      <p:sp>
        <p:nvSpPr>
          <p:cNvPr id="15" name="Text 13"/>
          <p:cNvSpPr/>
          <p:nvPr/>
        </p:nvSpPr>
        <p:spPr>
          <a:xfrm>
            <a:off x="8404265" y="3919776"/>
            <a:ext cx="5450086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Deployment</a:t>
            </a:r>
            <a:endParaRPr lang="en-US" sz="2400" dirty="0"/>
          </a:p>
        </p:txBody>
      </p:sp>
      <p:sp>
        <p:nvSpPr>
          <p:cNvPr id="16" name="Shape 14"/>
          <p:cNvSpPr/>
          <p:nvPr/>
        </p:nvSpPr>
        <p:spPr>
          <a:xfrm>
            <a:off x="806529" y="6561654"/>
            <a:ext cx="6328410" cy="1071682"/>
          </a:xfrm>
          <a:prstGeom prst="roundRect">
            <a:avLst>
              <a:gd name="adj" fmla="val 6527"/>
            </a:avLst>
          </a:prstGeom>
          <a:solidFill>
            <a:srgbClr val="FFFFFF"/>
          </a:solidFill>
          <a:ln w="22860">
            <a:solidFill>
              <a:srgbClr val="FFA44F"/>
            </a:solidFill>
            <a:prstDash val="solid"/>
          </a:ln>
        </p:spPr>
        <p:txBody>
          <a:bodyPr/>
          <a:lstStyle/>
          <a:p>
            <a:endParaRPr lang="en-AU" sz="2400"/>
          </a:p>
        </p:txBody>
      </p:sp>
      <p:sp>
        <p:nvSpPr>
          <p:cNvPr id="17" name="Shape 15"/>
          <p:cNvSpPr/>
          <p:nvPr/>
        </p:nvSpPr>
        <p:spPr>
          <a:xfrm>
            <a:off x="829389" y="6584514"/>
            <a:ext cx="666155" cy="1025962"/>
          </a:xfrm>
          <a:prstGeom prst="roundRect">
            <a:avLst>
              <a:gd name="adj" fmla="val 6382"/>
            </a:avLst>
          </a:prstGeom>
          <a:solidFill>
            <a:srgbClr val="FFA44F"/>
          </a:solidFill>
          <a:ln/>
        </p:spPr>
        <p:txBody>
          <a:bodyPr/>
          <a:lstStyle/>
          <a:p>
            <a:endParaRPr lang="en-AU" sz="2400"/>
          </a:p>
        </p:txBody>
      </p:sp>
      <p:sp>
        <p:nvSpPr>
          <p:cNvPr id="18" name="Text 16"/>
          <p:cNvSpPr/>
          <p:nvPr/>
        </p:nvSpPr>
        <p:spPr>
          <a:xfrm>
            <a:off x="1661993" y="6750963"/>
            <a:ext cx="2081689" cy="260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OS Upgrades</a:t>
            </a:r>
            <a:endParaRPr lang="en-US" sz="2400" dirty="0"/>
          </a:p>
        </p:txBody>
      </p:sp>
      <p:sp>
        <p:nvSpPr>
          <p:cNvPr id="19" name="Text 17"/>
          <p:cNvSpPr/>
          <p:nvPr/>
        </p:nvSpPr>
        <p:spPr>
          <a:xfrm>
            <a:off x="1661993" y="7177564"/>
            <a:ext cx="5450086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endParaRPr lang="en-US" sz="2400" dirty="0"/>
          </a:p>
        </p:txBody>
      </p:sp>
      <p:sp>
        <p:nvSpPr>
          <p:cNvPr id="20" name="Shape 18"/>
          <p:cNvSpPr/>
          <p:nvPr/>
        </p:nvSpPr>
        <p:spPr>
          <a:xfrm>
            <a:off x="7525941" y="1496258"/>
            <a:ext cx="6328410" cy="999173"/>
          </a:xfrm>
          <a:prstGeom prst="roundRect">
            <a:avLst>
              <a:gd name="adj" fmla="val 7001"/>
            </a:avLst>
          </a:prstGeom>
          <a:solidFill>
            <a:srgbClr val="FFFFFF"/>
          </a:solidFill>
          <a:ln w="22860">
            <a:solidFill>
              <a:srgbClr val="FFA44F"/>
            </a:solidFill>
            <a:prstDash val="solid"/>
          </a:ln>
        </p:spPr>
        <p:txBody>
          <a:bodyPr/>
          <a:lstStyle/>
          <a:p>
            <a:endParaRPr lang="en-AU" sz="2400"/>
          </a:p>
        </p:txBody>
      </p:sp>
      <p:sp>
        <p:nvSpPr>
          <p:cNvPr id="21" name="Shape 19"/>
          <p:cNvSpPr/>
          <p:nvPr/>
        </p:nvSpPr>
        <p:spPr>
          <a:xfrm>
            <a:off x="7548801" y="1519118"/>
            <a:ext cx="666155" cy="953453"/>
          </a:xfrm>
          <a:prstGeom prst="roundRect">
            <a:avLst>
              <a:gd name="adj" fmla="val 6382"/>
            </a:avLst>
          </a:prstGeom>
          <a:solidFill>
            <a:srgbClr val="FFA44F"/>
          </a:solidFill>
          <a:ln/>
        </p:spPr>
        <p:txBody>
          <a:bodyPr/>
          <a:lstStyle/>
          <a:p>
            <a:endParaRPr lang="en-AU" sz="2400"/>
          </a:p>
        </p:txBody>
      </p:sp>
      <p:sp>
        <p:nvSpPr>
          <p:cNvPr id="22" name="Text 20"/>
          <p:cNvSpPr/>
          <p:nvPr/>
        </p:nvSpPr>
        <p:spPr>
          <a:xfrm>
            <a:off x="8381405" y="1685568"/>
            <a:ext cx="2081689" cy="260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Security Policies</a:t>
            </a:r>
            <a:endParaRPr lang="en-US" sz="2400" dirty="0"/>
          </a:p>
        </p:txBody>
      </p:sp>
      <p:sp>
        <p:nvSpPr>
          <p:cNvPr id="23" name="Shape 21"/>
          <p:cNvSpPr/>
          <p:nvPr/>
        </p:nvSpPr>
        <p:spPr>
          <a:xfrm>
            <a:off x="783669" y="4217313"/>
            <a:ext cx="6328410" cy="2045732"/>
          </a:xfrm>
          <a:prstGeom prst="roundRect">
            <a:avLst>
              <a:gd name="adj" fmla="val 3419"/>
            </a:avLst>
          </a:prstGeom>
          <a:solidFill>
            <a:srgbClr val="FFFFFF"/>
          </a:solidFill>
          <a:ln w="22860">
            <a:solidFill>
              <a:srgbClr val="FFA44F"/>
            </a:solidFill>
            <a:prstDash val="solid"/>
          </a:ln>
        </p:spPr>
        <p:txBody>
          <a:bodyPr/>
          <a:lstStyle/>
          <a:p>
            <a:endParaRPr lang="en-AU" sz="2400"/>
          </a:p>
        </p:txBody>
      </p:sp>
      <p:sp>
        <p:nvSpPr>
          <p:cNvPr id="24" name="Shape 22"/>
          <p:cNvSpPr/>
          <p:nvPr/>
        </p:nvSpPr>
        <p:spPr>
          <a:xfrm>
            <a:off x="806529" y="4240173"/>
            <a:ext cx="666155" cy="2000012"/>
          </a:xfrm>
          <a:prstGeom prst="roundRect">
            <a:avLst>
              <a:gd name="adj" fmla="val 6382"/>
            </a:avLst>
          </a:prstGeom>
          <a:solidFill>
            <a:srgbClr val="FFA44F"/>
          </a:solidFill>
          <a:ln/>
        </p:spPr>
        <p:txBody>
          <a:bodyPr/>
          <a:lstStyle/>
          <a:p>
            <a:endParaRPr lang="en-AU" sz="2400"/>
          </a:p>
        </p:txBody>
      </p:sp>
      <p:sp>
        <p:nvSpPr>
          <p:cNvPr id="25" name="Text 23"/>
          <p:cNvSpPr/>
          <p:nvPr/>
        </p:nvSpPr>
        <p:spPr>
          <a:xfrm>
            <a:off x="1639133" y="4406623"/>
            <a:ext cx="2081689" cy="260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Tooling Integration</a:t>
            </a:r>
            <a:endParaRPr lang="en-US" sz="2400" dirty="0"/>
          </a:p>
        </p:txBody>
      </p:sp>
      <p:sp>
        <p:nvSpPr>
          <p:cNvPr id="26" name="Text 24"/>
          <p:cNvSpPr/>
          <p:nvPr/>
        </p:nvSpPr>
        <p:spPr>
          <a:xfrm>
            <a:off x="1639133" y="4833224"/>
            <a:ext cx="5450086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IPAM</a:t>
            </a:r>
            <a:endParaRPr lang="en-US" sz="2400" dirty="0"/>
          </a:p>
        </p:txBody>
      </p:sp>
      <p:sp>
        <p:nvSpPr>
          <p:cNvPr id="27" name="Text 25"/>
          <p:cNvSpPr/>
          <p:nvPr/>
        </p:nvSpPr>
        <p:spPr>
          <a:xfrm>
            <a:off x="1639133" y="5157907"/>
            <a:ext cx="5450086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TACACs</a:t>
            </a:r>
            <a:endParaRPr lang="en-US" sz="2400" dirty="0"/>
          </a:p>
        </p:txBody>
      </p:sp>
      <p:sp>
        <p:nvSpPr>
          <p:cNvPr id="28" name="Text 26"/>
          <p:cNvSpPr/>
          <p:nvPr/>
        </p:nvSpPr>
        <p:spPr>
          <a:xfrm>
            <a:off x="1639133" y="5482590"/>
            <a:ext cx="5450086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Networking Monitoring</a:t>
            </a:r>
            <a:endParaRPr lang="en-US" sz="2400" dirty="0"/>
          </a:p>
        </p:txBody>
      </p:sp>
      <p:sp>
        <p:nvSpPr>
          <p:cNvPr id="29" name="Text 27"/>
          <p:cNvSpPr/>
          <p:nvPr/>
        </p:nvSpPr>
        <p:spPr>
          <a:xfrm>
            <a:off x="1639133" y="5807274"/>
            <a:ext cx="5450086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Telemetry</a:t>
            </a:r>
            <a:endParaRPr lang="en-US" sz="2400" dirty="0"/>
          </a:p>
        </p:txBody>
      </p:sp>
      <p:sp>
        <p:nvSpPr>
          <p:cNvPr id="30" name="Shape 28"/>
          <p:cNvSpPr/>
          <p:nvPr/>
        </p:nvSpPr>
        <p:spPr>
          <a:xfrm>
            <a:off x="7571661" y="4767707"/>
            <a:ext cx="6328410" cy="1071682"/>
          </a:xfrm>
          <a:prstGeom prst="roundRect">
            <a:avLst>
              <a:gd name="adj" fmla="val 6527"/>
            </a:avLst>
          </a:prstGeom>
          <a:solidFill>
            <a:srgbClr val="FFFFFF"/>
          </a:solidFill>
          <a:ln w="22860">
            <a:solidFill>
              <a:srgbClr val="5CC97B"/>
            </a:solidFill>
            <a:prstDash val="solid"/>
          </a:ln>
        </p:spPr>
        <p:txBody>
          <a:bodyPr/>
          <a:lstStyle/>
          <a:p>
            <a:endParaRPr lang="en-AU" sz="2400"/>
          </a:p>
        </p:txBody>
      </p:sp>
      <p:sp>
        <p:nvSpPr>
          <p:cNvPr id="31" name="Shape 29"/>
          <p:cNvSpPr/>
          <p:nvPr/>
        </p:nvSpPr>
        <p:spPr>
          <a:xfrm>
            <a:off x="7594521" y="4790567"/>
            <a:ext cx="666155" cy="1025962"/>
          </a:xfrm>
          <a:prstGeom prst="roundRect">
            <a:avLst>
              <a:gd name="adj" fmla="val 6382"/>
            </a:avLst>
          </a:prstGeom>
          <a:solidFill>
            <a:srgbClr val="5CC97B"/>
          </a:solidFill>
          <a:ln/>
        </p:spPr>
        <p:txBody>
          <a:bodyPr/>
          <a:lstStyle/>
          <a:p>
            <a:endParaRPr lang="en-AU" sz="2400"/>
          </a:p>
        </p:txBody>
      </p:sp>
      <p:sp>
        <p:nvSpPr>
          <p:cNvPr id="32" name="Text 30"/>
          <p:cNvSpPr/>
          <p:nvPr/>
        </p:nvSpPr>
        <p:spPr>
          <a:xfrm>
            <a:off x="8427125" y="4957016"/>
            <a:ext cx="2081689" cy="260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Guardrails</a:t>
            </a:r>
            <a:endParaRPr lang="en-US" sz="2400" dirty="0"/>
          </a:p>
        </p:txBody>
      </p:sp>
      <p:sp>
        <p:nvSpPr>
          <p:cNvPr id="33" name="Text 31"/>
          <p:cNvSpPr/>
          <p:nvPr/>
        </p:nvSpPr>
        <p:spPr>
          <a:xfrm>
            <a:off x="8427125" y="5383617"/>
            <a:ext cx="5450086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Pre-checks &amp; post-checks</a:t>
            </a:r>
            <a:endParaRPr lang="en-US" sz="2400" dirty="0"/>
          </a:p>
        </p:txBody>
      </p:sp>
      <p:sp>
        <p:nvSpPr>
          <p:cNvPr id="34" name="Shape 32"/>
          <p:cNvSpPr/>
          <p:nvPr/>
        </p:nvSpPr>
        <p:spPr>
          <a:xfrm>
            <a:off x="7525941" y="6225950"/>
            <a:ext cx="6328410" cy="1396365"/>
          </a:xfrm>
          <a:prstGeom prst="roundRect">
            <a:avLst>
              <a:gd name="adj" fmla="val 5009"/>
            </a:avLst>
          </a:prstGeom>
          <a:solidFill>
            <a:srgbClr val="FFFFFF"/>
          </a:solidFill>
          <a:ln w="22860">
            <a:solidFill>
              <a:srgbClr val="F44444"/>
            </a:solidFill>
            <a:prstDash val="solid"/>
          </a:ln>
        </p:spPr>
        <p:txBody>
          <a:bodyPr/>
          <a:lstStyle/>
          <a:p>
            <a:endParaRPr lang="en-AU" sz="2400"/>
          </a:p>
        </p:txBody>
      </p:sp>
      <p:sp>
        <p:nvSpPr>
          <p:cNvPr id="35" name="Shape 33"/>
          <p:cNvSpPr/>
          <p:nvPr/>
        </p:nvSpPr>
        <p:spPr>
          <a:xfrm>
            <a:off x="7548801" y="6248810"/>
            <a:ext cx="666155" cy="1350645"/>
          </a:xfrm>
          <a:prstGeom prst="roundRect">
            <a:avLst>
              <a:gd name="adj" fmla="val 6382"/>
            </a:avLst>
          </a:prstGeom>
          <a:solidFill>
            <a:srgbClr val="F44444"/>
          </a:solidFill>
          <a:ln/>
        </p:spPr>
        <p:txBody>
          <a:bodyPr/>
          <a:lstStyle/>
          <a:p>
            <a:endParaRPr lang="en-AU" sz="2400"/>
          </a:p>
        </p:txBody>
      </p:sp>
      <p:sp>
        <p:nvSpPr>
          <p:cNvPr id="36" name="Text 34"/>
          <p:cNvSpPr/>
          <p:nvPr/>
        </p:nvSpPr>
        <p:spPr>
          <a:xfrm>
            <a:off x="8381405" y="6415259"/>
            <a:ext cx="2081689" cy="260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Advanced</a:t>
            </a:r>
            <a:endParaRPr lang="en-US" sz="2400" dirty="0"/>
          </a:p>
        </p:txBody>
      </p:sp>
      <p:sp>
        <p:nvSpPr>
          <p:cNvPr id="37" name="Text 35"/>
          <p:cNvSpPr/>
          <p:nvPr/>
        </p:nvSpPr>
        <p:spPr>
          <a:xfrm>
            <a:off x="8381405" y="6841860"/>
            <a:ext cx="5450086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Self Healing</a:t>
            </a:r>
            <a:endParaRPr lang="en-US" sz="2400" dirty="0"/>
          </a:p>
        </p:txBody>
      </p:sp>
      <p:sp>
        <p:nvSpPr>
          <p:cNvPr id="38" name="Text 36"/>
          <p:cNvSpPr/>
          <p:nvPr/>
        </p:nvSpPr>
        <p:spPr>
          <a:xfrm>
            <a:off x="8381405" y="7166543"/>
            <a:ext cx="5450086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Traffic Engineering</a:t>
            </a:r>
            <a:endParaRPr lang="en-US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2248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000" dirty="0">
                <a:solidFill>
                  <a:srgbClr val="000000"/>
                </a:solidFill>
                <a:ea typeface="DM Sans Semi Bold" pitchFamily="34" charset="-122"/>
                <a:cs typeface="DM Sans Semi Bold" pitchFamily="34" charset="-120"/>
              </a:rPr>
              <a:t>Orchestrators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93790" y="208823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ea typeface="DM Sans Semi Bold" pitchFamily="34" charset="-122"/>
                <a:cs typeface="DM Sans Semi Bold" pitchFamily="34" charset="-120"/>
              </a:rPr>
              <a:t>Definition</a:t>
            </a:r>
            <a:endParaRPr lang="en-US" sz="2400" b="1" dirty="0"/>
          </a:p>
        </p:txBody>
      </p:sp>
      <p:sp>
        <p:nvSpPr>
          <p:cNvPr id="4" name="Text 2"/>
          <p:cNvSpPr/>
          <p:nvPr/>
        </p:nvSpPr>
        <p:spPr>
          <a:xfrm>
            <a:off x="1091446" y="2936558"/>
            <a:ext cx="127451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A platform or a system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1091446" y="3323511"/>
            <a:ext cx="127451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coordinates and executes automated workflows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1091446" y="3710464"/>
            <a:ext cx="127451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across multiple network domains, devices, and tools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1091446" y="4097417"/>
            <a:ext cx="127451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Delivers an intended service or change</a:t>
            </a:r>
            <a:endParaRPr lang="en-US" sz="2400" dirty="0"/>
          </a:p>
        </p:txBody>
      </p:sp>
      <p:sp>
        <p:nvSpPr>
          <p:cNvPr id="9" name="Text 7"/>
          <p:cNvSpPr/>
          <p:nvPr/>
        </p:nvSpPr>
        <p:spPr>
          <a:xfrm>
            <a:off x="793790" y="478202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ea typeface="DM Sans Semi Bold" pitchFamily="34" charset="-122"/>
                <a:cs typeface="DM Sans Semi Bold" pitchFamily="34" charset="-120"/>
              </a:rPr>
              <a:t>Anti-Patterns</a:t>
            </a:r>
            <a:endParaRPr lang="en-US" sz="2400" b="1" dirty="0"/>
          </a:p>
        </p:txBody>
      </p:sp>
      <p:sp>
        <p:nvSpPr>
          <p:cNvPr id="10" name="Text 8"/>
          <p:cNvSpPr/>
          <p:nvPr/>
        </p:nvSpPr>
        <p:spPr>
          <a:xfrm>
            <a:off x="1438632" y="5451753"/>
            <a:ext cx="575250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20+ clicks to make a change (e.g. adding a Vlan)</a:t>
            </a:r>
            <a:endParaRPr lang="en-US" sz="2400" dirty="0"/>
          </a:p>
        </p:txBody>
      </p:sp>
      <p:sp>
        <p:nvSpPr>
          <p:cNvPr id="11" name="Text 9"/>
          <p:cNvSpPr/>
          <p:nvPr/>
        </p:nvSpPr>
        <p:spPr>
          <a:xfrm>
            <a:off x="1438632" y="5946338"/>
            <a:ext cx="575262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5+ API calls to make a change</a:t>
            </a:r>
            <a:endParaRPr lang="en-US" sz="2400" dirty="0"/>
          </a:p>
        </p:txBody>
      </p:sp>
      <p:sp>
        <p:nvSpPr>
          <p:cNvPr id="12" name="Text 10"/>
          <p:cNvSpPr/>
          <p:nvPr/>
        </p:nvSpPr>
        <p:spPr>
          <a:xfrm>
            <a:off x="1438632" y="6453783"/>
            <a:ext cx="575250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No one button rollback</a:t>
            </a:r>
            <a:endParaRPr lang="en-US" sz="2400" dirty="0"/>
          </a:p>
        </p:txBody>
      </p:sp>
      <p:sp>
        <p:nvSpPr>
          <p:cNvPr id="13" name="Text 11"/>
          <p:cNvSpPr/>
          <p:nvPr/>
        </p:nvSpPr>
        <p:spPr>
          <a:xfrm>
            <a:off x="1438632" y="6983134"/>
            <a:ext cx="575262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Poorly documented and inconsistent APIs</a:t>
            </a:r>
            <a:endParaRPr lang="en-US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36627"/>
            <a:ext cx="7780734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Native Network as Code - </a:t>
            </a:r>
            <a:r>
              <a:rPr lang="en-US" sz="3100" dirty="0" err="1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NaC</a:t>
            </a:r>
            <a:endParaRPr lang="en-US" sz="3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370886"/>
            <a:ext cx="11908393" cy="622208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90775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000" dirty="0">
                <a:solidFill>
                  <a:srgbClr val="000000"/>
                </a:solidFill>
                <a:ea typeface="DM Sans Semi Bold" pitchFamily="34" charset="-122"/>
                <a:cs typeface="DM Sans Semi Bold" pitchFamily="34" charset="-120"/>
              </a:rPr>
              <a:t>Measuring Success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93790" y="340768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Always benchmark before you automate!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1091327" y="39484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Time Saved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1091327" y="4377690"/>
            <a:ext cx="609981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Reduction in deployment time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7736681" y="39484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Cost Reduction</a:t>
            </a:r>
            <a:endParaRPr lang="en-US" sz="2400" dirty="0"/>
          </a:p>
        </p:txBody>
      </p:sp>
      <p:sp>
        <p:nvSpPr>
          <p:cNvPr id="9" name="Text 7"/>
          <p:cNvSpPr/>
          <p:nvPr/>
        </p:nvSpPr>
        <p:spPr>
          <a:xfrm>
            <a:off x="7736682" y="4377690"/>
            <a:ext cx="493429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Decrease in operational expenses</a:t>
            </a:r>
            <a:endParaRPr lang="en-US" sz="2400" dirty="0"/>
          </a:p>
        </p:txBody>
      </p:sp>
      <p:sp>
        <p:nvSpPr>
          <p:cNvPr id="11" name="Text 9"/>
          <p:cNvSpPr/>
          <p:nvPr/>
        </p:nvSpPr>
        <p:spPr>
          <a:xfrm>
            <a:off x="1091327" y="5092065"/>
            <a:ext cx="310812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Automated Network Tests</a:t>
            </a:r>
            <a:endParaRPr lang="en-US" sz="2400" dirty="0"/>
          </a:p>
        </p:txBody>
      </p:sp>
      <p:sp>
        <p:nvSpPr>
          <p:cNvPr id="12" name="Text 10"/>
          <p:cNvSpPr/>
          <p:nvPr/>
        </p:nvSpPr>
        <p:spPr>
          <a:xfrm>
            <a:off x="1091327" y="5521285"/>
            <a:ext cx="609981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Pre-checks &amp; post-checks implemented</a:t>
            </a:r>
            <a:endParaRPr lang="en-US" sz="2400" dirty="0"/>
          </a:p>
        </p:txBody>
      </p:sp>
      <p:sp>
        <p:nvSpPr>
          <p:cNvPr id="14" name="Text 12"/>
          <p:cNvSpPr/>
          <p:nvPr/>
        </p:nvSpPr>
        <p:spPr>
          <a:xfrm>
            <a:off x="7736681" y="5092065"/>
            <a:ext cx="260318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Automation Coverage</a:t>
            </a:r>
            <a:endParaRPr lang="en-US" sz="2400" dirty="0"/>
          </a:p>
        </p:txBody>
      </p:sp>
      <p:sp>
        <p:nvSpPr>
          <p:cNvPr id="15" name="Text 13"/>
          <p:cNvSpPr/>
          <p:nvPr/>
        </p:nvSpPr>
        <p:spPr>
          <a:xfrm>
            <a:off x="7736681" y="5521285"/>
            <a:ext cx="609992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Percentage of changes automated</a:t>
            </a:r>
            <a:endParaRPr lang="en-US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06028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Key Takeaways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628370"/>
            <a:ext cx="99179" cy="99179"/>
          </a:xfrm>
          <a:prstGeom prst="roundRect">
            <a:avLst>
              <a:gd name="adj" fmla="val 460985"/>
            </a:avLst>
          </a:prstGeom>
          <a:solidFill>
            <a:srgbClr val="2B0AFF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4" name="Text 2"/>
          <p:cNvSpPr/>
          <p:nvPr/>
        </p:nvSpPr>
        <p:spPr>
          <a:xfrm>
            <a:off x="1091327" y="3522940"/>
            <a:ext cx="279761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Start small, scale smart</a:t>
            </a:r>
            <a:endParaRPr lang="en-US" sz="1950" dirty="0"/>
          </a:p>
        </p:txBody>
      </p:sp>
      <p:sp>
        <p:nvSpPr>
          <p:cNvPr id="5" name="Shape 3"/>
          <p:cNvSpPr/>
          <p:nvPr/>
        </p:nvSpPr>
        <p:spPr>
          <a:xfrm>
            <a:off x="5223986" y="3628370"/>
            <a:ext cx="99179" cy="99179"/>
          </a:xfrm>
          <a:prstGeom prst="roundRect">
            <a:avLst>
              <a:gd name="adj" fmla="val 460985"/>
            </a:avLst>
          </a:prstGeom>
          <a:solidFill>
            <a:srgbClr val="2B0AFF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6" name="Text 4"/>
          <p:cNvSpPr/>
          <p:nvPr/>
        </p:nvSpPr>
        <p:spPr>
          <a:xfrm>
            <a:off x="5521523" y="3522940"/>
            <a:ext cx="3884771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Balance quick wins with long term strategy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5521523" y="4262318"/>
            <a:ext cx="388477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9654302" y="3628370"/>
            <a:ext cx="99179" cy="99179"/>
          </a:xfrm>
          <a:prstGeom prst="roundRect">
            <a:avLst>
              <a:gd name="adj" fmla="val 460985"/>
            </a:avLst>
          </a:prstGeom>
          <a:solidFill>
            <a:srgbClr val="2B0AFF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9" name="Text 7"/>
          <p:cNvSpPr/>
          <p:nvPr/>
        </p:nvSpPr>
        <p:spPr>
          <a:xfrm>
            <a:off x="9951839" y="3522940"/>
            <a:ext cx="3884771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Automation is a capability, not a one-off project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9951839" y="4262318"/>
            <a:ext cx="388477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793790" y="5082123"/>
            <a:ext cx="99179" cy="99179"/>
          </a:xfrm>
          <a:prstGeom prst="roundRect">
            <a:avLst>
              <a:gd name="adj" fmla="val 460985"/>
            </a:avLst>
          </a:prstGeom>
          <a:solidFill>
            <a:srgbClr val="2B0AFF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12" name="Text 10"/>
          <p:cNvSpPr/>
          <p:nvPr/>
        </p:nvSpPr>
        <p:spPr>
          <a:xfrm>
            <a:off x="1091327" y="4976693"/>
            <a:ext cx="45836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Choose simple over complex solutions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1091327" y="5405914"/>
            <a:ext cx="1274528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920365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Thank you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838099"/>
            <a:ext cx="6847284" cy="855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endParaRPr lang="en-US" sz="5350" dirty="0"/>
          </a:p>
        </p:txBody>
      </p:sp>
      <p:sp>
        <p:nvSpPr>
          <p:cNvPr id="4" name="Text 2"/>
          <p:cNvSpPr/>
          <p:nvPr/>
        </p:nvSpPr>
        <p:spPr>
          <a:xfrm>
            <a:off x="793790" y="4991576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69601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000" dirty="0">
                <a:solidFill>
                  <a:srgbClr val="000000"/>
                </a:solidFill>
                <a:ea typeface="DM Sans Semi Bold" pitchFamily="34" charset="-122"/>
                <a:cs typeface="DM Sans Semi Bold" pitchFamily="34" charset="-120"/>
              </a:rPr>
              <a:t>Introduction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93790" y="2685693"/>
            <a:ext cx="4304705" cy="393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DM Sans Semi Bold" pitchFamily="34" charset="-122"/>
                <a:cs typeface="DM Sans Semi Bold" pitchFamily="34" charset="-120"/>
              </a:rPr>
              <a:t>14 years in networking engineering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793790" y="3194209"/>
            <a:ext cx="2480905" cy="393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DM Sans Semi Bold" pitchFamily="34" charset="-122"/>
                <a:cs typeface="DM Sans Semi Bold" pitchFamily="34" charset="-120"/>
              </a:rPr>
              <a:t>4 years at AWS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793789" y="3702724"/>
            <a:ext cx="4725267" cy="3934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7 years in network automation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793790" y="4211241"/>
            <a:ext cx="4387810" cy="393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DM Sans Semi Bold" pitchFamily="34" charset="-122"/>
                <a:cs typeface="DM Sans Semi Bold" pitchFamily="34" charset="-120"/>
              </a:rPr>
              <a:t>Founded Network automate</a:t>
            </a:r>
            <a:endParaRPr lang="en-US" sz="24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8154" y="1994773"/>
            <a:ext cx="3032879" cy="372606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18824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000" dirty="0">
                <a:solidFill>
                  <a:srgbClr val="000000"/>
                </a:solidFill>
                <a:ea typeface="DM Sans Semi Bold" pitchFamily="34" charset="-122"/>
                <a:cs typeface="DM Sans Semi Bold" pitchFamily="34" charset="-120"/>
              </a:rPr>
              <a:t>Agenda</a:t>
            </a:r>
            <a:endParaRPr lang="en-US" sz="4000" dirty="0"/>
          </a:p>
        </p:txBody>
      </p:sp>
      <p:sp>
        <p:nvSpPr>
          <p:cNvPr id="4" name="Text 2"/>
          <p:cNvSpPr/>
          <p:nvPr/>
        </p:nvSpPr>
        <p:spPr>
          <a:xfrm>
            <a:off x="1091327" y="3035737"/>
            <a:ext cx="609981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The State of Networking Today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7736681" y="3035737"/>
            <a:ext cx="609992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Why Network Automation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1091327" y="3750112"/>
            <a:ext cx="609981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Pre-requisites to Automation</a:t>
            </a:r>
            <a:endParaRPr lang="en-US" sz="2400" dirty="0"/>
          </a:p>
        </p:txBody>
      </p:sp>
      <p:sp>
        <p:nvSpPr>
          <p:cNvPr id="10" name="Text 8"/>
          <p:cNvSpPr/>
          <p:nvPr/>
        </p:nvSpPr>
        <p:spPr>
          <a:xfrm>
            <a:off x="7736681" y="3750112"/>
            <a:ext cx="609992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The Dilemma</a:t>
            </a:r>
            <a:endParaRPr lang="en-US" sz="2400" dirty="0"/>
          </a:p>
        </p:txBody>
      </p:sp>
      <p:sp>
        <p:nvSpPr>
          <p:cNvPr id="12" name="Text 10"/>
          <p:cNvSpPr/>
          <p:nvPr/>
        </p:nvSpPr>
        <p:spPr>
          <a:xfrm>
            <a:off x="1091327" y="4464487"/>
            <a:ext cx="609981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Roadmap to Automation Adoption</a:t>
            </a:r>
            <a:endParaRPr lang="en-US" sz="2400" dirty="0"/>
          </a:p>
        </p:txBody>
      </p:sp>
      <p:sp>
        <p:nvSpPr>
          <p:cNvPr id="14" name="Text 12"/>
          <p:cNvSpPr/>
          <p:nvPr/>
        </p:nvSpPr>
        <p:spPr>
          <a:xfrm>
            <a:off x="7736681" y="4464487"/>
            <a:ext cx="609992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Antipatterns &amp; Pitfalls</a:t>
            </a:r>
            <a:endParaRPr lang="en-US" sz="2400" dirty="0"/>
          </a:p>
        </p:txBody>
      </p:sp>
      <p:sp>
        <p:nvSpPr>
          <p:cNvPr id="16" name="Text 14"/>
          <p:cNvSpPr/>
          <p:nvPr/>
        </p:nvSpPr>
        <p:spPr>
          <a:xfrm>
            <a:off x="1091327" y="5178862"/>
            <a:ext cx="609981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Use Cases</a:t>
            </a:r>
            <a:endParaRPr lang="en-US" sz="2400" dirty="0"/>
          </a:p>
        </p:txBody>
      </p:sp>
      <p:sp>
        <p:nvSpPr>
          <p:cNvPr id="18" name="Text 16"/>
          <p:cNvSpPr/>
          <p:nvPr/>
        </p:nvSpPr>
        <p:spPr>
          <a:xfrm>
            <a:off x="7736681" y="5178862"/>
            <a:ext cx="609992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Orchestrators</a:t>
            </a:r>
            <a:endParaRPr lang="en-US" sz="2400" dirty="0"/>
          </a:p>
        </p:txBody>
      </p:sp>
      <p:sp>
        <p:nvSpPr>
          <p:cNvPr id="20" name="Text 18"/>
          <p:cNvSpPr/>
          <p:nvPr/>
        </p:nvSpPr>
        <p:spPr>
          <a:xfrm>
            <a:off x="1091327" y="5893237"/>
            <a:ext cx="609981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Native Network As Code Implementation</a:t>
            </a:r>
            <a:endParaRPr lang="en-US" sz="2400" dirty="0"/>
          </a:p>
        </p:txBody>
      </p:sp>
      <p:sp>
        <p:nvSpPr>
          <p:cNvPr id="22" name="Text 20"/>
          <p:cNvSpPr/>
          <p:nvPr/>
        </p:nvSpPr>
        <p:spPr>
          <a:xfrm>
            <a:off x="7736681" y="5893237"/>
            <a:ext cx="609992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Measuring Success</a:t>
            </a:r>
            <a:endParaRPr lang="en-US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8812"/>
            <a:ext cx="730460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000" dirty="0">
                <a:solidFill>
                  <a:srgbClr val="000000"/>
                </a:solidFill>
                <a:ea typeface="DM Sans Semi Bold" pitchFamily="34" charset="-122"/>
                <a:cs typeface="DM Sans Semi Bold" pitchFamily="34" charset="-120"/>
              </a:rPr>
              <a:t>The State of Networking Today</a:t>
            </a:r>
            <a:endParaRPr lang="en-US" sz="4000" dirty="0"/>
          </a:p>
        </p:txBody>
      </p:sp>
      <p:sp>
        <p:nvSpPr>
          <p:cNvPr id="4" name="Text 2"/>
          <p:cNvSpPr/>
          <p:nvPr/>
        </p:nvSpPr>
        <p:spPr>
          <a:xfrm>
            <a:off x="1091327" y="2109787"/>
            <a:ext cx="568630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Command Line &amp; Graphical User Interface (GUI)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1091327" y="281678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Siloed tooling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1091327" y="3523774"/>
            <a:ext cx="257615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Ever growing demand</a:t>
            </a:r>
            <a:endParaRPr lang="en-US" sz="2400" dirty="0"/>
          </a:p>
        </p:txBody>
      </p:sp>
      <p:sp>
        <p:nvSpPr>
          <p:cNvPr id="9" name="Text 7"/>
          <p:cNvSpPr/>
          <p:nvPr/>
        </p:nvSpPr>
        <p:spPr>
          <a:xfrm>
            <a:off x="1657384" y="4032290"/>
            <a:ext cx="598181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Internet of Things</a:t>
            </a:r>
            <a:endParaRPr lang="en-US" sz="2400" dirty="0"/>
          </a:p>
        </p:txBody>
      </p:sp>
      <p:sp>
        <p:nvSpPr>
          <p:cNvPr id="10" name="Text 8"/>
          <p:cNvSpPr/>
          <p:nvPr/>
        </p:nvSpPr>
        <p:spPr>
          <a:xfrm>
            <a:off x="1657384" y="4419243"/>
            <a:ext cx="598181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IPV6</a:t>
            </a:r>
            <a:endParaRPr lang="en-US" sz="2400" dirty="0"/>
          </a:p>
        </p:txBody>
      </p:sp>
      <p:sp>
        <p:nvSpPr>
          <p:cNvPr id="11" name="Text 9"/>
          <p:cNvSpPr/>
          <p:nvPr/>
        </p:nvSpPr>
        <p:spPr>
          <a:xfrm>
            <a:off x="1657384" y="4806196"/>
            <a:ext cx="598181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DDoS</a:t>
            </a:r>
            <a:endParaRPr lang="en-US" sz="2400" dirty="0"/>
          </a:p>
        </p:txBody>
      </p:sp>
      <p:sp>
        <p:nvSpPr>
          <p:cNvPr id="12" name="Text 10"/>
          <p:cNvSpPr/>
          <p:nvPr/>
        </p:nvSpPr>
        <p:spPr>
          <a:xfrm>
            <a:off x="1657384" y="5193149"/>
            <a:ext cx="598181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Telemetry</a:t>
            </a:r>
            <a:endParaRPr lang="en-US" sz="2400" dirty="0"/>
          </a:p>
        </p:txBody>
      </p:sp>
      <p:sp>
        <p:nvSpPr>
          <p:cNvPr id="13" name="Text 11"/>
          <p:cNvSpPr/>
          <p:nvPr/>
        </p:nvSpPr>
        <p:spPr>
          <a:xfrm>
            <a:off x="1657384" y="5580102"/>
            <a:ext cx="598181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Traffic Engineering</a:t>
            </a:r>
            <a:endParaRPr lang="en-US" sz="2400" dirty="0"/>
          </a:p>
        </p:txBody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874" y="2109787"/>
            <a:ext cx="6279356" cy="3890724"/>
          </a:xfrm>
          <a:prstGeom prst="rect">
            <a:avLst/>
          </a:prstGeom>
        </p:spPr>
      </p:pic>
      <p:sp>
        <p:nvSpPr>
          <p:cNvPr id="16" name="Text 13"/>
          <p:cNvSpPr/>
          <p:nvPr/>
        </p:nvSpPr>
        <p:spPr>
          <a:xfrm>
            <a:off x="7564874" y="6223754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57106"/>
            <a:ext cx="492954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4000" dirty="0">
                <a:solidFill>
                  <a:srgbClr val="000000"/>
                </a:solidFill>
                <a:ea typeface="DM Sans Semi Bold" pitchFamily="34" charset="-122"/>
                <a:cs typeface="DM Sans Semi Bold" pitchFamily="34" charset="-120"/>
              </a:rPr>
              <a:t>Why Network Automation</a:t>
            </a:r>
            <a:endParaRPr lang="en-US" sz="4000" dirty="0"/>
          </a:p>
        </p:txBody>
      </p:sp>
      <p:sp>
        <p:nvSpPr>
          <p:cNvPr id="4" name="Text 2"/>
          <p:cNvSpPr/>
          <p:nvPr/>
        </p:nvSpPr>
        <p:spPr>
          <a:xfrm>
            <a:off x="975360" y="1572935"/>
            <a:ext cx="317551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Deploy faster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975360" y="2065020"/>
            <a:ext cx="4402183" cy="3929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85% reduction in time to launch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7576066" y="1572935"/>
            <a:ext cx="317551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Minimize Risk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7576066" y="2065020"/>
            <a:ext cx="3295650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Pre-checks &amp; post-checks</a:t>
            </a:r>
            <a:endParaRPr lang="en-US" sz="2400" dirty="0"/>
          </a:p>
        </p:txBody>
      </p:sp>
      <p:sp>
        <p:nvSpPr>
          <p:cNvPr id="9" name="Text 7"/>
          <p:cNvSpPr/>
          <p:nvPr/>
        </p:nvSpPr>
        <p:spPr>
          <a:xfrm>
            <a:off x="7576066" y="2457926"/>
            <a:ext cx="244459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Progressive rollouts</a:t>
            </a:r>
            <a:endParaRPr lang="en-US" sz="2400" dirty="0"/>
          </a:p>
        </p:txBody>
      </p:sp>
      <p:sp>
        <p:nvSpPr>
          <p:cNvPr id="10" name="Text 8"/>
          <p:cNvSpPr/>
          <p:nvPr/>
        </p:nvSpPr>
        <p:spPr>
          <a:xfrm>
            <a:off x="7576066" y="2850833"/>
            <a:ext cx="4949428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66 - 80% downtime due to human error</a:t>
            </a:r>
            <a:endParaRPr lang="en-US" sz="2400" dirty="0"/>
          </a:p>
        </p:txBody>
      </p:sp>
      <p:sp>
        <p:nvSpPr>
          <p:cNvPr id="12" name="Text 10"/>
          <p:cNvSpPr/>
          <p:nvPr/>
        </p:nvSpPr>
        <p:spPr>
          <a:xfrm>
            <a:off x="975360" y="3670340"/>
            <a:ext cx="317551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Reduce costs</a:t>
            </a:r>
            <a:endParaRPr lang="en-US" sz="2400" dirty="0"/>
          </a:p>
        </p:txBody>
      </p:sp>
      <p:sp>
        <p:nvSpPr>
          <p:cNvPr id="13" name="Text 11"/>
          <p:cNvSpPr/>
          <p:nvPr/>
        </p:nvSpPr>
        <p:spPr>
          <a:xfrm>
            <a:off x="975360" y="4162425"/>
            <a:ext cx="2818448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55% reduction in OPEX</a:t>
            </a:r>
            <a:endParaRPr lang="en-US" sz="2400" dirty="0"/>
          </a:p>
        </p:txBody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9986" y="3670340"/>
            <a:ext cx="2411016" cy="2411016"/>
          </a:xfrm>
          <a:prstGeom prst="rect">
            <a:avLst/>
          </a:prstGeom>
        </p:spPr>
      </p:pic>
      <p:sp>
        <p:nvSpPr>
          <p:cNvPr id="16" name="Shape 13"/>
          <p:cNvSpPr/>
          <p:nvPr/>
        </p:nvSpPr>
        <p:spPr>
          <a:xfrm>
            <a:off x="793790" y="6441519"/>
            <a:ext cx="13042821" cy="1130975"/>
          </a:xfrm>
          <a:prstGeom prst="roundRect">
            <a:avLst>
              <a:gd name="adj" fmla="val 5896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n-AU"/>
          </a:p>
        </p:txBody>
      </p:sp>
      <p:sp>
        <p:nvSpPr>
          <p:cNvPr id="17" name="Text 14"/>
          <p:cNvSpPr/>
          <p:nvPr/>
        </p:nvSpPr>
        <p:spPr>
          <a:xfrm>
            <a:off x="5272564" y="6639877"/>
            <a:ext cx="4085273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400" dirty="0">
                <a:solidFill>
                  <a:srgbClr val="000000"/>
                </a:solidFill>
                <a:ea typeface="DM Sans Semi Bold" pitchFamily="34" charset="-122"/>
                <a:cs typeface="DM Sans Semi Bold" pitchFamily="34" charset="-120"/>
              </a:rPr>
              <a:t>What is the cost of staying manual?</a:t>
            </a:r>
            <a:endParaRPr lang="en-US" sz="2400" dirty="0"/>
          </a:p>
        </p:txBody>
      </p:sp>
      <p:sp>
        <p:nvSpPr>
          <p:cNvPr id="18" name="Text 15"/>
          <p:cNvSpPr/>
          <p:nvPr/>
        </p:nvSpPr>
        <p:spPr>
          <a:xfrm>
            <a:off x="952500" y="7096244"/>
            <a:ext cx="1272540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endParaRPr lang="en-US" sz="12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46321"/>
            <a:ext cx="701492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000" dirty="0">
                <a:solidFill>
                  <a:srgbClr val="000000"/>
                </a:solidFill>
                <a:ea typeface="DM Sans Semi Bold" pitchFamily="34" charset="-122"/>
                <a:cs typeface="DM Sans Semi Bold" pitchFamily="34" charset="-120"/>
              </a:rPr>
              <a:t>Pre-Requisites to Automation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93790" y="216241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ea typeface="DM Sans Semi Bold" pitchFamily="34" charset="-122"/>
                <a:cs typeface="DM Sans Semi Bold" pitchFamily="34" charset="-120"/>
              </a:rPr>
              <a:t>Organizational</a:t>
            </a:r>
            <a:endParaRPr lang="en-US" sz="2400" b="1" dirty="0"/>
          </a:p>
        </p:txBody>
      </p:sp>
      <p:sp>
        <p:nvSpPr>
          <p:cNvPr id="6" name="Text 4"/>
          <p:cNvSpPr/>
          <p:nvPr/>
        </p:nvSpPr>
        <p:spPr>
          <a:xfrm>
            <a:off x="1106448" y="297894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Skills Development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1106448" y="3487460"/>
            <a:ext cx="574548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Training teams on automation and programming</a:t>
            </a:r>
            <a:endParaRPr lang="en-US" sz="2400" dirty="0"/>
          </a:p>
        </p:txBody>
      </p:sp>
      <p:sp>
        <p:nvSpPr>
          <p:cNvPr id="10" name="Text 8"/>
          <p:cNvSpPr/>
          <p:nvPr/>
        </p:nvSpPr>
        <p:spPr>
          <a:xfrm>
            <a:off x="1106448" y="444579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Leadership Buy-in</a:t>
            </a:r>
            <a:endParaRPr lang="en-US" sz="2400" dirty="0"/>
          </a:p>
        </p:txBody>
      </p:sp>
      <p:sp>
        <p:nvSpPr>
          <p:cNvPr id="11" name="Text 9"/>
          <p:cNvSpPr/>
          <p:nvPr/>
        </p:nvSpPr>
        <p:spPr>
          <a:xfrm>
            <a:off x="1106448" y="4954310"/>
            <a:ext cx="574548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Securing executive support and resources</a:t>
            </a:r>
            <a:endParaRPr lang="en-US" sz="2400" dirty="0"/>
          </a:p>
        </p:txBody>
      </p:sp>
      <p:sp>
        <p:nvSpPr>
          <p:cNvPr id="14" name="Text 12"/>
          <p:cNvSpPr/>
          <p:nvPr/>
        </p:nvSpPr>
        <p:spPr>
          <a:xfrm>
            <a:off x="1106448" y="5912644"/>
            <a:ext cx="253841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Adaptable processes</a:t>
            </a:r>
            <a:endParaRPr lang="en-US" sz="2400" dirty="0"/>
          </a:p>
        </p:txBody>
      </p:sp>
      <p:sp>
        <p:nvSpPr>
          <p:cNvPr id="15" name="Text 13"/>
          <p:cNvSpPr/>
          <p:nvPr/>
        </p:nvSpPr>
        <p:spPr>
          <a:xfrm>
            <a:off x="1106448" y="6421160"/>
            <a:ext cx="574548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Evolving workflows to accommodate automation</a:t>
            </a:r>
            <a:endParaRPr lang="en-US" sz="2400" dirty="0"/>
          </a:p>
        </p:txBody>
      </p:sp>
      <p:sp>
        <p:nvSpPr>
          <p:cNvPr id="16" name="Text 14"/>
          <p:cNvSpPr/>
          <p:nvPr/>
        </p:nvSpPr>
        <p:spPr>
          <a:xfrm>
            <a:off x="7564874" y="216241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ea typeface="DM Sans Semi Bold" pitchFamily="34" charset="-122"/>
                <a:cs typeface="DM Sans Semi Bold" pitchFamily="34" charset="-120"/>
              </a:rPr>
              <a:t>Technical</a:t>
            </a:r>
            <a:endParaRPr lang="en-US" sz="2400" b="1" dirty="0"/>
          </a:p>
        </p:txBody>
      </p:sp>
      <p:sp>
        <p:nvSpPr>
          <p:cNvPr id="17" name="Text 15"/>
          <p:cNvSpPr/>
          <p:nvPr/>
        </p:nvSpPr>
        <p:spPr>
          <a:xfrm>
            <a:off x="7564874" y="2732842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2400" dirty="0"/>
          </a:p>
        </p:txBody>
      </p:sp>
      <p:pic>
        <p:nvPicPr>
          <p:cNvPr id="1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8491" y="3273623"/>
            <a:ext cx="3652123" cy="706874"/>
          </a:xfrm>
          <a:prstGeom prst="rect">
            <a:avLst/>
          </a:prstGeom>
        </p:spPr>
      </p:pic>
      <p:sp>
        <p:nvSpPr>
          <p:cNvPr id="19" name="Text 16"/>
          <p:cNvSpPr/>
          <p:nvPr/>
        </p:nvSpPr>
        <p:spPr>
          <a:xfrm>
            <a:off x="9464040" y="347198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Automation</a:t>
            </a:r>
            <a:endParaRPr lang="en-US" sz="2400" dirty="0"/>
          </a:p>
        </p:txBody>
      </p:sp>
      <p:pic>
        <p:nvPicPr>
          <p:cNvPr id="2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056" y="4030027"/>
            <a:ext cx="4506992" cy="706874"/>
          </a:xfrm>
          <a:prstGeom prst="rect">
            <a:avLst/>
          </a:prstGeom>
        </p:spPr>
      </p:pic>
      <p:sp>
        <p:nvSpPr>
          <p:cNvPr id="21" name="Text 17"/>
          <p:cNvSpPr/>
          <p:nvPr/>
        </p:nvSpPr>
        <p:spPr>
          <a:xfrm>
            <a:off x="9464040" y="422838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Defined Processes</a:t>
            </a:r>
            <a:endParaRPr lang="en-US" sz="2400" dirty="0"/>
          </a:p>
        </p:txBody>
      </p:sp>
      <p:pic>
        <p:nvPicPr>
          <p:cNvPr id="2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622" y="4786432"/>
            <a:ext cx="5361742" cy="706874"/>
          </a:xfrm>
          <a:prstGeom prst="rect">
            <a:avLst/>
          </a:prstGeom>
        </p:spPr>
      </p:pic>
      <p:sp>
        <p:nvSpPr>
          <p:cNvPr id="23" name="Text 18"/>
          <p:cNvSpPr/>
          <p:nvPr/>
        </p:nvSpPr>
        <p:spPr>
          <a:xfrm>
            <a:off x="9463921" y="49847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Patternization</a:t>
            </a:r>
            <a:endParaRPr lang="en-US" sz="2400" dirty="0"/>
          </a:p>
        </p:txBody>
      </p:sp>
      <p:pic>
        <p:nvPicPr>
          <p:cNvPr id="2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307" y="5542836"/>
            <a:ext cx="6216491" cy="706874"/>
          </a:xfrm>
          <a:prstGeom prst="rect">
            <a:avLst/>
          </a:prstGeom>
        </p:spPr>
      </p:pic>
      <p:sp>
        <p:nvSpPr>
          <p:cNvPr id="25" name="Text 19"/>
          <p:cNvSpPr/>
          <p:nvPr/>
        </p:nvSpPr>
        <p:spPr>
          <a:xfrm>
            <a:off x="9464040" y="574119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Standards</a:t>
            </a:r>
            <a:endParaRPr lang="en-US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7956" y="541734"/>
            <a:ext cx="3201472" cy="400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4000" dirty="0">
                <a:solidFill>
                  <a:srgbClr val="000000"/>
                </a:solidFill>
                <a:ea typeface="DM Sans Semi Bold" pitchFamily="34" charset="-122"/>
                <a:cs typeface="DM Sans Semi Bold" pitchFamily="34" charset="-120"/>
              </a:rPr>
              <a:t>The Dilemma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875" y="1198007"/>
            <a:ext cx="10920651" cy="614279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87956" y="7484864"/>
            <a:ext cx="13054489" cy="204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0218" y="544235"/>
            <a:ext cx="4609148" cy="401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4000" dirty="0">
                <a:solidFill>
                  <a:srgbClr val="000000"/>
                </a:solidFill>
                <a:ea typeface="DM Sans Semi Bold" pitchFamily="34" charset="-122"/>
                <a:cs typeface="DM Sans Semi Bold" pitchFamily="34" charset="-120"/>
              </a:rPr>
              <a:t>Simplified Adoption Roadmap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04" y="1202293"/>
            <a:ext cx="6483072" cy="648307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15133"/>
            <a:ext cx="527542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000" dirty="0">
                <a:solidFill>
                  <a:srgbClr val="000000"/>
                </a:solidFill>
                <a:ea typeface="DM Sans Semi Bold" pitchFamily="34" charset="-122"/>
                <a:cs typeface="DM Sans Semi Bold" pitchFamily="34" charset="-120"/>
              </a:rPr>
              <a:t>Antipatterns &amp; Pitfalls</a:t>
            </a:r>
            <a:endParaRPr lang="en-US" sz="4000" dirty="0"/>
          </a:p>
        </p:txBody>
      </p:sp>
      <p:sp>
        <p:nvSpPr>
          <p:cNvPr id="4" name="Text 2"/>
          <p:cNvSpPr/>
          <p:nvPr/>
        </p:nvSpPr>
        <p:spPr>
          <a:xfrm>
            <a:off x="1015008" y="3253264"/>
            <a:ext cx="494192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00000"/>
                </a:solidFill>
                <a:ea typeface="DM Sans Semi Bold" pitchFamily="34" charset="-122"/>
                <a:cs typeface="DM Sans Semi Bold" pitchFamily="34" charset="-120"/>
              </a:rPr>
              <a:t>❌</a:t>
            </a: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 Trying to automate everything at once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1015008" y="3682484"/>
            <a:ext cx="597979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00000"/>
                </a:solidFill>
                <a:ea typeface="DM Sans Semi Bold" pitchFamily="34" charset="-122"/>
                <a:cs typeface="DM Sans Semi Bold" pitchFamily="34" charset="-120"/>
              </a:rPr>
              <a:t>✅</a:t>
            </a: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 Start with highest-impact, lowest-risk use cases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7635597" y="3253264"/>
            <a:ext cx="546663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00000"/>
                </a:solidFill>
                <a:ea typeface="DM Sans Semi Bold" pitchFamily="34" charset="-122"/>
                <a:cs typeface="DM Sans Semi Bold" pitchFamily="34" charset="-120"/>
              </a:rPr>
              <a:t>❌</a:t>
            </a: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 Waiting for the perfect tool or architecture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7635597" y="3682484"/>
            <a:ext cx="562367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00000"/>
                </a:solidFill>
                <a:ea typeface="DM Sans Semi Bold" pitchFamily="34" charset="-122"/>
                <a:cs typeface="DM Sans Semi Bold" pitchFamily="34" charset="-120"/>
              </a:rPr>
              <a:t>✅</a:t>
            </a: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 Start with good enough, iterate and improve</a:t>
            </a:r>
            <a:endParaRPr lang="en-US" sz="2400" dirty="0"/>
          </a:p>
        </p:txBody>
      </p:sp>
      <p:sp>
        <p:nvSpPr>
          <p:cNvPr id="10" name="Text 8"/>
          <p:cNvSpPr/>
          <p:nvPr/>
        </p:nvSpPr>
        <p:spPr>
          <a:xfrm>
            <a:off x="1015008" y="4943594"/>
            <a:ext cx="563975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00000"/>
                </a:solidFill>
                <a:ea typeface="DM Sans Semi Bold" pitchFamily="34" charset="-122"/>
                <a:cs typeface="DM Sans Semi Bold" pitchFamily="34" charset="-120"/>
              </a:rPr>
              <a:t>❌</a:t>
            </a: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 Building cool tech without operational focus</a:t>
            </a:r>
            <a:endParaRPr lang="en-US" sz="2400" dirty="0"/>
          </a:p>
        </p:txBody>
      </p:sp>
      <p:sp>
        <p:nvSpPr>
          <p:cNvPr id="11" name="Text 9"/>
          <p:cNvSpPr/>
          <p:nvPr/>
        </p:nvSpPr>
        <p:spPr>
          <a:xfrm>
            <a:off x="1015008" y="5372814"/>
            <a:ext cx="597979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00000"/>
                </a:solidFill>
                <a:ea typeface="DM Sans Semi Bold" pitchFamily="34" charset="-122"/>
                <a:cs typeface="DM Sans Semi Bold" pitchFamily="34" charset="-120"/>
              </a:rPr>
              <a:t>✅</a:t>
            </a: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 Solve real problems with measurable business impact</a:t>
            </a:r>
            <a:endParaRPr lang="en-US" sz="2400" dirty="0"/>
          </a:p>
        </p:txBody>
      </p:sp>
      <p:sp>
        <p:nvSpPr>
          <p:cNvPr id="13" name="Text 11"/>
          <p:cNvSpPr/>
          <p:nvPr/>
        </p:nvSpPr>
        <p:spPr>
          <a:xfrm>
            <a:off x="7635597" y="4943594"/>
            <a:ext cx="392656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00000"/>
                </a:solidFill>
                <a:ea typeface="DM Sans Semi Bold" pitchFamily="34" charset="-122"/>
                <a:cs typeface="DM Sans Semi Bold" pitchFamily="34" charset="-120"/>
              </a:rPr>
              <a:t>❌</a:t>
            </a: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 Aiming for trendy Automation</a:t>
            </a:r>
            <a:endParaRPr lang="en-US" sz="2400" dirty="0"/>
          </a:p>
        </p:txBody>
      </p:sp>
      <p:sp>
        <p:nvSpPr>
          <p:cNvPr id="14" name="Text 12"/>
          <p:cNvSpPr/>
          <p:nvPr/>
        </p:nvSpPr>
        <p:spPr>
          <a:xfrm>
            <a:off x="7635597" y="5372814"/>
            <a:ext cx="597979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00000"/>
                </a:solidFill>
                <a:ea typeface="DM Sans Semi Bold" pitchFamily="34" charset="-122"/>
                <a:cs typeface="DM Sans Semi Bold" pitchFamily="34" charset="-120"/>
              </a:rPr>
              <a:t>✅</a:t>
            </a: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 Focus on practical solutions that address real needs</a:t>
            </a:r>
            <a:endParaRPr lang="en-US"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409</Words>
  <Application>Microsoft Office PowerPoint</Application>
  <PresentationFormat>Custom</PresentationFormat>
  <Paragraphs>126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DM Sans</vt:lpstr>
      <vt:lpstr>DM Sans Semi Bold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Basem Al-Sabri</cp:lastModifiedBy>
  <cp:revision>2</cp:revision>
  <dcterms:created xsi:type="dcterms:W3CDTF">2025-08-29T15:21:09Z</dcterms:created>
  <dcterms:modified xsi:type="dcterms:W3CDTF">2025-08-29T18:10:24Z</dcterms:modified>
</cp:coreProperties>
</file>