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0C0AC4-B746-4A8E-AA15-DD487766141C}" v="725" dt="2025-08-15T01:40:30.077"/>
    <p1510:client id="{8996CA2F-B70B-48D7-93A8-4814FCD2C129}" v="1347" dt="2025-08-14T21:45:34.618"/>
    <p1510:client id="{C053D6A6-72E3-4D75-81C8-94C2C692AF58}" v="54" dt="2025-08-14T22:44:46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5099-B3AD-44D7-919B-BCB6DC3E7F21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488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15DA-6CBC-4AEF-A85F-371C66916CF8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7985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07E4-95E8-4ABC-B20B-51235318A487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3775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F121-2723-4D35-ADA9-215CD054C4BC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6926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4BA-4BC6-480F-839C-951A49B248A9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2250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D0EA-4726-4440-BF9D-E88296FC3068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5604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D10D-99D1-46B2-A85A-C16850FCF8CF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76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7E51-34D6-4E3D-8F41-CC63EA446EDD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1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E550-CE3F-497F-B953-7DE0932F91C0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59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0BF4-BAA0-4539-95F2-9C4277F97478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243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884E-D945-496C-84BE-49C61F78F9EC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320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CD438618-DEE5-47CF-A8B2-A9E090D503CD}" type="datetimeFigureOut">
              <a:rPr lang="en-US" dirty="0"/>
              <a:t>8/14/2025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E30AF5A0-43BB-4336-8627-9123B9144D80}" type="slidenum">
              <a:rPr lang="en-US" dirty="0"/>
              <a:t>‹№›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55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  <p15:guide id="8" orient="horz" pos="4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86688"/>
            <a:ext cx="12191999" cy="1565143"/>
          </a:xfrm>
        </p:spPr>
        <p:txBody>
          <a:bodyPr anchor="b">
            <a:normAutofit fontScale="90000"/>
          </a:bodyPr>
          <a:lstStyle/>
          <a:p>
            <a:pPr algn="ctr"/>
            <a:r>
              <a:rPr lang="uk-UA" dirty="0" err="1"/>
              <a:t>Powering</a:t>
            </a:r>
            <a:r>
              <a:rPr lang="uk-UA" dirty="0"/>
              <a:t> </a:t>
            </a:r>
            <a:r>
              <a:rPr lang="uk-UA" dirty="0" err="1"/>
              <a:t>small</a:t>
            </a:r>
            <a:r>
              <a:rPr lang="uk-UA" dirty="0"/>
              <a:t> </a:t>
            </a:r>
            <a:r>
              <a:rPr lang="uk-UA" dirty="0" err="1"/>
              <a:t>communication</a:t>
            </a:r>
            <a:r>
              <a:rPr lang="uk-UA" dirty="0"/>
              <a:t> </a:t>
            </a:r>
            <a:r>
              <a:rPr lang="uk-UA" dirty="0" err="1"/>
              <a:t>nodes</a:t>
            </a:r>
            <a:r>
              <a:rPr lang="uk-UA" dirty="0"/>
              <a:t> </a:t>
            </a:r>
            <a:r>
              <a:rPr lang="uk-UA" dirty="0" err="1"/>
              <a:t>during</a:t>
            </a:r>
            <a:r>
              <a:rPr lang="uk-UA" dirty="0"/>
              <a:t> </a:t>
            </a:r>
            <a:r>
              <a:rPr lang="uk-UA" dirty="0" err="1"/>
              <a:t>long</a:t>
            </a:r>
            <a:r>
              <a:rPr lang="uk-UA" dirty="0"/>
              <a:t> </a:t>
            </a:r>
            <a:r>
              <a:rPr lang="uk-UA" dirty="0" err="1"/>
              <a:t>power</a:t>
            </a:r>
            <a:r>
              <a:rPr lang="uk-UA" dirty="0"/>
              <a:t> </a:t>
            </a:r>
            <a:r>
              <a:rPr lang="uk-UA" dirty="0" err="1"/>
              <a:t>outages</a:t>
            </a:r>
            <a:r>
              <a:rPr lang="uk-UA" dirty="0"/>
              <a:t>  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664504" y="4249360"/>
            <a:ext cx="6479496" cy="936019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uk-UA" sz="2400" err="1">
                <a:ea typeface="+mn-lt"/>
                <a:cs typeface="+mn-lt"/>
              </a:rPr>
              <a:t>Development</a:t>
            </a:r>
            <a:r>
              <a:rPr lang="uk-UA" sz="2400" dirty="0">
                <a:ea typeface="+mn-lt"/>
                <a:cs typeface="+mn-lt"/>
              </a:rPr>
              <a:t> </a:t>
            </a:r>
            <a:r>
              <a:rPr lang="uk-UA" sz="2400" err="1">
                <a:ea typeface="+mn-lt"/>
                <a:cs typeface="+mn-lt"/>
              </a:rPr>
              <a:t>Experience</a:t>
            </a:r>
            <a:r>
              <a:rPr lang="uk-UA" sz="2400" dirty="0">
                <a:ea typeface="+mn-lt"/>
                <a:cs typeface="+mn-lt"/>
              </a:rPr>
              <a:t>. </a:t>
            </a:r>
            <a:r>
              <a:rPr lang="uk-UA" sz="2400" err="1">
                <a:ea typeface="+mn-lt"/>
                <a:cs typeface="+mn-lt"/>
              </a:rPr>
              <a:t>Implementation</a:t>
            </a:r>
            <a:r>
              <a:rPr lang="uk-UA" sz="2400" dirty="0">
                <a:ea typeface="+mn-lt"/>
                <a:cs typeface="+mn-lt"/>
              </a:rPr>
              <a:t>  </a:t>
            </a:r>
            <a:r>
              <a:rPr lang="uk-UA" sz="2400" err="1">
                <a:ea typeface="+mn-lt"/>
                <a:cs typeface="+mn-lt"/>
              </a:rPr>
              <a:t>and</a:t>
            </a:r>
            <a:r>
              <a:rPr lang="uk-UA" sz="2400" dirty="0">
                <a:ea typeface="+mn-lt"/>
                <a:cs typeface="+mn-lt"/>
              </a:rPr>
              <a:t> </a:t>
            </a:r>
            <a:r>
              <a:rPr lang="uk-UA" sz="2400" err="1">
                <a:ea typeface="+mn-lt"/>
                <a:cs typeface="+mn-lt"/>
              </a:rPr>
              <a:t>Key</a:t>
            </a:r>
            <a:r>
              <a:rPr lang="uk-UA" sz="2400" dirty="0">
                <a:ea typeface="+mn-lt"/>
                <a:cs typeface="+mn-lt"/>
              </a:rPr>
              <a:t> </a:t>
            </a:r>
            <a:r>
              <a:rPr lang="uk-UA" sz="2400" err="1">
                <a:ea typeface="+mn-lt"/>
                <a:cs typeface="+mn-lt"/>
              </a:rPr>
              <a:t>Benefits</a:t>
            </a:r>
            <a:r>
              <a:rPr lang="uk-UA" sz="2400" dirty="0">
                <a:ea typeface="+mn-lt"/>
                <a:cs typeface="+mn-lt"/>
              </a:rPr>
              <a:t> </a:t>
            </a:r>
            <a:r>
              <a:rPr lang="uk-UA" sz="2400" err="1">
                <a:ea typeface="+mn-lt"/>
                <a:cs typeface="+mn-lt"/>
              </a:rPr>
              <a:t>for</a:t>
            </a:r>
            <a:r>
              <a:rPr lang="uk-UA" sz="2400" dirty="0">
                <a:ea typeface="+mn-lt"/>
                <a:cs typeface="+mn-lt"/>
              </a:rPr>
              <a:t> </a:t>
            </a:r>
            <a:r>
              <a:rPr lang="uk-UA" sz="2400" err="1">
                <a:ea typeface="+mn-lt"/>
                <a:cs typeface="+mn-lt"/>
              </a:rPr>
              <a:t>Critical</a:t>
            </a:r>
            <a:r>
              <a:rPr lang="uk-UA" sz="2400" dirty="0">
                <a:ea typeface="+mn-lt"/>
                <a:cs typeface="+mn-lt"/>
              </a:rPr>
              <a:t> </a:t>
            </a:r>
            <a:r>
              <a:rPr lang="uk-UA" sz="2400" err="1">
                <a:ea typeface="+mn-lt"/>
                <a:cs typeface="+mn-lt"/>
              </a:rPr>
              <a:t>Infrastructure</a:t>
            </a:r>
            <a:endParaRPr lang="uk-UA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FCEE33-6B87-1528-05BD-FDFB8BC470FC}"/>
              </a:ext>
            </a:extLst>
          </p:cNvPr>
          <p:cNvSpPr txBox="1"/>
          <p:nvPr/>
        </p:nvSpPr>
        <p:spPr>
          <a:xfrm>
            <a:off x="696685" y="6211660"/>
            <a:ext cx="878205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err="1">
                <a:ea typeface="+mn-lt"/>
                <a:cs typeface="+mn-lt"/>
              </a:rPr>
              <a:t>Speaker</a:t>
            </a:r>
            <a:r>
              <a:rPr lang="uk-UA" dirty="0">
                <a:ea typeface="+mn-lt"/>
                <a:cs typeface="+mn-lt"/>
              </a:rPr>
              <a:t>: </a:t>
            </a:r>
            <a:r>
              <a:rPr lang="uk-UA" err="1">
                <a:ea typeface="+mn-lt"/>
                <a:cs typeface="+mn-lt"/>
              </a:rPr>
              <a:t>Yuriy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err="1">
                <a:ea typeface="+mn-lt"/>
                <a:cs typeface="+mn-lt"/>
              </a:rPr>
              <a:t>Vykhnevych</a:t>
            </a:r>
            <a:r>
              <a:rPr lang="uk-UA" dirty="0">
                <a:ea typeface="+mn-lt"/>
                <a:cs typeface="+mn-lt"/>
              </a:rPr>
              <a:t> </a:t>
            </a:r>
          </a:p>
          <a:p>
            <a:r>
              <a:rPr lang="uk-UA" dirty="0" err="1">
                <a:ea typeface="+mn-lt"/>
                <a:cs typeface="+mn-lt"/>
              </a:rPr>
              <a:t>Owner</a:t>
            </a:r>
            <a:r>
              <a:rPr lang="uk-UA" dirty="0">
                <a:ea typeface="+mn-lt"/>
                <a:cs typeface="+mn-lt"/>
              </a:rPr>
              <a:t> &amp; CTO </a:t>
            </a:r>
            <a:r>
              <a:rPr lang="uk-UA" dirty="0" err="1">
                <a:ea typeface="+mn-lt"/>
                <a:cs typeface="+mn-lt"/>
              </a:rPr>
              <a:t>Best-Link</a:t>
            </a:r>
            <a:r>
              <a:rPr lang="uk-UA" dirty="0">
                <a:ea typeface="+mn-lt"/>
                <a:cs typeface="+mn-lt"/>
              </a:rPr>
              <a:t> LLC. </a:t>
            </a:r>
            <a:r>
              <a:rPr lang="uk-UA" dirty="0" err="1">
                <a:ea typeface="+mn-lt"/>
                <a:cs typeface="+mn-lt"/>
              </a:rPr>
              <a:t>Senior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member</a:t>
            </a:r>
            <a:r>
              <a:rPr lang="uk-UA" dirty="0">
                <a:ea typeface="+mn-lt"/>
                <a:cs typeface="+mn-lt"/>
              </a:rPr>
              <a:t> IEEE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002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20B078-34CA-755A-BA1A-3B175AE52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85" y="-1829"/>
            <a:ext cx="10672215" cy="790005"/>
          </a:xfrm>
        </p:spPr>
        <p:txBody>
          <a:bodyPr/>
          <a:lstStyle/>
          <a:p>
            <a:r>
              <a:rPr lang="uk-UA" cap="none" dirty="0" err="1"/>
              <a:t>Results</a:t>
            </a:r>
            <a:r>
              <a:rPr lang="uk-UA" cap="none" dirty="0"/>
              <a:t> </a:t>
            </a:r>
            <a:r>
              <a:rPr lang="uk-UA" cap="none" dirty="0" err="1"/>
              <a:t>And</a:t>
            </a:r>
            <a:r>
              <a:rPr lang="uk-UA" cap="none" dirty="0"/>
              <a:t> </a:t>
            </a:r>
            <a:r>
              <a:rPr lang="uk-UA" cap="none" dirty="0" err="1"/>
              <a:t>Benefits</a:t>
            </a:r>
            <a:r>
              <a:rPr lang="uk-UA" cap="none" dirty="0"/>
              <a:t> </a:t>
            </a:r>
            <a:r>
              <a:rPr lang="uk-UA" cap="none" dirty="0" err="1"/>
              <a:t>Achieved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C0B7CC4-92ED-B8EB-DC28-6B7B24C60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 err="1">
                <a:ea typeface="+mn-lt"/>
                <a:cs typeface="+mn-lt"/>
              </a:rPr>
              <a:t>Full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automatization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monitoring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management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and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control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of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node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power</a:t>
            </a:r>
            <a:endParaRPr lang="uk-UA" dirty="0">
              <a:ea typeface="+mn-lt"/>
              <a:cs typeface="+mn-lt"/>
            </a:endParaRPr>
          </a:p>
          <a:p>
            <a:r>
              <a:rPr lang="uk-UA" dirty="0" err="1">
                <a:ea typeface="+mn-lt"/>
                <a:cs typeface="+mn-lt"/>
              </a:rPr>
              <a:t>Quick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modernization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of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existing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nodes</a:t>
            </a:r>
            <a:endParaRPr lang="uk-UA" dirty="0">
              <a:ea typeface="+mn-lt"/>
              <a:cs typeface="+mn-lt"/>
            </a:endParaRPr>
          </a:p>
          <a:p>
            <a:r>
              <a:rPr lang="uk-UA" dirty="0" err="1">
                <a:ea typeface="+mn-lt"/>
                <a:cs typeface="+mn-lt"/>
              </a:rPr>
              <a:t>Significantly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shortened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service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outages</a:t>
            </a:r>
            <a:endParaRPr lang="uk-UA" dirty="0" err="1"/>
          </a:p>
          <a:p>
            <a:r>
              <a:rPr lang="uk-UA" dirty="0" err="1">
                <a:ea typeface="+mn-lt"/>
                <a:cs typeface="+mn-lt"/>
              </a:rPr>
              <a:t>Reduced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expenses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for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nodes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service</a:t>
            </a:r>
            <a:r>
              <a:rPr lang="uk-UA" dirty="0">
                <a:ea typeface="+mn-lt"/>
                <a:cs typeface="+mn-lt"/>
              </a:rPr>
              <a:t> </a:t>
            </a:r>
          </a:p>
          <a:p>
            <a:r>
              <a:rPr lang="uk-UA" dirty="0" err="1">
                <a:ea typeface="+mn-lt"/>
                <a:cs typeface="+mn-lt"/>
              </a:rPr>
              <a:t>Extended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equipment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and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batteriy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lifespan</a:t>
            </a:r>
          </a:p>
          <a:p>
            <a:r>
              <a:rPr lang="uk-UA" dirty="0" err="1">
                <a:ea typeface="+mn-lt"/>
                <a:cs typeface="+mn-lt"/>
              </a:rPr>
              <a:t>Increased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number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of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new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customers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F4D5FAB-69BD-DEFB-0E49-8F6A6E941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E89A-AC73-4086-82AB-A58FAADF74A8}" type="datetime1">
              <a:t>14.08.2025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D9317CA-6155-031E-A0D9-63820A127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70922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0AC3925-A2F3-73B2-253C-8DA146740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685" y="2293126"/>
            <a:ext cx="10672215" cy="26931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uk-UA" sz="6000" err="1">
                <a:latin typeface="Arial"/>
                <a:cs typeface="Arial"/>
              </a:rPr>
              <a:t>Thank</a:t>
            </a:r>
            <a:r>
              <a:rPr lang="uk-UA" sz="6000" dirty="0">
                <a:latin typeface="Arial"/>
                <a:cs typeface="Arial"/>
              </a:rPr>
              <a:t> </a:t>
            </a:r>
            <a:r>
              <a:rPr lang="uk-UA" sz="6000" err="1">
                <a:latin typeface="Arial"/>
                <a:cs typeface="Arial"/>
              </a:rPr>
              <a:t>You</a:t>
            </a:r>
            <a:r>
              <a:rPr lang="uk-UA" sz="6000" dirty="0">
                <a:latin typeface="Arial"/>
                <a:cs typeface="Arial"/>
              </a:rPr>
              <a:t>!</a:t>
            </a:r>
            <a:endParaRPr lang="uk-UA" sz="6000" b="1">
              <a:latin typeface="Arial"/>
              <a:cs typeface="Arial"/>
            </a:endParaRP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84127E1-3C7C-60DC-01AB-6784379D3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FD9D-AFF2-4795-A7DE-BBAAA0E72332}" type="datetime1">
              <a:t>14.08.2025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2864911-D43B-A18D-4C9F-F5382674E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0A3900-1CF6-619B-3B1F-9EAAC3BC2576}"/>
              </a:ext>
            </a:extLst>
          </p:cNvPr>
          <p:cNvSpPr txBox="1"/>
          <p:nvPr/>
        </p:nvSpPr>
        <p:spPr>
          <a:xfrm>
            <a:off x="1135673" y="5784605"/>
            <a:ext cx="340995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2000" err="1"/>
              <a:t>Email</a:t>
            </a:r>
            <a:r>
              <a:rPr lang="uk-UA" sz="2000" dirty="0"/>
              <a:t>: yurkou@gmail.com</a:t>
            </a:r>
          </a:p>
        </p:txBody>
      </p:sp>
    </p:spTree>
    <p:extLst>
      <p:ext uri="{BB962C8B-B14F-4D97-AF65-F5344CB8AC3E}">
        <p14:creationId xmlns:p14="http://schemas.microsoft.com/office/powerpoint/2010/main" val="253473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DCD147-E166-DC80-0CBC-BB6A83270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3788"/>
            <a:ext cx="10691265" cy="784877"/>
          </a:xfrm>
        </p:spPr>
        <p:txBody>
          <a:bodyPr/>
          <a:lstStyle/>
          <a:p>
            <a:r>
              <a:rPr lang="uk-UA" cap="none" dirty="0" err="1"/>
              <a:t>Problems</a:t>
            </a:r>
            <a:r>
              <a:rPr lang="uk-UA" cap="none" dirty="0"/>
              <a:t> </a:t>
            </a:r>
            <a:r>
              <a:rPr lang="uk-UA" cap="none" dirty="0" err="1"/>
              <a:t>Faced</a:t>
            </a:r>
            <a:r>
              <a:rPr lang="uk-UA" dirty="0"/>
              <a:t>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7C356C6-2D61-E005-8B33-FAC1A9D22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351930"/>
            <a:ext cx="10691265" cy="392916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uk-UA" err="1"/>
              <a:t>Unpredictable</a:t>
            </a:r>
            <a:r>
              <a:rPr lang="uk-UA" dirty="0"/>
              <a:t> </a:t>
            </a:r>
            <a:r>
              <a:rPr lang="uk-UA" err="1"/>
              <a:t>behaviour</a:t>
            </a:r>
            <a:r>
              <a:rPr lang="uk-UA" dirty="0"/>
              <a:t> </a:t>
            </a:r>
            <a:r>
              <a:rPr lang="uk-UA" err="1"/>
              <a:t>during</a:t>
            </a:r>
            <a:r>
              <a:rPr lang="uk-UA" dirty="0"/>
              <a:t> </a:t>
            </a:r>
            <a:r>
              <a:rPr lang="uk-UA" err="1"/>
              <a:t>power</a:t>
            </a:r>
            <a:r>
              <a:rPr lang="uk-UA" dirty="0"/>
              <a:t> </a:t>
            </a:r>
            <a:r>
              <a:rPr lang="uk-UA" err="1"/>
              <a:t>outages</a:t>
            </a:r>
            <a:endParaRPr lang="uk-UA" dirty="0" err="1"/>
          </a:p>
          <a:p>
            <a:r>
              <a:rPr lang="uk-UA" err="1"/>
              <a:t>No</a:t>
            </a:r>
            <a:r>
              <a:rPr lang="uk-UA" dirty="0"/>
              <a:t> </a:t>
            </a:r>
            <a:r>
              <a:rPr lang="uk-UA" err="1"/>
              <a:t>real</a:t>
            </a:r>
            <a:r>
              <a:rPr lang="uk-UA" dirty="0"/>
              <a:t> </a:t>
            </a:r>
            <a:r>
              <a:rPr lang="uk-UA" err="1"/>
              <a:t>time</a:t>
            </a:r>
            <a:r>
              <a:rPr lang="uk-UA" dirty="0"/>
              <a:t> </a:t>
            </a:r>
            <a:r>
              <a:rPr lang="uk-UA" err="1"/>
              <a:t>information</a:t>
            </a:r>
            <a:endParaRPr lang="uk-UA" dirty="0" err="1"/>
          </a:p>
          <a:p>
            <a:r>
              <a:rPr lang="uk-UA" dirty="0" err="1">
                <a:ea typeface="+mn-lt"/>
                <a:cs typeface="+mn-lt"/>
              </a:rPr>
              <a:t>Unknown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remaining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battery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time</a:t>
            </a:r>
          </a:p>
          <a:p>
            <a:r>
              <a:rPr lang="uk-UA" dirty="0" err="1"/>
              <a:t>Unknown</a:t>
            </a:r>
            <a:r>
              <a:rPr lang="uk-UA" dirty="0"/>
              <a:t> SOC, SOH</a:t>
            </a:r>
          </a:p>
          <a:p>
            <a:r>
              <a:rPr lang="uk-UA" dirty="0" err="1"/>
              <a:t>No</a:t>
            </a:r>
            <a:r>
              <a:rPr lang="uk-UA" dirty="0"/>
              <a:t> </a:t>
            </a:r>
            <a:r>
              <a:rPr lang="uk-UA" dirty="0" err="1"/>
              <a:t>remote</a:t>
            </a:r>
            <a:r>
              <a:rPr lang="uk-UA" dirty="0"/>
              <a:t> </a:t>
            </a:r>
            <a:r>
              <a:rPr lang="uk-UA" dirty="0" err="1"/>
              <a:t>power</a:t>
            </a:r>
            <a:r>
              <a:rPr lang="uk-UA" dirty="0"/>
              <a:t> </a:t>
            </a:r>
            <a:r>
              <a:rPr lang="uk-UA" dirty="0" err="1"/>
              <a:t>control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 </a:t>
            </a:r>
            <a:r>
              <a:rPr lang="uk-UA" dirty="0" err="1"/>
              <a:t>monitoring</a:t>
            </a:r>
            <a:endParaRPr lang="uk-UA" dirty="0"/>
          </a:p>
          <a:p>
            <a:r>
              <a:rPr lang="uk-UA" dirty="0" err="1"/>
              <a:t>Variety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 </a:t>
            </a:r>
            <a:r>
              <a:rPr lang="uk-UA" dirty="0" err="1"/>
              <a:t>battery</a:t>
            </a:r>
            <a:r>
              <a:rPr lang="uk-UA" dirty="0"/>
              <a:t> </a:t>
            </a:r>
            <a:r>
              <a:rPr lang="uk-UA" dirty="0" err="1"/>
              <a:t>types</a:t>
            </a:r>
            <a:endParaRPr lang="uk-UA" dirty="0"/>
          </a:p>
          <a:p>
            <a:r>
              <a:rPr lang="uk-UA" dirty="0" err="1"/>
              <a:t>Limited</a:t>
            </a:r>
            <a:r>
              <a:rPr lang="uk-UA" dirty="0"/>
              <a:t> </a:t>
            </a:r>
            <a:r>
              <a:rPr lang="uk-UA" dirty="0" err="1"/>
              <a:t>space</a:t>
            </a:r>
            <a:r>
              <a:rPr lang="uk-UA" dirty="0"/>
              <a:t> </a:t>
            </a:r>
            <a:r>
              <a:rPr lang="uk-UA" dirty="0" err="1"/>
              <a:t>inside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box</a:t>
            </a:r>
            <a:endParaRPr lang="uk-UA" dirty="0"/>
          </a:p>
          <a:p>
            <a:r>
              <a:rPr lang="uk-UA" dirty="0" err="1"/>
              <a:t>No</a:t>
            </a:r>
            <a:r>
              <a:rPr lang="uk-UA" dirty="0"/>
              <a:t> </a:t>
            </a:r>
            <a:r>
              <a:rPr lang="uk-UA" dirty="0" err="1"/>
              <a:t>climate</a:t>
            </a:r>
            <a:r>
              <a:rPr lang="uk-UA" dirty="0"/>
              <a:t> </a:t>
            </a:r>
            <a:r>
              <a:rPr lang="uk-UA" dirty="0" err="1"/>
              <a:t>control</a:t>
            </a:r>
            <a:endParaRPr lang="uk-UA"/>
          </a:p>
          <a:p>
            <a:r>
              <a:rPr lang="uk-UA" dirty="0" err="1"/>
              <a:t>No</a:t>
            </a:r>
            <a:r>
              <a:rPr lang="uk-UA" dirty="0"/>
              <a:t> </a:t>
            </a:r>
            <a:r>
              <a:rPr lang="uk-UA" dirty="0" err="1"/>
              <a:t>integration</a:t>
            </a:r>
            <a:r>
              <a:rPr lang="uk-UA" dirty="0"/>
              <a:t> </a:t>
            </a:r>
            <a:r>
              <a:rPr lang="uk-UA" dirty="0" err="1"/>
              <a:t>into</a:t>
            </a:r>
            <a:r>
              <a:rPr lang="uk-UA" dirty="0"/>
              <a:t> </a:t>
            </a:r>
            <a:r>
              <a:rPr lang="uk-UA" dirty="0" err="1"/>
              <a:t>existing</a:t>
            </a:r>
            <a:r>
              <a:rPr lang="uk-UA" dirty="0"/>
              <a:t> CRM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88357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B00F65-9886-A4BB-5316-1CE98389A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29" y="3788"/>
            <a:ext cx="10681740" cy="788540"/>
          </a:xfrm>
          <a:noFill/>
        </p:spPr>
        <p:txBody>
          <a:bodyPr>
            <a:normAutofit/>
          </a:bodyPr>
          <a:lstStyle/>
          <a:p>
            <a:r>
              <a:rPr lang="uk-UA" cap="none" dirty="0" err="1"/>
              <a:t>Why</a:t>
            </a:r>
            <a:r>
              <a:rPr lang="uk-UA" cap="none" dirty="0"/>
              <a:t> А </a:t>
            </a:r>
            <a:r>
              <a:rPr lang="uk-UA" cap="none" dirty="0" err="1"/>
              <a:t>Custom</a:t>
            </a:r>
            <a:r>
              <a:rPr lang="uk-UA" cap="none" dirty="0"/>
              <a:t> </a:t>
            </a:r>
            <a:r>
              <a:rPr lang="uk-UA" cap="none" dirty="0" err="1"/>
              <a:t>Solution</a:t>
            </a:r>
            <a:r>
              <a:rPr lang="uk-UA" cap="none" dirty="0"/>
              <a:t>. </a:t>
            </a:r>
            <a:r>
              <a:rPr lang="uk-UA" cap="none" dirty="0" err="1"/>
              <a:t>Pros</a:t>
            </a:r>
            <a:r>
              <a:rPr lang="uk-UA" cap="none" dirty="0"/>
              <a:t> </a:t>
            </a:r>
            <a:r>
              <a:rPr lang="uk-UA" cap="none" dirty="0" err="1"/>
              <a:t>And</a:t>
            </a:r>
            <a:r>
              <a:rPr lang="uk-UA" cap="none" dirty="0"/>
              <a:t> </a:t>
            </a:r>
            <a:r>
              <a:rPr lang="uk-UA" cap="none" dirty="0" err="1"/>
              <a:t>Cons</a:t>
            </a:r>
            <a:r>
              <a:rPr lang="uk-UA" cap="none" dirty="0"/>
              <a:t>.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859EF72-D0CA-41D4-53FC-67ABFAB2B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29" y="984049"/>
            <a:ext cx="8502713" cy="49256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uk-UA" sz="3200" b="1" err="1"/>
              <a:t>Pros</a:t>
            </a:r>
            <a:r>
              <a:rPr lang="uk-UA" sz="3200" b="1" dirty="0"/>
              <a:t>:</a:t>
            </a:r>
            <a:endParaRPr lang="uk-UA" sz="3200"/>
          </a:p>
          <a:p>
            <a:r>
              <a:rPr lang="uk-UA" err="1"/>
              <a:t>All</a:t>
            </a:r>
            <a:r>
              <a:rPr lang="uk-UA" dirty="0"/>
              <a:t> </a:t>
            </a:r>
            <a:r>
              <a:rPr lang="uk-UA" err="1"/>
              <a:t>in</a:t>
            </a:r>
            <a:r>
              <a:rPr lang="uk-UA" dirty="0"/>
              <a:t> </a:t>
            </a:r>
            <a:r>
              <a:rPr lang="uk-UA" err="1"/>
              <a:t>one</a:t>
            </a:r>
            <a:r>
              <a:rPr lang="uk-UA" dirty="0"/>
              <a:t> </a:t>
            </a:r>
            <a:r>
              <a:rPr lang="uk-UA" err="1"/>
              <a:t>solution</a:t>
            </a:r>
            <a:endParaRPr lang="uk-UA" dirty="0"/>
          </a:p>
          <a:p>
            <a:r>
              <a:rPr lang="uk-UA" dirty="0" err="1">
                <a:ea typeface="+mn-lt"/>
                <a:cs typeface="+mn-lt"/>
              </a:rPr>
              <a:t>Flexible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functionality</a:t>
            </a:r>
            <a:endParaRPr lang="uk-UA" dirty="0" err="1"/>
          </a:p>
          <a:p>
            <a:r>
              <a:rPr lang="uk-UA" dirty="0" err="1"/>
              <a:t>Independence</a:t>
            </a:r>
            <a:r>
              <a:rPr lang="uk-UA" dirty="0"/>
              <a:t> </a:t>
            </a:r>
            <a:r>
              <a:rPr lang="uk-UA" dirty="0" err="1"/>
              <a:t>from</a:t>
            </a:r>
            <a:r>
              <a:rPr lang="uk-UA" dirty="0"/>
              <a:t> </a:t>
            </a:r>
            <a:r>
              <a:rPr lang="uk-UA" dirty="0" err="1"/>
              <a:t>third-party</a:t>
            </a:r>
            <a:r>
              <a:rPr lang="uk-UA" dirty="0"/>
              <a:t> </a:t>
            </a:r>
            <a:r>
              <a:rPr lang="uk-UA" dirty="0" err="1"/>
              <a:t>solutions</a:t>
            </a:r>
            <a:endParaRPr lang="uk-UA" dirty="0"/>
          </a:p>
          <a:p>
            <a:r>
              <a:rPr lang="uk-UA" dirty="0" err="1"/>
              <a:t>High</a:t>
            </a:r>
            <a:r>
              <a:rPr lang="uk-UA" dirty="0"/>
              <a:t> </a:t>
            </a:r>
            <a:r>
              <a:rPr lang="uk-UA" dirty="0" err="1"/>
              <a:t>security</a:t>
            </a:r>
            <a:r>
              <a:rPr lang="uk-UA" dirty="0"/>
              <a:t> </a:t>
            </a:r>
            <a:r>
              <a:rPr lang="uk-UA" dirty="0" err="1"/>
              <a:t>level</a:t>
            </a:r>
            <a:r>
              <a:rPr lang="uk-UA" dirty="0"/>
              <a:t>  </a:t>
            </a:r>
          </a:p>
          <a:p>
            <a:r>
              <a:rPr lang="uk-UA" dirty="0" err="1"/>
              <a:t>Easy</a:t>
            </a:r>
            <a:r>
              <a:rPr lang="uk-UA" dirty="0"/>
              <a:t> </a:t>
            </a:r>
            <a:r>
              <a:rPr lang="uk-UA" dirty="0" err="1"/>
              <a:t>integration</a:t>
            </a:r>
            <a:r>
              <a:rPr lang="uk-UA" dirty="0"/>
              <a:t> </a:t>
            </a:r>
            <a:r>
              <a:rPr lang="uk-UA" dirty="0" err="1"/>
              <a:t>into</a:t>
            </a:r>
            <a:r>
              <a:rPr lang="uk-UA" dirty="0"/>
              <a:t> </a:t>
            </a:r>
            <a:r>
              <a:rPr lang="uk-UA" dirty="0" err="1"/>
              <a:t>existing</a:t>
            </a:r>
            <a:r>
              <a:rPr lang="uk-UA" dirty="0"/>
              <a:t> </a:t>
            </a:r>
            <a:r>
              <a:rPr lang="uk-UA" dirty="0" err="1"/>
              <a:t>infrastructure</a:t>
            </a:r>
          </a:p>
          <a:p>
            <a:pPr marL="0" indent="0">
              <a:buNone/>
            </a:pPr>
            <a:r>
              <a:rPr lang="uk-UA" sz="2800" b="1" err="1">
                <a:ea typeface="+mn-lt"/>
                <a:cs typeface="+mn-lt"/>
              </a:rPr>
              <a:t>Cons</a:t>
            </a:r>
            <a:r>
              <a:rPr lang="uk-UA" sz="2800" b="1" dirty="0">
                <a:ea typeface="+mn-lt"/>
                <a:cs typeface="+mn-lt"/>
              </a:rPr>
              <a:t>:</a:t>
            </a:r>
            <a:endParaRPr lang="uk-UA" sz="2800"/>
          </a:p>
          <a:p>
            <a:r>
              <a:rPr lang="uk-UA" dirty="0" err="1">
                <a:ea typeface="+mn-lt"/>
                <a:cs typeface="+mn-lt"/>
              </a:rPr>
              <a:t>Long-term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development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process</a:t>
            </a:r>
            <a:r>
              <a:rPr lang="uk-UA" dirty="0">
                <a:ea typeface="+mn-lt"/>
                <a:cs typeface="+mn-lt"/>
              </a:rPr>
              <a:t> (</a:t>
            </a:r>
            <a:r>
              <a:rPr lang="uk-UA" dirty="0" err="1">
                <a:ea typeface="+mn-lt"/>
                <a:cs typeface="+mn-lt"/>
              </a:rPr>
              <a:t>design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prototype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live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tests</a:t>
            </a:r>
            <a:r>
              <a:rPr lang="uk-UA" dirty="0">
                <a:ea typeface="+mn-lt"/>
                <a:cs typeface="+mn-lt"/>
              </a:rPr>
              <a:t>)</a:t>
            </a:r>
            <a:endParaRPr lang="uk-UA" dirty="0"/>
          </a:p>
          <a:p>
            <a:r>
              <a:rPr lang="uk-UA" sz="2200" dirty="0" err="1"/>
              <a:t>High</a:t>
            </a:r>
            <a:r>
              <a:rPr lang="uk-UA" sz="2200" dirty="0"/>
              <a:t> </a:t>
            </a:r>
            <a:r>
              <a:rPr lang="uk-UA" sz="2200" dirty="0" err="1"/>
              <a:t>initial</a:t>
            </a:r>
            <a:r>
              <a:rPr lang="uk-UA" sz="2200" dirty="0"/>
              <a:t> </a:t>
            </a:r>
            <a:r>
              <a:rPr lang="uk-UA" sz="2200" dirty="0" err="1"/>
              <a:t>investment</a:t>
            </a:r>
            <a:endParaRPr lang="uk-UA" dirty="0" err="1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D2E9E5A-33EF-40D8-7487-78826C775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5768-F300-43F1-89DD-48201A7A7B6D}" type="datetime1">
              <a:t>14.08.2025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467F82A-9D97-3D55-9F6F-D82316367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4070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03561A-5029-AF24-7B78-601EC1EC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3788"/>
            <a:ext cx="10691265" cy="704280"/>
          </a:xfrm>
        </p:spPr>
        <p:txBody>
          <a:bodyPr>
            <a:normAutofit/>
          </a:bodyPr>
          <a:lstStyle/>
          <a:p>
            <a:r>
              <a:rPr lang="uk-UA" cap="none" err="1">
                <a:latin typeface="Univers Condensed"/>
                <a:ea typeface="+mj-lt"/>
                <a:cs typeface="+mj-lt"/>
              </a:rPr>
              <a:t>System</a:t>
            </a:r>
            <a:r>
              <a:rPr lang="uk-UA" cap="none" dirty="0">
                <a:latin typeface="Univers Condensed"/>
                <a:ea typeface="+mj-lt"/>
                <a:cs typeface="+mj-lt"/>
              </a:rPr>
              <a:t> </a:t>
            </a:r>
            <a:r>
              <a:rPr lang="uk-UA" cap="none" err="1">
                <a:latin typeface="Univers Condensed"/>
                <a:ea typeface="+mj-lt"/>
                <a:cs typeface="+mj-lt"/>
              </a:rPr>
              <a:t>Design</a:t>
            </a:r>
            <a:r>
              <a:rPr lang="uk-UA" cap="none" dirty="0">
                <a:latin typeface="Univers Condensed"/>
                <a:ea typeface="+mj-lt"/>
                <a:cs typeface="+mj-lt"/>
              </a:rPr>
              <a:t> </a:t>
            </a:r>
            <a:r>
              <a:rPr lang="uk-UA" cap="none" err="1">
                <a:latin typeface="Univers Condensed"/>
                <a:ea typeface="+mj-lt"/>
                <a:cs typeface="+mj-lt"/>
              </a:rPr>
              <a:t>Requirements</a:t>
            </a:r>
            <a:endParaRPr lang="uk-UA">
              <a:latin typeface="Univers Condensed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9AC4507-9D09-D344-5411-FC1127774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864501"/>
            <a:ext cx="5210725" cy="41790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 err="1">
                <a:ea typeface="+mn-lt"/>
                <a:cs typeface="+mn-lt"/>
              </a:rPr>
              <a:t>Real-time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control</a:t>
            </a:r>
            <a:r>
              <a:rPr lang="uk-UA" dirty="0">
                <a:ea typeface="+mn-lt"/>
                <a:cs typeface="+mn-lt"/>
              </a:rPr>
              <a:t> </a:t>
            </a:r>
            <a:r>
              <a:rPr lang="uk-UA" dirty="0" err="1">
                <a:ea typeface="+mn-lt"/>
                <a:cs typeface="+mn-lt"/>
              </a:rPr>
              <a:t>and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telemetry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aligned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with</a:t>
            </a:r>
            <a:r>
              <a:rPr lang="uk-UA" dirty="0">
                <a:ea typeface="+mn-lt"/>
                <a:cs typeface="+mn-lt"/>
              </a:rPr>
              <a:t> NOC</a:t>
            </a:r>
            <a:endParaRPr lang="uk-UA" dirty="0"/>
          </a:p>
          <a:p>
            <a:r>
              <a:rPr lang="uk-UA" dirty="0" err="1">
                <a:ea typeface="+mn-lt"/>
                <a:cs typeface="+mn-lt"/>
              </a:rPr>
              <a:t>Universal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software-defined</a:t>
            </a:r>
            <a:r>
              <a:rPr lang="uk-UA" dirty="0">
                <a:ea typeface="+mn-lt"/>
                <a:cs typeface="+mn-lt"/>
              </a:rPr>
              <a:t> </a:t>
            </a:r>
            <a:r>
              <a:rPr lang="uk-UA" dirty="0" err="1">
                <a:ea typeface="+mn-lt"/>
                <a:cs typeface="+mn-lt"/>
              </a:rPr>
              <a:t>power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controller</a:t>
            </a:r>
            <a:endParaRPr lang="uk-UA" dirty="0">
              <a:ea typeface="+mn-lt"/>
              <a:cs typeface="+mn-lt"/>
            </a:endParaRPr>
          </a:p>
          <a:p>
            <a:r>
              <a:rPr lang="uk-UA" dirty="0" err="1">
                <a:ea typeface="+mn-lt"/>
                <a:cs typeface="+mn-lt"/>
              </a:rPr>
              <a:t>Compact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size</a:t>
            </a:r>
            <a:r>
              <a:rPr lang="uk-UA" dirty="0">
                <a:ea typeface="+mn-lt"/>
                <a:cs typeface="+mn-lt"/>
              </a:rPr>
              <a:t>: 136x185x45 mm</a:t>
            </a:r>
            <a:endParaRPr lang="uk-UA"/>
          </a:p>
          <a:p>
            <a:r>
              <a:rPr lang="uk-UA" dirty="0" err="1">
                <a:ea typeface="+mn-lt"/>
                <a:cs typeface="+mn-lt"/>
              </a:rPr>
              <a:t>Battery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types</a:t>
            </a:r>
            <a:r>
              <a:rPr lang="uk-UA" dirty="0">
                <a:ea typeface="+mn-lt"/>
                <a:cs typeface="+mn-lt"/>
              </a:rPr>
              <a:t>: </a:t>
            </a:r>
            <a:r>
              <a:rPr lang="uk-UA" dirty="0" err="1">
                <a:ea typeface="+mn-lt"/>
                <a:cs typeface="+mn-lt"/>
              </a:rPr>
              <a:t>Lead-Acid</a:t>
            </a:r>
            <a:r>
              <a:rPr lang="uk-UA" dirty="0">
                <a:ea typeface="+mn-lt"/>
                <a:cs typeface="+mn-lt"/>
              </a:rPr>
              <a:t>/AGM/GEL/</a:t>
            </a:r>
            <a:r>
              <a:rPr lang="uk-UA" dirty="0" err="1">
                <a:ea typeface="+mn-lt"/>
                <a:cs typeface="+mn-lt"/>
              </a:rPr>
              <a:t>Li-ion</a:t>
            </a:r>
            <a:r>
              <a:rPr lang="uk-UA" dirty="0">
                <a:ea typeface="+mn-lt"/>
                <a:cs typeface="+mn-lt"/>
              </a:rPr>
              <a:t>/LFP </a:t>
            </a:r>
            <a:endParaRPr lang="en-US" dirty="0">
              <a:ea typeface="+mn-lt"/>
              <a:cs typeface="+mn-lt"/>
            </a:endParaRPr>
          </a:p>
          <a:p>
            <a:r>
              <a:rPr lang="uk-UA" dirty="0" err="1">
                <a:ea typeface="+mn-lt"/>
                <a:cs typeface="+mn-lt"/>
              </a:rPr>
              <a:t>Cell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quantity</a:t>
            </a:r>
            <a:r>
              <a:rPr lang="uk-UA" dirty="0">
                <a:ea typeface="+mn-lt"/>
                <a:cs typeface="+mn-lt"/>
              </a:rPr>
              <a:t>: 3-16 </a:t>
            </a:r>
            <a:r>
              <a:rPr lang="uk-UA" dirty="0" err="1">
                <a:ea typeface="+mn-lt"/>
                <a:cs typeface="+mn-lt"/>
              </a:rPr>
              <a:t>Cell</a:t>
            </a:r>
            <a:r>
              <a:rPr lang="uk-UA" dirty="0">
                <a:ea typeface="+mn-lt"/>
                <a:cs typeface="+mn-lt"/>
              </a:rPr>
              <a:t> </a:t>
            </a:r>
          </a:p>
          <a:p>
            <a:r>
              <a:rPr lang="uk-UA" dirty="0" err="1">
                <a:ea typeface="+mn-lt"/>
                <a:cs typeface="+mn-lt"/>
              </a:rPr>
              <a:t>Stack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voltage</a:t>
            </a:r>
            <a:r>
              <a:rPr lang="uk-UA" dirty="0">
                <a:ea typeface="+mn-lt"/>
                <a:cs typeface="+mn-lt"/>
              </a:rPr>
              <a:t>: 10–80 V</a:t>
            </a:r>
            <a:endParaRPr lang="uk-UA" dirty="0"/>
          </a:p>
          <a:p>
            <a:r>
              <a:rPr lang="uk-UA" dirty="0" err="1">
                <a:ea typeface="+mn-lt"/>
                <a:cs typeface="+mn-lt"/>
              </a:rPr>
              <a:t>Charging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current</a:t>
            </a:r>
            <a:r>
              <a:rPr lang="uk-UA" dirty="0">
                <a:ea typeface="+mn-lt"/>
                <a:cs typeface="+mn-lt"/>
              </a:rPr>
              <a:t>: 0.1 - 40 A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2F7C424E-9962-763F-F3DB-ADBE183D5E24}"/>
              </a:ext>
            </a:extLst>
          </p:cNvPr>
          <p:cNvSpPr txBox="1">
            <a:spLocks/>
          </p:cNvSpPr>
          <p:nvPr/>
        </p:nvSpPr>
        <p:spPr>
          <a:xfrm>
            <a:off x="6629093" y="1864501"/>
            <a:ext cx="5214390" cy="41790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ea typeface="+mn-lt"/>
                <a:cs typeface="+mn-lt"/>
              </a:rPr>
              <a:t>Low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cost</a:t>
            </a:r>
            <a:r>
              <a:rPr lang="uk-UA" dirty="0">
                <a:ea typeface="+mn-lt"/>
                <a:cs typeface="+mn-lt"/>
              </a:rPr>
              <a:t>: $200–250.</a:t>
            </a:r>
            <a:endParaRPr lang="uk-UA" dirty="0"/>
          </a:p>
          <a:p>
            <a:r>
              <a:rPr lang="uk-UA" dirty="0" err="1">
                <a:ea typeface="+mn-lt"/>
                <a:cs typeface="+mn-lt"/>
              </a:rPr>
              <a:t>Fast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and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easy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installation</a:t>
            </a:r>
            <a:endParaRPr lang="uk-UA" dirty="0">
              <a:ea typeface="+mn-lt"/>
              <a:cs typeface="+mn-lt"/>
            </a:endParaRPr>
          </a:p>
          <a:p>
            <a:r>
              <a:rPr lang="uk-UA" dirty="0">
                <a:ea typeface="+mn-lt"/>
                <a:cs typeface="+mn-lt"/>
              </a:rPr>
              <a:t>NMS/CRM/</a:t>
            </a:r>
            <a:r>
              <a:rPr lang="uk-UA" dirty="0" err="1">
                <a:ea typeface="+mn-lt"/>
                <a:cs typeface="+mn-lt"/>
              </a:rPr>
              <a:t>Cloud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integration</a:t>
            </a:r>
            <a:endParaRPr lang="uk-UA" dirty="0" err="1"/>
          </a:p>
          <a:p>
            <a:r>
              <a:rPr lang="uk-UA" dirty="0" err="1">
                <a:ea typeface="+mn-lt"/>
                <a:cs typeface="+mn-lt"/>
              </a:rPr>
              <a:t>Power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sources</a:t>
            </a:r>
            <a:r>
              <a:rPr lang="uk-UA" dirty="0">
                <a:ea typeface="+mn-lt"/>
                <a:cs typeface="+mn-lt"/>
              </a:rPr>
              <a:t>: </a:t>
            </a:r>
            <a:r>
              <a:rPr lang="uk-UA" dirty="0" err="1">
                <a:ea typeface="+mn-lt"/>
                <a:cs typeface="+mn-lt"/>
              </a:rPr>
              <a:t>Grid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Generator</a:t>
            </a:r>
            <a:r>
              <a:rPr lang="uk-UA" dirty="0">
                <a:ea typeface="+mn-lt"/>
                <a:cs typeface="+mn-lt"/>
              </a:rPr>
              <a:t>, PV, </a:t>
            </a:r>
            <a:r>
              <a:rPr lang="uk-UA" dirty="0" err="1">
                <a:ea typeface="+mn-lt"/>
                <a:cs typeface="+mn-lt"/>
              </a:rPr>
              <a:t>Battery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Pack</a:t>
            </a:r>
            <a:endParaRPr lang="uk-UA" dirty="0">
              <a:ea typeface="+mn-lt"/>
              <a:cs typeface="+mn-lt"/>
            </a:endParaRPr>
          </a:p>
          <a:p>
            <a:r>
              <a:rPr lang="uk-UA" dirty="0">
                <a:ea typeface="+mn-lt"/>
                <a:cs typeface="+mn-lt"/>
              </a:rPr>
              <a:t>ASSC/ATS </a:t>
            </a:r>
            <a:r>
              <a:rPr lang="uk-UA" dirty="0" err="1">
                <a:ea typeface="+mn-lt"/>
                <a:cs typeface="+mn-lt"/>
              </a:rPr>
              <a:t>functionality</a:t>
            </a:r>
            <a:endParaRPr lang="uk-UA" dirty="0">
              <a:ea typeface="+mn-lt"/>
              <a:cs typeface="+mn-lt"/>
            </a:endParaRPr>
          </a:p>
          <a:p>
            <a:r>
              <a:rPr lang="uk-UA" dirty="0" err="1">
                <a:ea typeface="+mn-lt"/>
                <a:cs typeface="+mn-lt"/>
              </a:rPr>
              <a:t>Communication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Interfaces</a:t>
            </a:r>
            <a:r>
              <a:rPr lang="uk-UA" dirty="0">
                <a:ea typeface="+mn-lt"/>
                <a:cs typeface="+mn-lt"/>
              </a:rPr>
              <a:t>: </a:t>
            </a:r>
            <a:r>
              <a:rPr lang="uk-UA" dirty="0" err="1">
                <a:ea typeface="+mn-lt"/>
                <a:cs typeface="+mn-lt"/>
              </a:rPr>
              <a:t>Ethernet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Wi-Fi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LoRa</a:t>
            </a:r>
            <a:r>
              <a:rPr lang="uk-UA" dirty="0">
                <a:ea typeface="+mn-lt"/>
                <a:cs typeface="+mn-lt"/>
              </a:rPr>
              <a:t>, UART, BLE, CAN, RS-485</a:t>
            </a:r>
          </a:p>
          <a:p>
            <a:r>
              <a:rPr lang="uk-UA" dirty="0" err="1"/>
              <a:t>Scalability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692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6D49B-33C6-617B-4FB6-8069B0F92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785" y="-1829"/>
            <a:ext cx="10681740" cy="60903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cap="none" err="1"/>
              <a:t>System</a:t>
            </a:r>
            <a:r>
              <a:rPr lang="uk-UA" cap="none" dirty="0"/>
              <a:t> </a:t>
            </a:r>
            <a:r>
              <a:rPr lang="uk-UA" cap="none" err="1"/>
              <a:t>Diagram</a:t>
            </a:r>
            <a:endParaRPr lang="uk-UA" cap="none"/>
          </a:p>
        </p:txBody>
      </p:sp>
      <p:pic>
        <p:nvPicPr>
          <p:cNvPr id="7" name="Місце для вмісту 6" descr="Зображення, що містить текст, знімок екрана, схема&#10;&#10;Вміст на основі ШІ може бути неправильним.">
            <a:extLst>
              <a:ext uri="{FF2B5EF4-FFF2-40B4-BE49-F238E27FC236}">
                <a16:creationId xmlns:a16="http://schemas.microsoft.com/office/drawing/2014/main" id="{F993DD7E-4680-FA80-2D4A-3A1711E738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2096" y="806982"/>
            <a:ext cx="9033362" cy="5236288"/>
          </a:xfrm>
          <a:prstGeom prst="rect">
            <a:avLst/>
          </a:prstGeom>
        </p:spPr>
      </p:pic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CA4D2CE-681A-C93A-2C07-0DB3C027F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28F4-6A9C-418E-A310-2260EABE961E}" type="datetime1">
              <a:t>14.08.2025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A2DD27C-5F47-6F80-6D2D-0A668FF2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426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17245B-7906-E850-CCDD-6CF1D7663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622" y="-1829"/>
            <a:ext cx="10672215" cy="790005"/>
          </a:xfrm>
        </p:spPr>
        <p:txBody>
          <a:bodyPr>
            <a:normAutofit/>
          </a:bodyPr>
          <a:lstStyle/>
          <a:p>
            <a:r>
              <a:rPr lang="uk-UA" cap="none" dirty="0" err="1"/>
              <a:t>Web</a:t>
            </a:r>
            <a:r>
              <a:rPr lang="uk-UA" cap="none" dirty="0"/>
              <a:t> </a:t>
            </a:r>
            <a:r>
              <a:rPr lang="uk-UA" cap="none" dirty="0" err="1"/>
              <a:t>Interface</a:t>
            </a:r>
            <a:r>
              <a:rPr lang="uk-UA" cap="none" dirty="0"/>
              <a:t> 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B7E8CAF-14C3-3CC6-DB01-6FB9FB239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CD51-7ACC-4EFB-B656-BAA966D8640B}" type="datetime1">
              <a:t>14.08.2025</a:t>
            </a:fld>
            <a:endParaRPr lang="en-US" dirty="0"/>
          </a:p>
        </p:txBody>
      </p:sp>
      <p:pic>
        <p:nvPicPr>
          <p:cNvPr id="15" name="Рисунок 14" descr="Зображення, що містить текст, знімок екрана, монітор, програмне забезпечення&#10;&#10;Вміст на основі ШІ може бути неправильним.">
            <a:extLst>
              <a:ext uri="{FF2B5EF4-FFF2-40B4-BE49-F238E27FC236}">
                <a16:creationId xmlns:a16="http://schemas.microsoft.com/office/drawing/2014/main" id="{98D27C44-1B2A-153A-6EBB-AA55062A5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1403"/>
            <a:ext cx="12192000" cy="533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913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4A9BB-617A-D91C-DF6C-7AA85AA94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85" y="-1829"/>
            <a:ext cx="10672215" cy="57874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cap="none" err="1"/>
              <a:t>Web</a:t>
            </a:r>
            <a:r>
              <a:rPr lang="uk-UA" cap="none" dirty="0"/>
              <a:t> </a:t>
            </a:r>
            <a:r>
              <a:rPr lang="uk-UA" cap="none" err="1"/>
              <a:t>Interface</a:t>
            </a:r>
            <a:r>
              <a:rPr lang="uk-UA" cap="none" dirty="0"/>
              <a:t> 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7CAD69-7F37-30BD-684E-C28D3299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35A1-F11C-47F1-996C-D980097ADBC1}" type="datetime1">
              <a:t>14.08.2025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82A19E7-F3AB-FAAC-A8F5-8BC150F6C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pic>
        <p:nvPicPr>
          <p:cNvPr id="8" name="Рисунок 7" descr="Зображення, що містить текст, знімок екрана, число, монітор&#10;&#10;Вміст на основі ШІ може бути неправильним.">
            <a:extLst>
              <a:ext uri="{FF2B5EF4-FFF2-40B4-BE49-F238E27FC236}">
                <a16:creationId xmlns:a16="http://schemas.microsoft.com/office/drawing/2014/main" id="{981619F4-32B4-C17B-8881-0483D827F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3236"/>
            <a:ext cx="12192000" cy="527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084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D896C7-7EC2-0CAD-2646-464E77947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85" y="-1829"/>
            <a:ext cx="10672215" cy="60903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cap="none" err="1"/>
              <a:t>Web</a:t>
            </a:r>
            <a:r>
              <a:rPr lang="uk-UA" cap="none" dirty="0"/>
              <a:t> </a:t>
            </a:r>
            <a:r>
              <a:rPr lang="uk-UA" cap="none" err="1"/>
              <a:t>Interface</a:t>
            </a:r>
            <a:endParaRPr lang="uk-UA" cap="none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726CB60-FB65-84AB-3DDC-422CB8E67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35D1-A822-473C-8646-DFB5F75B5A5D}" type="datetime1">
              <a:t>14.08.2025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A8AB7E6-6732-B640-4082-6333191F5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56BF4B7-A28D-2042-8B52-83F744617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8</a:t>
            </a:fld>
            <a:endParaRPr lang="en-US" dirty="0"/>
          </a:p>
        </p:txBody>
      </p:sp>
      <p:pic>
        <p:nvPicPr>
          <p:cNvPr id="7" name="Рисунок 6" descr="Зображення, що містить текст, знімок екрана, схема, число&#10;&#10;Вміст на основі ШІ може бути неправильним.">
            <a:extLst>
              <a:ext uri="{FF2B5EF4-FFF2-40B4-BE49-F238E27FC236}">
                <a16:creationId xmlns:a16="http://schemas.microsoft.com/office/drawing/2014/main" id="{6237B1FE-49E4-CFD0-6060-CB2311AC6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6081"/>
            <a:ext cx="12192000" cy="604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198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24A25-1B57-1B74-A39D-A352CD05F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85" y="-1829"/>
            <a:ext cx="10672215" cy="65665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cap="none" err="1"/>
              <a:t>Inside</a:t>
            </a:r>
            <a:r>
              <a:rPr lang="uk-UA" cap="none" dirty="0"/>
              <a:t> </a:t>
            </a:r>
            <a:r>
              <a:rPr lang="uk-UA" cap="none" err="1"/>
              <a:t>The</a:t>
            </a:r>
            <a:r>
              <a:rPr lang="uk-UA" cap="none" dirty="0"/>
              <a:t> </a:t>
            </a:r>
            <a:r>
              <a:rPr lang="uk-UA" cap="none" err="1"/>
              <a:t>Box</a:t>
            </a:r>
            <a:endParaRPr lang="uk-UA" cap="none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CB777C3-E3DD-D59C-F9B3-5C237AC3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3286-939F-4D97-A90B-D52A99C79C16}" type="datetime1">
              <a:t>14.08.2025</a:t>
            </a:fld>
            <a:endParaRPr lang="en-US" dirty="0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336C627-CBAD-7FC4-3D1F-668AEB173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pic>
        <p:nvPicPr>
          <p:cNvPr id="7" name="Рисунок 6" descr="Зображення, що містить електроніка, Електрична проводка, кабель, Електронна інженерія&#10;&#10;Вміст на основі ШІ може бути неправильним.">
            <a:extLst>
              <a:ext uri="{FF2B5EF4-FFF2-40B4-BE49-F238E27FC236}">
                <a16:creationId xmlns:a16="http://schemas.microsoft.com/office/drawing/2014/main" id="{99184253-1CD8-4241-3004-0430A8A2D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50" y="762000"/>
            <a:ext cx="8724900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491077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VTI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ChronicleVTI">
      <a:majorFont>
        <a:latin typeface="Univers Condensed"/>
        <a:ea typeface=""/>
        <a:cs typeface=""/>
      </a:majorFont>
      <a:minorFont>
        <a:latin typeface="Calisto MT" panose="02040603050505030304"/>
        <a:ea typeface=""/>
        <a:cs typeface=""/>
      </a:minorFont>
    </a:fontScheme>
    <a:fmtScheme name="Chronicle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34FD3B1-53CD-4A5C-943C-C44DFF248C3E}" vid="{19A790DA-2E4D-4134-98A6-7DECB1A1B8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Широкий екран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ChronicleVTI</vt:lpstr>
      <vt:lpstr>Powering small communication nodes during long power outages  </vt:lpstr>
      <vt:lpstr>Problems Faced </vt:lpstr>
      <vt:lpstr>Why А Custom Solution. Pros And Cons.</vt:lpstr>
      <vt:lpstr>System Design Requirements</vt:lpstr>
      <vt:lpstr>System Diagram</vt:lpstr>
      <vt:lpstr>Web Interface </vt:lpstr>
      <vt:lpstr>Web Interface </vt:lpstr>
      <vt:lpstr>Web Interface</vt:lpstr>
      <vt:lpstr>Inside The Box</vt:lpstr>
      <vt:lpstr>Results And Benefits Achieved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838</cp:revision>
  <dcterms:created xsi:type="dcterms:W3CDTF">2025-08-14T17:30:34Z</dcterms:created>
  <dcterms:modified xsi:type="dcterms:W3CDTF">2025-08-15T01:41:23Z</dcterms:modified>
</cp:coreProperties>
</file>