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6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11111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6CA"/>
          </a:solidFill>
        </a:fill>
      </a:tcStyle>
    </a:wholeTbl>
    <a:band2H>
      <a:tcTxStyle b="def" i="def"/>
      <a:tcStyle>
        <a:tcBdr/>
        <a:fill>
          <a:solidFill>
            <a:srgbClr val="FEF3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CCD"/>
          </a:solidFill>
        </a:fill>
      </a:tcStyle>
    </a:wholeTbl>
    <a:band2H>
      <a:tcTxStyle b="def" i="def"/>
      <a:tcStyle>
        <a:tcBdr/>
        <a:fill>
          <a:solidFill>
            <a:srgbClr val="F0F6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ACA"/>
          </a:solidFill>
        </a:fill>
      </a:tcStyle>
    </a:wholeTbl>
    <a:band2H>
      <a:tcTxStyle b="def" i="def"/>
      <a:tcStyle>
        <a:tcBdr/>
        <a:fill>
          <a:solidFill>
            <a:srgbClr val="E8E6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11111"/>
              </a:solidFill>
              <a:prstDash val="solid"/>
              <a:round/>
            </a:ln>
          </a:top>
          <a:bottom>
            <a:ln w="254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11111"/>
              </a:solidFill>
              <a:prstDash val="solid"/>
              <a:round/>
            </a:ln>
          </a:top>
          <a:bottom>
            <a:ln w="254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1111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1111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1111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12700" cap="flat">
              <a:solidFill>
                <a:srgbClr val="111111"/>
              </a:solidFill>
              <a:prstDash val="solid"/>
              <a:round/>
            </a:ln>
          </a:top>
          <a:bottom>
            <a:ln w="127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solidFill>
            <a:srgbClr val="111111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12700" cap="flat">
              <a:solidFill>
                <a:srgbClr val="111111"/>
              </a:solidFill>
              <a:prstDash val="solid"/>
              <a:round/>
            </a:ln>
          </a:top>
          <a:bottom>
            <a:ln w="127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solidFill>
            <a:srgbClr val="111111">
              <a:alpha val="20000"/>
            </a:srgbClr>
          </a:solidFill>
        </a:fill>
      </a:tcStyle>
    </a:firstCol>
    <a:lastRow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50800" cap="flat">
              <a:solidFill>
                <a:srgbClr val="111111"/>
              </a:solidFill>
              <a:prstDash val="solid"/>
              <a:round/>
            </a:ln>
          </a:top>
          <a:bottom>
            <a:ln w="127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111111"/>
        </a:fontRef>
        <a:srgbClr val="111111"/>
      </a:tcTxStyle>
      <a:tcStyle>
        <a:tcBdr>
          <a:left>
            <a:ln w="12700" cap="flat">
              <a:solidFill>
                <a:srgbClr val="111111"/>
              </a:solidFill>
              <a:prstDash val="solid"/>
              <a:round/>
            </a:ln>
          </a:left>
          <a:right>
            <a:ln w="12700" cap="flat">
              <a:solidFill>
                <a:srgbClr val="111111"/>
              </a:solidFill>
              <a:prstDash val="solid"/>
              <a:round/>
            </a:ln>
          </a:right>
          <a:top>
            <a:ln w="12700" cap="flat">
              <a:solidFill>
                <a:srgbClr val="111111"/>
              </a:solidFill>
              <a:prstDash val="solid"/>
              <a:round/>
            </a:ln>
          </a:top>
          <a:bottom>
            <a:ln w="25400" cap="flat">
              <a:solidFill>
                <a:srgbClr val="111111"/>
              </a:solidFill>
              <a:prstDash val="solid"/>
              <a:round/>
            </a:ln>
          </a:bottom>
          <a:insideH>
            <a:ln w="12700" cap="flat">
              <a:solidFill>
                <a:srgbClr val="111111"/>
              </a:solidFill>
              <a:prstDash val="solid"/>
              <a:round/>
            </a:ln>
          </a:insideH>
          <a:insideV>
            <a:ln w="12700" cap="flat">
              <a:solidFill>
                <a:srgbClr val="11111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hape 5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Shape 9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Karin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Nämna att GNSS är lätt att störa ut etc, därför är det så viktigt att “alla börjar använda stadsnätens fiber istället för att få tillförligtlig tid.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hape 9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Karin</a:t>
            </a:r>
          </a:p>
          <a:p>
            <a:pPr>
              <a:defRPr sz="1100"/>
            </a:pPr>
            <a:r>
              <a:t>Last bullet = </a:t>
            </a:r>
            <a:r>
              <a:rPr i="1" sz="1400">
                <a:latin typeface="Roboto Medium"/>
                <a:ea typeface="Roboto Medium"/>
                <a:cs typeface="Roboto Medium"/>
                <a:sym typeface="Roboto Medium"/>
              </a:rPr>
              <a:t>This is a general requirement for the sector Electronic Communication in Sweden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9" name="Shape 9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Shape 9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7" name="Shape 9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t>Christian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PTP- premiumtjänsten, dedikerad fiber, högsta precition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Netnod time direct, om du redan har en IX-port får man tjänsten över samma port</a:t>
            </a:r>
          </a:p>
          <a:p>
            <a:pPr>
              <a:defRPr sz="1100"/>
            </a:pPr>
          </a:p>
          <a:p>
            <a:pPr>
              <a:defRPr sz="1100"/>
            </a:pPr>
            <a:r>
              <a:t>Netnod time remote, om man befinner sig på annan ort än där vi finns kan vi beställa en kvalitessäkrad fiberförbindelse till dig och placera lämplig hårdvara hos dig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hape 9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1500"/>
            </a:pPr>
            <a:r>
              <a:t>Christian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  <a:r>
              <a:t>NTP- standardtjänsten, lätt smidig och gratis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  <a:r>
              <a:t>NTS- om du vill vara säker att du får svar från rätt aktör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</a:p>
          <a:p>
            <a:pPr>
              <a:lnSpc>
                <a:spcPct val="150000"/>
              </a:lnSpc>
              <a:spcBef>
                <a:spcPts val="1200"/>
              </a:spcBef>
              <a:defRPr sz="1500"/>
            </a:pPr>
            <a:r>
              <a:t>Info om NTS</a:t>
            </a:r>
            <a:br/>
            <a:r>
              <a:t>Avoid a range of problems like:</a:t>
            </a:r>
          </a:p>
          <a:p>
            <a:pPr marL="457200" indent="-333375">
              <a:lnSpc>
                <a:spcPct val="150000"/>
              </a:lnSpc>
              <a:spcBef>
                <a:spcPts val="1200"/>
              </a:spcBef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authentication problems, attacks and issues with authentication security measures</a:t>
            </a:r>
          </a:p>
          <a:p>
            <a:pPr marL="457200" indent="-333375">
              <a:lnSpc>
                <a:spcPct val="150000"/>
              </a:lnSpc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issues with cryptographic signatures and establishing encrypted sessions such as Transport Layer Security (TLS)</a:t>
            </a:r>
          </a:p>
          <a:p>
            <a:pPr marL="457200" indent="-333375">
              <a:lnSpc>
                <a:spcPct val="150000"/>
              </a:lnSpc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DNS Security (DNSSEC) failing to work if the client doesn’t have accurate time</a:t>
            </a:r>
          </a:p>
          <a:p>
            <a:pPr marL="457200" indent="-314325">
              <a:lnSpc>
                <a:spcPct val="150000"/>
              </a:lnSpc>
              <a:buClr>
                <a:srgbClr val="111111"/>
              </a:buClr>
              <a:buSzPts val="1500"/>
              <a:buFont typeface="Helvetica Neue"/>
              <a:buChar char="■"/>
              <a:defRPr sz="1500"/>
            </a:pPr>
            <a:r>
              <a:t>incorrect timestamps on logs and transactions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2" name="Shape 10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0" name="Shape 1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8" name="Shape 1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/>
            <a:r>
              <a:t>Karin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3" name="Brödtext nivå ett…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53;p11"/>
          <p:cNvSpPr txBox="1"/>
          <p:nvPr/>
        </p:nvSpPr>
        <p:spPr>
          <a:xfrm>
            <a:off x="755637" y="4811840"/>
            <a:ext cx="179964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001135"/>
                </a:solidFill>
              </a:defRPr>
            </a:lvl1pPr>
          </a:lstStyle>
          <a:p>
            <a:pPr/>
            <a:r>
              <a:t>© 2023 Nokia</a:t>
            </a:r>
          </a:p>
        </p:txBody>
      </p:sp>
      <p:pic>
        <p:nvPicPr>
          <p:cNvPr id="100" name="Google Shape;54;p11" descr="Google Shape;54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558" y="4657678"/>
            <a:ext cx="1555926" cy="41004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Diabildsnummer"/>
          <p:cNvSpPr txBox="1"/>
          <p:nvPr>
            <p:ph type="sldNum" sz="quarter" idx="2"/>
          </p:nvPr>
        </p:nvSpPr>
        <p:spPr>
          <a:xfrm>
            <a:off x="419040" y="4811842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113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57;p12"/>
          <p:cNvSpPr txBox="1"/>
          <p:nvPr/>
        </p:nvSpPr>
        <p:spPr>
          <a:xfrm>
            <a:off x="755637" y="4811840"/>
            <a:ext cx="179964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001135"/>
                </a:solidFill>
              </a:defRPr>
            </a:lvl1pPr>
          </a:lstStyle>
          <a:p>
            <a:pPr/>
            <a:r>
              <a:t>© 2023 Nokia</a:t>
            </a:r>
          </a:p>
        </p:txBody>
      </p:sp>
      <p:pic>
        <p:nvPicPr>
          <p:cNvPr id="109" name="Google Shape;58;p12" descr="Google Shape;58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558" y="4657678"/>
            <a:ext cx="1555926" cy="410046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Diabildsnummer"/>
          <p:cNvSpPr txBox="1"/>
          <p:nvPr>
            <p:ph type="sldNum" sz="quarter" idx="2"/>
          </p:nvPr>
        </p:nvSpPr>
        <p:spPr>
          <a:xfrm>
            <a:off x="419040" y="4811842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113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61;p13"/>
          <p:cNvSpPr txBox="1"/>
          <p:nvPr/>
        </p:nvSpPr>
        <p:spPr>
          <a:xfrm>
            <a:off x="657360" y="4810759"/>
            <a:ext cx="17992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001135"/>
                </a:solidFill>
              </a:defRPr>
            </a:lvl1pPr>
          </a:lstStyle>
          <a:p>
            <a:pPr/>
            <a:r>
              <a:t>© Nokia 2023</a:t>
            </a:r>
          </a:p>
        </p:txBody>
      </p:sp>
      <p:pic>
        <p:nvPicPr>
          <p:cNvPr id="118" name="Google Shape;62;p13" descr="Google Shape;62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4875838"/>
            <a:ext cx="2286000" cy="26784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eltext"/>
          <p:cNvSpPr txBox="1"/>
          <p:nvPr>
            <p:ph type="title"/>
          </p:nvPr>
        </p:nvSpPr>
        <p:spPr>
          <a:xfrm>
            <a:off x="457200" y="205199"/>
            <a:ext cx="8229242" cy="8586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20" name="Brödtext nivå ett…"/>
          <p:cNvSpPr txBox="1"/>
          <p:nvPr>
            <p:ph type="body" sz="half" idx="1"/>
          </p:nvPr>
        </p:nvSpPr>
        <p:spPr>
          <a:xfrm>
            <a:off x="457200" y="1203480"/>
            <a:ext cx="4015800" cy="2982961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90000"/>
              </a:lnSpc>
              <a:spcBef>
                <a:spcPts val="1300"/>
              </a:spcBef>
              <a:buClrTx/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6002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0574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5146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21" name="Diabildsnummer"/>
          <p:cNvSpPr txBox="1"/>
          <p:nvPr>
            <p:ph type="sldNum" sz="quarter" idx="2"/>
          </p:nvPr>
        </p:nvSpPr>
        <p:spPr>
          <a:xfrm>
            <a:off x="419040" y="4810763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113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29" name="Brödtext nivå ett…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0" name="Diabildsnummer"/>
          <p:cNvSpPr txBox="1"/>
          <p:nvPr>
            <p:ph type="sldNum" sz="quarter" idx="2"/>
          </p:nvPr>
        </p:nvSpPr>
        <p:spPr>
          <a:xfrm>
            <a:off x="6279588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7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111">
              <a:alpha val="701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8" name="Google Shape;72;p15" descr="Google Shape;72;p15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7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eltext"/>
          <p:cNvSpPr txBox="1"/>
          <p:nvPr>
            <p:ph type="title"/>
          </p:nvPr>
        </p:nvSpPr>
        <p:spPr>
          <a:xfrm>
            <a:off x="504000" y="504000"/>
            <a:ext cx="8136002" cy="3492002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40" name="Brödtext nivå ett…"/>
          <p:cNvSpPr txBox="1"/>
          <p:nvPr>
            <p:ph type="body" sz="quarter" idx="1"/>
          </p:nvPr>
        </p:nvSpPr>
        <p:spPr>
          <a:xfrm>
            <a:off x="504000" y="4116425"/>
            <a:ext cx="8136002" cy="792607"/>
          </a:xfrm>
          <a:prstGeom prst="rect">
            <a:avLst/>
          </a:prstGeom>
        </p:spPr>
        <p:txBody>
          <a:bodyPr lIns="91398" tIns="91398" rIns="91398" bIns="91398" anchor="b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1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77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111">
              <a:alpha val="701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9" name="Google Shape;78;p16" descr="Google Shape;78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4399" y="1211749"/>
            <a:ext cx="2575207" cy="2719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79;p16" descr="Google Shape;79;p16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7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82;p17"/>
          <p:cNvSpPr/>
          <p:nvPr>
            <p:ph type="pic" idx="21"/>
          </p:nvPr>
        </p:nvSpPr>
        <p:spPr>
          <a:xfrm>
            <a:off x="4600575" y="0"/>
            <a:ext cx="58173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9" name="Titeltext"/>
          <p:cNvSpPr txBox="1"/>
          <p:nvPr>
            <p:ph type="title"/>
          </p:nvPr>
        </p:nvSpPr>
        <p:spPr>
          <a:xfrm>
            <a:off x="504000" y="504000"/>
            <a:ext cx="4680000" cy="3492002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60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7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61" name="Google Shape;85;p17" descr="Google Shape;85;p17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142862" y="125150"/>
            <a:ext cx="396002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88;p18" descr="Google Shape;88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4399" y="1211749"/>
            <a:ext cx="2575207" cy="27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eltext"/>
          <p:cNvSpPr txBox="1"/>
          <p:nvPr>
            <p:ph type="title"/>
          </p:nvPr>
        </p:nvSpPr>
        <p:spPr>
          <a:xfrm>
            <a:off x="971999" y="2285400"/>
            <a:ext cx="7200004" cy="572707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ctr">
              <a:defRPr b="1" i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78" name="Brödtext nivå ett…"/>
          <p:cNvSpPr txBox="1"/>
          <p:nvPr>
            <p:ph type="body" sz="quarter" idx="1"/>
          </p:nvPr>
        </p:nvSpPr>
        <p:spPr>
          <a:xfrm>
            <a:off x="971999" y="3877200"/>
            <a:ext cx="7200004" cy="844507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79" name="Google Shape;93;p19" descr="Google Shape;93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88" name="Brödtext nivå ett…"/>
          <p:cNvSpPr txBox="1"/>
          <p:nvPr>
            <p:ph type="body" sz="half" idx="1"/>
          </p:nvPr>
        </p:nvSpPr>
        <p:spPr>
          <a:xfrm>
            <a:off x="504000" y="1381075"/>
            <a:ext cx="3699601" cy="3416400"/>
          </a:xfrm>
          <a:prstGeom prst="rect">
            <a:avLst/>
          </a:prstGeom>
        </p:spPr>
        <p:txBody>
          <a:bodyPr lIns="91398" tIns="91398" rIns="91398" bIns="91398"/>
          <a:lstStyle>
            <a:lvl1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■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●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■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●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Font typeface="Helvetica Neue"/>
              <a:buChar char="■"/>
              <a:defRPr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89" name="Google Shape;98;p20"/>
          <p:cNvSpPr txBox="1"/>
          <p:nvPr>
            <p:ph type="body" sz="half" idx="21"/>
          </p:nvPr>
        </p:nvSpPr>
        <p:spPr>
          <a:xfrm>
            <a:off x="4939198" y="1381075"/>
            <a:ext cx="3699603" cy="34164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pic>
        <p:nvPicPr>
          <p:cNvPr id="190" name="Google Shape;99;p20" descr="Google Shape;99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rödtext nivå ett…"/>
          <p:cNvSpPr txBox="1"/>
          <p:nvPr>
            <p:ph type="body" sz="quarter" idx="1"/>
          </p:nvPr>
        </p:nvSpPr>
        <p:spPr>
          <a:xfrm>
            <a:off x="504000" y="3695700"/>
            <a:ext cx="2401200" cy="1158900"/>
          </a:xfrm>
          <a:prstGeom prst="rect">
            <a:avLst/>
          </a:prstGeom>
        </p:spPr>
        <p:txBody>
          <a:bodyPr lIns="91398" tIns="91398" rIns="91398" bIns="91398"/>
          <a:lstStyle>
            <a:lvl1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Google Shape;16;p3"/>
          <p:cNvSpPr/>
          <p:nvPr>
            <p:ph type="pic" sz="quarter" idx="21"/>
          </p:nvPr>
        </p:nvSpPr>
        <p:spPr>
          <a:xfrm>
            <a:off x="504000" y="884998"/>
            <a:ext cx="2401200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Google Shape;17;p3"/>
          <p:cNvSpPr txBox="1"/>
          <p:nvPr>
            <p:ph type="body" sz="quarter" idx="22"/>
          </p:nvPr>
        </p:nvSpPr>
        <p:spPr>
          <a:xfrm>
            <a:off x="6238799" y="3695700"/>
            <a:ext cx="2401201" cy="11589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sp>
        <p:nvSpPr>
          <p:cNvPr id="24" name="Google Shape;18;p3"/>
          <p:cNvSpPr/>
          <p:nvPr>
            <p:ph type="pic" sz="quarter" idx="23"/>
          </p:nvPr>
        </p:nvSpPr>
        <p:spPr>
          <a:xfrm>
            <a:off x="6238799" y="884998"/>
            <a:ext cx="2401201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" name="Google Shape;19;p3"/>
          <p:cNvSpPr txBox="1"/>
          <p:nvPr>
            <p:ph type="body" sz="quarter" idx="24"/>
          </p:nvPr>
        </p:nvSpPr>
        <p:spPr>
          <a:xfrm>
            <a:off x="3370650" y="3695700"/>
            <a:ext cx="2401201" cy="11589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sp>
        <p:nvSpPr>
          <p:cNvPr id="26" name="Google Shape;20;p3"/>
          <p:cNvSpPr/>
          <p:nvPr>
            <p:ph type="pic" sz="quarter" idx="25"/>
          </p:nvPr>
        </p:nvSpPr>
        <p:spPr>
          <a:xfrm>
            <a:off x="3370650" y="884998"/>
            <a:ext cx="2401201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rödtext nivå ett…"/>
          <p:cNvSpPr txBox="1"/>
          <p:nvPr>
            <p:ph type="body" sz="quarter" idx="1"/>
          </p:nvPr>
        </p:nvSpPr>
        <p:spPr>
          <a:xfrm>
            <a:off x="1785672" y="3695700"/>
            <a:ext cx="2401205" cy="1158900"/>
          </a:xfrm>
          <a:prstGeom prst="rect">
            <a:avLst/>
          </a:prstGeom>
        </p:spPr>
        <p:txBody>
          <a:bodyPr lIns="91398" tIns="91398" rIns="91398" bIns="91398"/>
          <a:lstStyle>
            <a:lvl1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●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algn="ctr">
              <a:lnSpc>
                <a:spcPct val="150000"/>
              </a:lnSpc>
              <a:spcBef>
                <a:spcPts val="0"/>
              </a:spcBef>
              <a:buClr>
                <a:srgbClr val="111111"/>
              </a:buClr>
              <a:buSzPts val="1200"/>
              <a:buFont typeface="Helvetica Neue"/>
              <a:buChar char="■"/>
              <a:defRPr sz="1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99" name="Google Shape;103;p21"/>
          <p:cNvSpPr/>
          <p:nvPr>
            <p:ph type="pic" sz="quarter" idx="21"/>
          </p:nvPr>
        </p:nvSpPr>
        <p:spPr>
          <a:xfrm>
            <a:off x="1785672" y="884998"/>
            <a:ext cx="2401205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0" name="Google Shape;104;p21"/>
          <p:cNvSpPr txBox="1"/>
          <p:nvPr>
            <p:ph type="body" sz="quarter" idx="22"/>
          </p:nvPr>
        </p:nvSpPr>
        <p:spPr>
          <a:xfrm>
            <a:off x="4957124" y="3695700"/>
            <a:ext cx="2401207" cy="1158900"/>
          </a:xfrm>
          <a:prstGeom prst="rect">
            <a:avLst/>
          </a:prstGeom>
        </p:spPr>
        <p:txBody>
          <a:bodyPr lIns="91398" tIns="91398" rIns="91398" bIns="91398"/>
          <a:lstStyle/>
          <a:p>
            <a:pPr/>
          </a:p>
        </p:txBody>
      </p:sp>
      <p:sp>
        <p:nvSpPr>
          <p:cNvPr id="201" name="Google Shape;105;p21"/>
          <p:cNvSpPr/>
          <p:nvPr>
            <p:ph type="pic" sz="quarter" idx="23"/>
          </p:nvPr>
        </p:nvSpPr>
        <p:spPr>
          <a:xfrm>
            <a:off x="4957124" y="884998"/>
            <a:ext cx="2401207" cy="2401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202" name="Google Shape;106;p21" descr="Google Shape;10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09;p22"/>
          <p:cNvSpPr/>
          <p:nvPr/>
        </p:nvSpPr>
        <p:spPr>
          <a:xfrm>
            <a:off x="502498" y="1142550"/>
            <a:ext cx="2401205" cy="2401200"/>
          </a:xfrm>
          <a:prstGeom prst="roundRect">
            <a:avLst>
              <a:gd name="adj" fmla="val 3663"/>
            </a:avLst>
          </a:prstGeom>
          <a:solidFill>
            <a:srgbClr val="FFDC7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11" name="Brödtext nivå ett…"/>
          <p:cNvSpPr txBox="1"/>
          <p:nvPr>
            <p:ph type="body" sz="quarter" idx="1"/>
          </p:nvPr>
        </p:nvSpPr>
        <p:spPr>
          <a:xfrm>
            <a:off x="690275" y="1851848"/>
            <a:ext cx="2025601" cy="594304"/>
          </a:xfrm>
          <a:prstGeom prst="rect">
            <a:avLst/>
          </a:prstGeom>
        </p:spPr>
        <p:txBody>
          <a:bodyPr lIns="91398" tIns="91398" rIns="91398" bIns="91398" anchor="b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12" name="Google Shape;111;p22"/>
          <p:cNvSpPr/>
          <p:nvPr/>
        </p:nvSpPr>
        <p:spPr>
          <a:xfrm>
            <a:off x="3371400" y="1142550"/>
            <a:ext cx="2401200" cy="2401200"/>
          </a:xfrm>
          <a:prstGeom prst="roundRect">
            <a:avLst>
              <a:gd name="adj" fmla="val 366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13" name="Google Shape;112;p22"/>
          <p:cNvSpPr/>
          <p:nvPr/>
        </p:nvSpPr>
        <p:spPr>
          <a:xfrm>
            <a:off x="6240300" y="1142550"/>
            <a:ext cx="2401207" cy="2401200"/>
          </a:xfrm>
          <a:prstGeom prst="roundRect">
            <a:avLst>
              <a:gd name="adj" fmla="val 3663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214" name="Google Shape;113;p22" descr="Google Shape;113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116;p23"/>
          <p:cNvSpPr/>
          <p:nvPr/>
        </p:nvSpPr>
        <p:spPr>
          <a:xfrm>
            <a:off x="1785597" y="1142550"/>
            <a:ext cx="2401206" cy="2401200"/>
          </a:xfrm>
          <a:prstGeom prst="roundRect">
            <a:avLst>
              <a:gd name="adj" fmla="val 3663"/>
            </a:avLst>
          </a:prstGeom>
          <a:solidFill>
            <a:srgbClr val="FFDC7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223" name="Brödtext nivå ett…"/>
          <p:cNvSpPr txBox="1"/>
          <p:nvPr>
            <p:ph type="body" sz="quarter" idx="1"/>
          </p:nvPr>
        </p:nvSpPr>
        <p:spPr>
          <a:xfrm>
            <a:off x="1973375" y="1851848"/>
            <a:ext cx="2025603" cy="594304"/>
          </a:xfrm>
          <a:prstGeom prst="rect">
            <a:avLst/>
          </a:prstGeom>
        </p:spPr>
        <p:txBody>
          <a:bodyPr lIns="91398" tIns="91398" rIns="91398" bIns="91398" anchor="b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b="1" sz="4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4" name="Google Shape;118;p23"/>
          <p:cNvSpPr/>
          <p:nvPr/>
        </p:nvSpPr>
        <p:spPr>
          <a:xfrm>
            <a:off x="4957200" y="1142550"/>
            <a:ext cx="2401207" cy="2401200"/>
          </a:xfrm>
          <a:prstGeom prst="roundRect">
            <a:avLst>
              <a:gd name="adj" fmla="val 366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pic>
        <p:nvPicPr>
          <p:cNvPr id="225" name="Google Shape;119;p23" descr="Google Shape;119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Brödtext nivå ett…"/>
          <p:cNvSpPr txBox="1"/>
          <p:nvPr>
            <p:ph type="body" sz="quarter" idx="1"/>
          </p:nvPr>
        </p:nvSpPr>
        <p:spPr>
          <a:xfrm>
            <a:off x="3559200" y="1674522"/>
            <a:ext cx="2025607" cy="594304"/>
          </a:xfrm>
          <a:prstGeom prst="rect">
            <a:avLst/>
          </a:prstGeom>
          <a:solidFill>
            <a:schemeClr val="accent1"/>
          </a:solidFill>
          <a:ln w="19050">
            <a:solidFill>
              <a:srgbClr val="111111"/>
            </a:solidFill>
            <a:round/>
          </a:ln>
          <a:effectLst>
            <a:outerShdw sx="100000" sy="100000" kx="0" ky="0" algn="b" rotWithShape="0" blurRad="0" dist="57150" dir="2760000">
              <a:srgbClr val="000000"/>
            </a:outerShdw>
          </a:effectLst>
        </p:spPr>
        <p:txBody>
          <a:bodyPr lIns="91398" tIns="91398" rIns="91398" bIns="91398" anchor="ctr"/>
          <a:lstStyle>
            <a:lvl1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4" name="Titeltext"/>
          <p:cNvSpPr txBox="1"/>
          <p:nvPr>
            <p:ph type="title"/>
          </p:nvPr>
        </p:nvSpPr>
        <p:spPr>
          <a:xfrm>
            <a:off x="504000" y="521225"/>
            <a:ext cx="8136002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2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pic>
        <p:nvPicPr>
          <p:cNvPr id="235" name="Google Shape;124;p24" descr="Google Shape;124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eltext"/>
          <p:cNvSpPr txBox="1"/>
          <p:nvPr>
            <p:ph type="title"/>
          </p:nvPr>
        </p:nvSpPr>
        <p:spPr>
          <a:xfrm>
            <a:off x="504000" y="692399"/>
            <a:ext cx="8136002" cy="2564104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lnSpc>
                <a:spcPct val="80000"/>
              </a:lnSpc>
              <a:defRPr b="1" sz="12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44" name="Brödtext nivå ett…"/>
          <p:cNvSpPr txBox="1"/>
          <p:nvPr>
            <p:ph type="body" sz="quarter" idx="1"/>
          </p:nvPr>
        </p:nvSpPr>
        <p:spPr>
          <a:xfrm>
            <a:off x="504000" y="3011372"/>
            <a:ext cx="8136002" cy="605103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●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111111"/>
              </a:buClr>
              <a:buSzPts val="1800"/>
              <a:buFont typeface="Helvetica Neue"/>
              <a:buChar char="■"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45" name="Google Shape;129;p25" descr="Google Shape;12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eltext"/>
          <p:cNvSpPr txBox="1"/>
          <p:nvPr>
            <p:ph type="title"/>
          </p:nvPr>
        </p:nvSpPr>
        <p:spPr>
          <a:xfrm>
            <a:off x="504000" y="504000"/>
            <a:ext cx="8136002" cy="3492002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54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7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55" name="Google Shape;134;p26" descr="Google Shape;134;p26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7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_1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eltext"/>
          <p:cNvSpPr txBox="1"/>
          <p:nvPr>
            <p:ph type="title"/>
          </p:nvPr>
        </p:nvSpPr>
        <p:spPr>
          <a:xfrm>
            <a:off x="504000" y="674249"/>
            <a:ext cx="8136002" cy="3490203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ctr"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64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7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65" name="Google Shape;139;p27" descr="Google Shape;139;p27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8601712" y="125150"/>
            <a:ext cx="396007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142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111">
              <a:alpha val="7019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74" name="Google Shape;143;p28" descr="Google Shape;143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712" y="125150"/>
            <a:ext cx="396007" cy="41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iteltext"/>
          <p:cNvSpPr txBox="1"/>
          <p:nvPr>
            <p:ph type="title"/>
          </p:nvPr>
        </p:nvSpPr>
        <p:spPr>
          <a:xfrm>
            <a:off x="504000" y="674249"/>
            <a:ext cx="8136002" cy="3490203"/>
          </a:xfrm>
          <a:prstGeom prst="rect">
            <a:avLst/>
          </a:prstGeom>
        </p:spPr>
        <p:txBody>
          <a:bodyPr lIns="91398" tIns="91398" rIns="91398" bIns="91398" anchor="ctr"/>
          <a:lstStyle>
            <a:lvl1pPr algn="ctr">
              <a:lnSpc>
                <a:spcPct val="90000"/>
              </a:lnSpc>
              <a:defRPr b="1" sz="6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276" name="Brödtext nivå ett…"/>
          <p:cNvSpPr txBox="1"/>
          <p:nvPr>
            <p:ph type="body" sz="quarter" idx="1"/>
          </p:nvPr>
        </p:nvSpPr>
        <p:spPr>
          <a:xfrm>
            <a:off x="504000" y="4316850"/>
            <a:ext cx="8136002" cy="605107"/>
          </a:xfrm>
          <a:prstGeom prst="rect">
            <a:avLst/>
          </a:prstGeom>
        </p:spPr>
        <p:txBody>
          <a:bodyPr lIns="91398" tIns="91398" rIns="91398" bIns="91398"/>
          <a:lstStyle>
            <a:lvl1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ctr">
              <a:spcBef>
                <a:spcPts val="0"/>
              </a:spcBef>
              <a:buClr>
                <a:srgbClr val="FFFFFF"/>
              </a:buClr>
              <a:buSzPts val="1800"/>
              <a:buFont typeface="Helvetica Neue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77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Brödtext nivå ett…"/>
          <p:cNvSpPr txBox="1"/>
          <p:nvPr>
            <p:ph type="body" sz="quarter" idx="1"/>
          </p:nvPr>
        </p:nvSpPr>
        <p:spPr>
          <a:xfrm>
            <a:off x="542925" y="4230575"/>
            <a:ext cx="8058302" cy="605107"/>
          </a:xfrm>
          <a:prstGeom prst="rect">
            <a:avLst/>
          </a:prstGeom>
        </p:spPr>
        <p:txBody>
          <a:bodyPr lIns="91398" tIns="91398" rIns="91398" bIns="91398" anchor="ctr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33714" indent="-408213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690914" indent="-408214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148114" indent="-408214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605314" indent="-408214"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85" name="Google Shape;149;p29"/>
          <p:cNvSpPr/>
          <p:nvPr>
            <p:ph type="pic" idx="21"/>
          </p:nvPr>
        </p:nvSpPr>
        <p:spPr>
          <a:xfrm>
            <a:off x="619125" y="504823"/>
            <a:ext cx="7904399" cy="3725704"/>
          </a:xfrm>
          <a:prstGeom prst="rect">
            <a:avLst/>
          </a:prstGeom>
          <a:effectLst>
            <a:outerShdw sx="100000" sy="100000" kx="0" ky="0" algn="b" rotWithShape="0" blurRad="228600" dist="19050" dir="5400000">
              <a:srgbClr val="000000">
                <a:alpha val="13725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286" name="Google Shape;150;p29" descr="Google Shape;150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153;p30" descr="Google Shape;153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898" y="125800"/>
            <a:ext cx="395632" cy="4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Diabildsnummer"/>
          <p:cNvSpPr txBox="1"/>
          <p:nvPr>
            <p:ph type="sldNum" sz="quarter" idx="2"/>
          </p:nvPr>
        </p:nvSpPr>
        <p:spPr>
          <a:xfrm>
            <a:off x="6279589" y="4635156"/>
            <a:ext cx="273615" cy="264213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5" name="Google Shape;24;p4"/>
          <p:cNvSpPr/>
          <p:nvPr/>
        </p:nvSpPr>
        <p:spPr>
          <a:xfrm>
            <a:off x="-1" y="1405582"/>
            <a:ext cx="5706430" cy="79190"/>
          </a:xfrm>
          <a:prstGeom prst="rect">
            <a:avLst/>
          </a:prstGeom>
          <a:solidFill>
            <a:srgbClr val="BEBD00">
              <a:alpha val="6980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</a:p>
        </p:txBody>
      </p:sp>
      <p:sp>
        <p:nvSpPr>
          <p:cNvPr id="36" name="Brödtext nivå ett…"/>
          <p:cNvSpPr txBox="1"/>
          <p:nvPr>
            <p:ph type="body" idx="1"/>
          </p:nvPr>
        </p:nvSpPr>
        <p:spPr>
          <a:xfrm>
            <a:off x="1079502" y="1563637"/>
            <a:ext cx="7813679" cy="3060756"/>
          </a:xfrm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7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595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156;p31"/>
          <p:cNvSpPr/>
          <p:nvPr/>
        </p:nvSpPr>
        <p:spPr>
          <a:xfrm>
            <a:off x="0" y="5053500"/>
            <a:ext cx="9144000" cy="900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03" name="Google Shape;157;p31" descr="Google Shape;157;p31"/>
          <p:cNvPicPr>
            <a:picLocks noChangeAspect="1"/>
          </p:cNvPicPr>
          <p:nvPr/>
        </p:nvPicPr>
        <p:blipFill>
          <a:blip r:embed="rId2">
            <a:extLst/>
          </a:blip>
          <a:srcRect l="25788" t="0" r="31230" b="0"/>
          <a:stretch>
            <a:fillRect/>
          </a:stretch>
        </p:blipFill>
        <p:spPr>
          <a:xfrm>
            <a:off x="-3" y="-125"/>
            <a:ext cx="4572007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Google Shape;158;p31"/>
          <p:cNvSpPr/>
          <p:nvPr/>
        </p:nvSpPr>
        <p:spPr>
          <a:xfrm>
            <a:off x="2096" y="-128"/>
            <a:ext cx="4572007" cy="5143507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solidFill>
              <a:srgbClr val="595959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5" name="Google Shape;159;p31"/>
          <p:cNvSpPr/>
          <p:nvPr/>
        </p:nvSpPr>
        <p:spPr>
          <a:xfrm>
            <a:off x="4572000" y="-128"/>
            <a:ext cx="4572000" cy="5143507"/>
          </a:xfrm>
          <a:prstGeom prst="rect">
            <a:avLst/>
          </a:prstGeom>
          <a:solidFill>
            <a:srgbClr val="FFDC7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6" name="Titeltext"/>
          <p:cNvSpPr txBox="1"/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lIns="91398" tIns="91398" rIns="91398" bIns="91398" anchor="b"/>
          <a:lstStyle>
            <a:lvl1pPr algn="ctr">
              <a:defRPr b="1" sz="4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07" name="Brödtext nivå ett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 lIns="91398" tIns="91398" rIns="91398" bIns="91398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08" name="Google Shape;162;p31"/>
          <p:cNvSpPr txBox="1"/>
          <p:nvPr>
            <p:ph type="body" sz="half" idx="21"/>
          </p:nvPr>
        </p:nvSpPr>
        <p:spPr>
          <a:xfrm>
            <a:off x="4939500" y="724069"/>
            <a:ext cx="3837000" cy="3695112"/>
          </a:xfrm>
          <a:prstGeom prst="rect">
            <a:avLst/>
          </a:prstGeom>
        </p:spPr>
        <p:txBody>
          <a:bodyPr lIns="91398" tIns="91398" rIns="91398" bIns="91398" anchor="ctr"/>
          <a:lstStyle/>
          <a:p>
            <a:pPr/>
          </a:p>
        </p:txBody>
      </p:sp>
      <p:pic>
        <p:nvPicPr>
          <p:cNvPr id="309" name="Google Shape;163;p31" descr="Google Shape;163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6776" y="75200"/>
            <a:ext cx="462433" cy="48798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Diabildsnummer"/>
          <p:cNvSpPr txBox="1"/>
          <p:nvPr>
            <p:ph type="sldNum" sz="quarter" idx="2"/>
          </p:nvPr>
        </p:nvSpPr>
        <p:spPr>
          <a:xfrm>
            <a:off x="8472458" y="4669927"/>
            <a:ext cx="393264" cy="38018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eltext"/>
          <p:cNvSpPr txBox="1"/>
          <p:nvPr>
            <p:ph type="title"/>
          </p:nvPr>
        </p:nvSpPr>
        <p:spPr>
          <a:xfrm>
            <a:off x="311698" y="749825"/>
            <a:ext cx="8520604" cy="572703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1" sz="30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18" name="Google Shape;167;p32"/>
          <p:cNvSpPr/>
          <p:nvPr/>
        </p:nvSpPr>
        <p:spPr>
          <a:xfrm>
            <a:off x="-150" y="0"/>
            <a:ext cx="9144001" cy="6384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19" name="Google Shape;168;p32" descr="Google Shape;168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6780" y="75208"/>
            <a:ext cx="462425" cy="48798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Diabildsnummer"/>
          <p:cNvSpPr txBox="1"/>
          <p:nvPr>
            <p:ph type="sldNum" sz="quarter" idx="2"/>
          </p:nvPr>
        </p:nvSpPr>
        <p:spPr>
          <a:xfrm>
            <a:off x="8472458" y="4669927"/>
            <a:ext cx="393264" cy="380180"/>
          </a:xfrm>
          <a:prstGeom prst="rect">
            <a:avLst/>
          </a:prstGeom>
        </p:spPr>
        <p:txBody>
          <a:bodyPr lIns="91398" tIns="91398" rIns="91398" bIns="91398"/>
          <a:lstStyle>
            <a:lvl1pPr>
              <a:defRPr b="0" sz="14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eltext"/>
          <p:cNvSpPr txBox="1"/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lIns="34275" tIns="34275" rIns="34275" bIns="34275" anchor="b"/>
          <a:lstStyle>
            <a:lvl1pPr algn="ctr">
              <a:lnSpc>
                <a:spcPct val="90000"/>
              </a:lnSpc>
              <a:defRPr b="1" sz="45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28" name="Brödtext nivå ett…"/>
          <p:cNvSpPr txBox="1"/>
          <p:nvPr>
            <p:ph type="body" sz="quarter" idx="1"/>
          </p:nvPr>
        </p:nvSpPr>
        <p:spPr>
          <a:xfrm>
            <a:off x="1143000" y="2701525"/>
            <a:ext cx="6858000" cy="1241704"/>
          </a:xfrm>
          <a:prstGeom prst="rect">
            <a:avLst/>
          </a:prstGeom>
        </p:spPr>
        <p:txBody>
          <a:bodyPr lIns="34275" tIns="34275" rIns="34275" bIns="34275"/>
          <a:lstStyle>
            <a:lvl1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indent="2286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8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29" name="Diabildsnummer"/>
          <p:cNvSpPr txBox="1"/>
          <p:nvPr>
            <p:ph type="sldNum" sz="quarter" idx="2"/>
          </p:nvPr>
        </p:nvSpPr>
        <p:spPr>
          <a:xfrm>
            <a:off x="8306922" y="4811263"/>
            <a:ext cx="208387" cy="191812"/>
          </a:xfrm>
          <a:prstGeom prst="rect">
            <a:avLst/>
          </a:prstGeom>
        </p:spPr>
        <p:txBody>
          <a:bodyPr lIns="34275" tIns="34275" rIns="34275" bIns="34275"/>
          <a:lstStyle>
            <a:lvl1pPr algn="r">
              <a:defRPr b="0" sz="9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bild 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177;p35"/>
          <p:cNvSpPr/>
          <p:nvPr>
            <p:ph type="pic" sz="quarter" idx="21"/>
          </p:nvPr>
        </p:nvSpPr>
        <p:spPr>
          <a:xfrm>
            <a:off x="4571100" y="0"/>
            <a:ext cx="2286901" cy="255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4" name="Google Shape;178;p35"/>
          <p:cNvSpPr/>
          <p:nvPr>
            <p:ph type="pic" sz="quarter" idx="22"/>
          </p:nvPr>
        </p:nvSpPr>
        <p:spPr>
          <a:xfrm>
            <a:off x="6857100" y="0"/>
            <a:ext cx="2286901" cy="255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5" name="Google Shape;179;p35"/>
          <p:cNvSpPr/>
          <p:nvPr>
            <p:ph type="pic" sz="quarter" idx="23"/>
          </p:nvPr>
        </p:nvSpPr>
        <p:spPr>
          <a:xfrm>
            <a:off x="4586849" y="2585628"/>
            <a:ext cx="2256307" cy="2557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6" name="Google Shape;180;p35"/>
          <p:cNvSpPr/>
          <p:nvPr>
            <p:ph type="pic" sz="quarter" idx="24"/>
          </p:nvPr>
        </p:nvSpPr>
        <p:spPr>
          <a:xfrm>
            <a:off x="6872850" y="2585628"/>
            <a:ext cx="2271155" cy="2557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7" name="Titeltext"/>
          <p:cNvSpPr txBox="1"/>
          <p:nvPr>
            <p:ph type="title"/>
          </p:nvPr>
        </p:nvSpPr>
        <p:spPr>
          <a:xfrm>
            <a:off x="521493" y="911106"/>
            <a:ext cx="3786190" cy="166199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/>
            <a:r>
              <a:t>Titeltext</a:t>
            </a:r>
          </a:p>
        </p:txBody>
      </p:sp>
      <p:sp>
        <p:nvSpPr>
          <p:cNvPr id="348" name="Brödtext nivå ett…"/>
          <p:cNvSpPr txBox="1"/>
          <p:nvPr>
            <p:ph type="body" sz="quarter" idx="1"/>
          </p:nvPr>
        </p:nvSpPr>
        <p:spPr>
          <a:xfrm>
            <a:off x="521493" y="2642154"/>
            <a:ext cx="3786190" cy="1555419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2pPr>
            <a:lvl3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3pPr>
            <a:lvl4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4pPr>
            <a:lvl5pPr marL="0" indent="228600">
              <a:buClrTx/>
              <a:buSzTx/>
              <a:buFontTx/>
              <a:buNone/>
              <a:defRPr sz="1200">
                <a:solidFill>
                  <a:srgbClr val="7F7F7F"/>
                </a:solidFill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49" name="Google Shape;183;p35"/>
          <p:cNvSpPr txBox="1"/>
          <p:nvPr>
            <p:ph type="body" sz="quarter" idx="25"/>
          </p:nvPr>
        </p:nvSpPr>
        <p:spPr>
          <a:xfrm>
            <a:off x="521493" y="4443412"/>
            <a:ext cx="3942161" cy="68580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0" name="Google Shape;184;p35" descr="Google Shape;184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917" y="250031"/>
            <a:ext cx="643434" cy="82717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Google Shape;185;p35"/>
          <p:cNvSpPr txBox="1"/>
          <p:nvPr/>
        </p:nvSpPr>
        <p:spPr>
          <a:xfrm>
            <a:off x="521490" y="4263387"/>
            <a:ext cx="16705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900">
                <a:solidFill>
                  <a:srgbClr val="7F7F7F"/>
                </a:solidFill>
              </a:defRPr>
            </a:lvl1pPr>
          </a:lstStyle>
          <a:p>
            <a:pPr/>
            <a:r>
              <a:t>Research Institutes of Sweden</a:t>
            </a:r>
          </a:p>
        </p:txBody>
      </p:sp>
      <p:sp>
        <p:nvSpPr>
          <p:cNvPr id="352" name="Diabildsnummer"/>
          <p:cNvSpPr txBox="1"/>
          <p:nvPr>
            <p:ph type="sldNum" sz="quarter" idx="2"/>
          </p:nvPr>
        </p:nvSpPr>
        <p:spPr>
          <a:xfrm>
            <a:off x="6553200" y="4703762"/>
            <a:ext cx="127000" cy="127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eltext"/>
          <p:cNvSpPr txBox="1"/>
          <p:nvPr>
            <p:ph type="title"/>
          </p:nvPr>
        </p:nvSpPr>
        <p:spPr>
          <a:xfrm>
            <a:off x="628650" y="273842"/>
            <a:ext cx="7886700" cy="99420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</a:lvl1pPr>
          </a:lstStyle>
          <a:p>
            <a:pPr/>
            <a:r>
              <a:t>Titeltext</a:t>
            </a:r>
          </a:p>
        </p:txBody>
      </p:sp>
      <p:sp>
        <p:nvSpPr>
          <p:cNvPr id="360" name="Brödtext nivå ett…"/>
          <p:cNvSpPr txBox="1"/>
          <p:nvPr>
            <p:ph type="body" sz="half" idx="1"/>
          </p:nvPr>
        </p:nvSpPr>
        <p:spPr>
          <a:xfrm>
            <a:off x="628650" y="1369219"/>
            <a:ext cx="3886200" cy="3263403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1pPr>
            <a:lvl2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2pPr>
            <a:lvl3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3pPr>
            <a:lvl4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4pPr>
            <a:lvl5pPr indent="-317500">
              <a:lnSpc>
                <a:spcPct val="90000"/>
              </a:lnSpc>
              <a:spcBef>
                <a:spcPts val="800"/>
              </a:spcBef>
              <a:buClr>
                <a:srgbClr val="111111"/>
              </a:buCl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61" name="Google Shape;190;p36"/>
          <p:cNvSpPr txBox="1"/>
          <p:nvPr>
            <p:ph type="body" sz="half" idx="21"/>
          </p:nvPr>
        </p:nvSpPr>
        <p:spPr>
          <a:xfrm>
            <a:off x="4629150" y="1369218"/>
            <a:ext cx="3886200" cy="3263403"/>
          </a:xfrm>
          <a:prstGeom prst="rect">
            <a:avLst/>
          </a:prstGeom>
        </p:spPr>
        <p:txBody>
          <a:bodyPr lIns="34275" tIns="34275" rIns="34275" bIns="34275"/>
          <a:lstStyle/>
          <a:p>
            <a:pPr/>
          </a:p>
        </p:txBody>
      </p:sp>
      <p:sp>
        <p:nvSpPr>
          <p:cNvPr id="362" name="Diabildsnummer"/>
          <p:cNvSpPr txBox="1"/>
          <p:nvPr>
            <p:ph type="sldNum" sz="quarter" idx="2"/>
          </p:nvPr>
        </p:nvSpPr>
        <p:spPr>
          <a:xfrm>
            <a:off x="8335217" y="4778492"/>
            <a:ext cx="180135" cy="154542"/>
          </a:xfrm>
          <a:prstGeom prst="rect">
            <a:avLst/>
          </a:prstGeom>
        </p:spPr>
        <p:txBody>
          <a:bodyPr lIns="34275" tIns="34275" rIns="34275" bIns="34275"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_Dark">
    <p:bg>
      <p:bgPr>
        <a:solidFill>
          <a:srgbClr val="0E4D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ISE Logo"/>
          <p:cNvSpPr/>
          <p:nvPr/>
        </p:nvSpPr>
        <p:spPr>
          <a:xfrm>
            <a:off x="8578021" y="4467749"/>
            <a:ext cx="379631" cy="488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374" name="Instruktioner"/>
          <p:cNvSpPr txBox="1"/>
          <p:nvPr/>
        </p:nvSpPr>
        <p:spPr>
          <a:xfrm>
            <a:off x="-2604709" y="14642"/>
            <a:ext cx="2287406" cy="271035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Citat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Du byter bakgrund genom att högerklicka på bakgrunden och välja </a:t>
            </a:r>
            <a:r>
              <a:rPr u="sng"/>
              <a:t>Formatera bakgrund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Byt stil genom att sätta markören i stycket och använd </a:t>
            </a:r>
            <a:r>
              <a:rPr u="sng"/>
              <a:t>knapparna för ökat och minskat indrag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Nivå 1: Citat (40pt)</a:t>
            </a:r>
            <a:br/>
            <a:r>
              <a:t>Nivå 2: Förrubrik</a:t>
            </a:r>
            <a:br/>
            <a:r>
              <a:t>Nivå 3–4: Namn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Quote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background, right click on the background and select </a:t>
            </a:r>
            <a:r>
              <a:rPr u="sng"/>
              <a:t>Format background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style, put the marker inside the paragraph and use the </a:t>
            </a:r>
            <a:r>
              <a:rPr u="sng"/>
              <a:t>buttons for indents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Level 1: Quote (40pt)</a:t>
            </a:r>
            <a:br/>
            <a:r>
              <a:t>Level 2: Preheading</a:t>
            </a:r>
            <a:br/>
            <a:r>
              <a:t>Level 3–4: Name</a:t>
            </a:r>
          </a:p>
        </p:txBody>
      </p:sp>
      <p:sp>
        <p:nvSpPr>
          <p:cNvPr id="375" name="Brödtext nivå ett…"/>
          <p:cNvSpPr txBox="1"/>
          <p:nvPr>
            <p:ph type="body" idx="1" hasCustomPrompt="1"/>
          </p:nvPr>
        </p:nvSpPr>
        <p:spPr>
          <a:xfrm>
            <a:off x="1238249" y="857249"/>
            <a:ext cx="6671706" cy="3431805"/>
          </a:xfrm>
          <a:prstGeom prst="rect">
            <a:avLst/>
          </a:prstGeom>
        </p:spPr>
        <p:txBody>
          <a:bodyPr anchor="ctr"/>
          <a:lstStyle>
            <a:lvl1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  <a:lvl2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2pPr>
            <a:lvl3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3pPr>
            <a:lvl4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4pPr>
            <a:lvl5pPr marL="0" indent="0" algn="ctr" defTabSz="457427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34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5pPr>
          </a:lstStyle>
          <a:p>
            <a:pPr/>
            <a:r>
              <a:t>Quote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76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Small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Instruktioner"/>
          <p:cNvSpPr txBox="1"/>
          <p:nvPr/>
        </p:nvSpPr>
        <p:spPr>
          <a:xfrm>
            <a:off x="-2604709" y="14642"/>
            <a:ext cx="2287406" cy="144543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388" name="Brödtext nivå ett…"/>
          <p:cNvSpPr txBox="1"/>
          <p:nvPr>
            <p:ph type="body" idx="1"/>
          </p:nvPr>
        </p:nvSpPr>
        <p:spPr>
          <a:xfrm>
            <a:off x="571498" y="1715897"/>
            <a:ext cx="8005207" cy="2573155"/>
          </a:xfrm>
          <a:prstGeom prst="rect">
            <a:avLst/>
          </a:prstGeom>
        </p:spPr>
        <p:txBody>
          <a:bodyPr/>
          <a:lstStyle>
            <a:lvl1pPr marL="185142" indent="-185142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3143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1142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49141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37142" indent="-185141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89" name="Titeltext"/>
          <p:cNvSpPr txBox="1"/>
          <p:nvPr>
            <p:ph type="title"/>
          </p:nvPr>
        </p:nvSpPr>
        <p:spPr>
          <a:xfrm>
            <a:off x="570826" y="571498"/>
            <a:ext cx="8005879" cy="31765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390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ISE logo"/>
          <p:cNvSpPr/>
          <p:nvPr/>
        </p:nvSpPr>
        <p:spPr>
          <a:xfrm>
            <a:off x="8578021" y="4467749"/>
            <a:ext cx="379631" cy="488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040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02" name="Instruktioner"/>
          <p:cNvSpPr txBox="1"/>
          <p:nvPr/>
        </p:nvSpPr>
        <p:spPr>
          <a:xfrm>
            <a:off x="-2604709" y="14642"/>
            <a:ext cx="2287406" cy="144543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403" name="Picture Placeholder"/>
          <p:cNvSpPr/>
          <p:nvPr>
            <p:ph type="pic" idx="21"/>
          </p:nvPr>
        </p:nvSpPr>
        <p:spPr>
          <a:xfrm>
            <a:off x="4574802" y="-2"/>
            <a:ext cx="4573405" cy="51463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04" name="Brödtext nivå ett…"/>
          <p:cNvSpPr txBox="1"/>
          <p:nvPr>
            <p:ph type="body" sz="quarter" idx="1"/>
          </p:nvPr>
        </p:nvSpPr>
        <p:spPr>
          <a:xfrm>
            <a:off x="761998" y="1746713"/>
            <a:ext cx="3049404" cy="2542196"/>
          </a:xfrm>
          <a:prstGeom prst="rect">
            <a:avLst/>
          </a:prstGeom>
        </p:spPr>
        <p:txBody>
          <a:bodyPr/>
          <a:lstStyle>
            <a:lvl1pPr marL="154284" indent="-154284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06283" indent="-154284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622284" indent="-154285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838284" indent="-154285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054284" indent="-154283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5" name="Titeltext"/>
          <p:cNvSpPr txBox="1"/>
          <p:nvPr>
            <p:ph type="title"/>
          </p:nvPr>
        </p:nvSpPr>
        <p:spPr>
          <a:xfrm>
            <a:off x="761998" y="857249"/>
            <a:ext cx="3049405" cy="254121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06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Image-Small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Instruktioner"/>
          <p:cNvSpPr txBox="1"/>
          <p:nvPr/>
        </p:nvSpPr>
        <p:spPr>
          <a:xfrm>
            <a:off x="-2604709" y="14642"/>
            <a:ext cx="2287406" cy="144543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418" name="Picture Placeholder"/>
          <p:cNvSpPr/>
          <p:nvPr>
            <p:ph type="pic" idx="21"/>
          </p:nvPr>
        </p:nvSpPr>
        <p:spPr>
          <a:xfrm>
            <a:off x="1399" y="-2"/>
            <a:ext cx="3810003" cy="51463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19" name="Brödtext nivå ett…"/>
          <p:cNvSpPr txBox="1"/>
          <p:nvPr>
            <p:ph type="body" sz="half" idx="1"/>
          </p:nvPr>
        </p:nvSpPr>
        <p:spPr>
          <a:xfrm>
            <a:off x="4573401" y="1746713"/>
            <a:ext cx="3812802" cy="2542196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20" name="Titeltext"/>
          <p:cNvSpPr txBox="1"/>
          <p:nvPr>
            <p:ph type="title"/>
          </p:nvPr>
        </p:nvSpPr>
        <p:spPr>
          <a:xfrm>
            <a:off x="4574800" y="857249"/>
            <a:ext cx="3811403" cy="254122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21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,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5" name="Brödtext nivå et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6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nehåll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ISE logo"/>
          <p:cNvSpPr/>
          <p:nvPr/>
        </p:nvSpPr>
        <p:spPr>
          <a:xfrm>
            <a:off x="8578021" y="4467749"/>
            <a:ext cx="379631" cy="488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040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33" name="Rektangel 30"/>
          <p:cNvSpPr/>
          <p:nvPr/>
        </p:nvSpPr>
        <p:spPr>
          <a:xfrm>
            <a:off x="8626468" y="4624523"/>
            <a:ext cx="521736" cy="521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34" name="Rectangle 5"/>
          <p:cNvSpPr/>
          <p:nvPr/>
        </p:nvSpPr>
        <p:spPr>
          <a:xfrm>
            <a:off x="8976482" y="4783287"/>
            <a:ext cx="62732" cy="62376"/>
          </a:xfrm>
          <a:prstGeom prst="rect">
            <a:avLst/>
          </a:prstGeom>
          <a:solidFill>
            <a:srgbClr val="BEBD00"/>
          </a:solidFill>
          <a:ln w="12700">
            <a:miter lim="400000"/>
          </a:ln>
        </p:spPr>
        <p:txBody>
          <a:bodyPr lIns="0" tIns="0" rIns="0" bIns="0"/>
          <a:lstStyle/>
          <a:p>
            <a:pPr defTabSz="457387"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35" name="Brödtext nivå ett…"/>
          <p:cNvSpPr txBox="1"/>
          <p:nvPr>
            <p:ph type="body" sz="half" idx="1"/>
          </p:nvPr>
        </p:nvSpPr>
        <p:spPr>
          <a:xfrm>
            <a:off x="413336" y="925618"/>
            <a:ext cx="4160770" cy="3620285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36" name="Platshållare för bild 8"/>
          <p:cNvSpPr/>
          <p:nvPr>
            <p:ph type="pic" idx="21"/>
          </p:nvPr>
        </p:nvSpPr>
        <p:spPr>
          <a:xfrm>
            <a:off x="4736100" y="-2"/>
            <a:ext cx="4412105" cy="514630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7" name="Titeltext"/>
          <p:cNvSpPr txBox="1"/>
          <p:nvPr>
            <p:ph type="title"/>
          </p:nvPr>
        </p:nvSpPr>
        <p:spPr>
          <a:xfrm>
            <a:off x="413336" y="303774"/>
            <a:ext cx="4160770" cy="369537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38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iteltext"/>
          <p:cNvSpPr txBox="1"/>
          <p:nvPr>
            <p:ph type="title"/>
          </p:nvPr>
        </p:nvSpPr>
        <p:spPr>
          <a:xfrm>
            <a:off x="1238249" y="857249"/>
            <a:ext cx="6671706" cy="317650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50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RISE logo"/>
          <p:cNvSpPr/>
          <p:nvPr/>
        </p:nvSpPr>
        <p:spPr>
          <a:xfrm>
            <a:off x="8578021" y="4467749"/>
            <a:ext cx="379631" cy="488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12105" y="21369"/>
                </a:moveTo>
                <a:lnTo>
                  <a:pt x="21515" y="21369"/>
                </a:lnTo>
                <a:lnTo>
                  <a:pt x="21515" y="19455"/>
                </a:lnTo>
                <a:lnTo>
                  <a:pt x="15018" y="19455"/>
                </a:lnTo>
                <a:lnTo>
                  <a:pt x="15018" y="16919"/>
                </a:lnTo>
                <a:lnTo>
                  <a:pt x="21123" y="16919"/>
                </a:lnTo>
                <a:lnTo>
                  <a:pt x="21123" y="15152"/>
                </a:lnTo>
                <a:lnTo>
                  <a:pt x="15018" y="15152"/>
                </a:lnTo>
                <a:lnTo>
                  <a:pt x="15018" y="12934"/>
                </a:lnTo>
                <a:lnTo>
                  <a:pt x="21515" y="12934"/>
                </a:lnTo>
                <a:lnTo>
                  <a:pt x="21515" y="11025"/>
                </a:lnTo>
                <a:lnTo>
                  <a:pt x="12105" y="11025"/>
                </a:lnTo>
                <a:lnTo>
                  <a:pt x="12105" y="21369"/>
                </a:lnTo>
                <a:close/>
                <a:moveTo>
                  <a:pt x="18097" y="7677"/>
                </a:moveTo>
                <a:lnTo>
                  <a:pt x="18097" y="10344"/>
                </a:lnTo>
                <a:lnTo>
                  <a:pt x="21515" y="10344"/>
                </a:lnTo>
                <a:lnTo>
                  <a:pt x="21515" y="7677"/>
                </a:lnTo>
                <a:lnTo>
                  <a:pt x="18097" y="7677"/>
                </a:lnTo>
                <a:close/>
                <a:moveTo>
                  <a:pt x="8788" y="3202"/>
                </a:moveTo>
                <a:cubicBezTo>
                  <a:pt x="8788" y="2300"/>
                  <a:pt x="8251" y="1767"/>
                  <a:pt x="6784" y="1767"/>
                </a:cubicBezTo>
                <a:lnTo>
                  <a:pt x="3592" y="1767"/>
                </a:lnTo>
                <a:lnTo>
                  <a:pt x="3592" y="4681"/>
                </a:lnTo>
                <a:lnTo>
                  <a:pt x="6784" y="4681"/>
                </a:lnTo>
                <a:cubicBezTo>
                  <a:pt x="8283" y="4681"/>
                  <a:pt x="8788" y="4105"/>
                  <a:pt x="8788" y="3202"/>
                </a:cubicBezTo>
                <a:close/>
                <a:moveTo>
                  <a:pt x="11533" y="7897"/>
                </a:moveTo>
                <a:cubicBezTo>
                  <a:pt x="11643" y="9398"/>
                  <a:pt x="11736" y="10029"/>
                  <a:pt x="12084" y="10344"/>
                </a:cubicBezTo>
                <a:lnTo>
                  <a:pt x="9180" y="10344"/>
                </a:lnTo>
                <a:cubicBezTo>
                  <a:pt x="9014" y="10020"/>
                  <a:pt x="8916" y="9625"/>
                  <a:pt x="8878" y="9174"/>
                </a:cubicBezTo>
                <a:cubicBezTo>
                  <a:pt x="8843" y="8718"/>
                  <a:pt x="8788" y="8280"/>
                  <a:pt x="8712" y="7868"/>
                </a:cubicBezTo>
                <a:cubicBezTo>
                  <a:pt x="8614" y="7244"/>
                  <a:pt x="8349" y="6303"/>
                  <a:pt x="6505" y="6303"/>
                </a:cubicBezTo>
                <a:lnTo>
                  <a:pt x="3592" y="6303"/>
                </a:lnTo>
                <a:lnTo>
                  <a:pt x="3592" y="10344"/>
                </a:lnTo>
                <a:lnTo>
                  <a:pt x="679" y="10344"/>
                </a:lnTo>
                <a:lnTo>
                  <a:pt x="679" y="0"/>
                </a:lnTo>
                <a:lnTo>
                  <a:pt x="7821" y="0"/>
                </a:lnTo>
                <a:cubicBezTo>
                  <a:pt x="9880" y="0"/>
                  <a:pt x="11698" y="1036"/>
                  <a:pt x="11698" y="2855"/>
                </a:cubicBezTo>
                <a:cubicBezTo>
                  <a:pt x="11698" y="4556"/>
                  <a:pt x="10478" y="5185"/>
                  <a:pt x="9604" y="5448"/>
                </a:cubicBezTo>
                <a:lnTo>
                  <a:pt x="9604" y="5477"/>
                </a:lnTo>
                <a:cubicBezTo>
                  <a:pt x="10612" y="5674"/>
                  <a:pt x="11422" y="6393"/>
                  <a:pt x="11533" y="7897"/>
                </a:cubicBezTo>
                <a:close/>
                <a:moveTo>
                  <a:pt x="16377" y="0"/>
                </a:moveTo>
                <a:lnTo>
                  <a:pt x="13461" y="0"/>
                </a:lnTo>
                <a:lnTo>
                  <a:pt x="13461" y="10344"/>
                </a:lnTo>
                <a:lnTo>
                  <a:pt x="16377" y="10344"/>
                </a:lnTo>
                <a:lnTo>
                  <a:pt x="16377" y="0"/>
                </a:lnTo>
                <a:close/>
                <a:moveTo>
                  <a:pt x="11152" y="18298"/>
                </a:moveTo>
                <a:cubicBezTo>
                  <a:pt x="11152" y="20396"/>
                  <a:pt x="8953" y="21600"/>
                  <a:pt x="5645" y="21600"/>
                </a:cubicBezTo>
                <a:cubicBezTo>
                  <a:pt x="2596" y="21600"/>
                  <a:pt x="-85" y="20430"/>
                  <a:pt x="2" y="17933"/>
                </a:cubicBezTo>
                <a:lnTo>
                  <a:pt x="2825" y="17933"/>
                </a:lnTo>
                <a:cubicBezTo>
                  <a:pt x="2825" y="19196"/>
                  <a:pt x="4022" y="19847"/>
                  <a:pt x="5756" y="19847"/>
                </a:cubicBezTo>
                <a:cubicBezTo>
                  <a:pt x="7202" y="19847"/>
                  <a:pt x="8338" y="19441"/>
                  <a:pt x="8338" y="18556"/>
                </a:cubicBezTo>
                <a:cubicBezTo>
                  <a:pt x="8338" y="17813"/>
                  <a:pt x="7458" y="17452"/>
                  <a:pt x="5904" y="17150"/>
                </a:cubicBezTo>
                <a:lnTo>
                  <a:pt x="4347" y="16842"/>
                </a:lnTo>
                <a:cubicBezTo>
                  <a:pt x="1939" y="16381"/>
                  <a:pt x="452" y="15551"/>
                  <a:pt x="452" y="13905"/>
                </a:cubicBezTo>
                <a:cubicBezTo>
                  <a:pt x="452" y="11914"/>
                  <a:pt x="2756" y="10777"/>
                  <a:pt x="5404" y="10777"/>
                </a:cubicBezTo>
                <a:cubicBezTo>
                  <a:pt x="8344" y="10777"/>
                  <a:pt x="10711" y="11798"/>
                  <a:pt x="10711" y="14111"/>
                </a:cubicBezTo>
                <a:lnTo>
                  <a:pt x="7890" y="14111"/>
                </a:lnTo>
                <a:cubicBezTo>
                  <a:pt x="7786" y="12603"/>
                  <a:pt x="6046" y="12546"/>
                  <a:pt x="5277" y="12546"/>
                </a:cubicBezTo>
                <a:cubicBezTo>
                  <a:pt x="4286" y="12546"/>
                  <a:pt x="3272" y="12891"/>
                  <a:pt x="3272" y="13717"/>
                </a:cubicBezTo>
                <a:cubicBezTo>
                  <a:pt x="3249" y="14467"/>
                  <a:pt x="4054" y="14683"/>
                  <a:pt x="5750" y="14989"/>
                </a:cubicBezTo>
                <a:lnTo>
                  <a:pt x="7042" y="15229"/>
                </a:lnTo>
                <a:cubicBezTo>
                  <a:pt x="10054" y="15787"/>
                  <a:pt x="11152" y="16781"/>
                  <a:pt x="11152" y="18298"/>
                </a:cubicBezTo>
                <a:close/>
              </a:path>
            </a:pathLst>
          </a:custGeom>
          <a:solidFill>
            <a:srgbClr val="0406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387"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62" name="Titeltext"/>
          <p:cNvSpPr txBox="1"/>
          <p:nvPr>
            <p:ph type="title"/>
          </p:nvPr>
        </p:nvSpPr>
        <p:spPr>
          <a:xfrm>
            <a:off x="1238249" y="857249"/>
            <a:ext cx="6671706" cy="317650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63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Instruktioner"/>
          <p:cNvSpPr txBox="1"/>
          <p:nvPr/>
        </p:nvSpPr>
        <p:spPr>
          <a:xfrm>
            <a:off x="-2604709" y="14642"/>
            <a:ext cx="2287406" cy="144543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475" name="Brödtext nivå ett…"/>
          <p:cNvSpPr txBox="1"/>
          <p:nvPr>
            <p:ph type="body" sz="half" idx="1"/>
          </p:nvPr>
        </p:nvSpPr>
        <p:spPr>
          <a:xfrm>
            <a:off x="1238249" y="2001647"/>
            <a:ext cx="6671706" cy="2287405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76" name="Titeltext"/>
          <p:cNvSpPr txBox="1"/>
          <p:nvPr>
            <p:ph type="title"/>
          </p:nvPr>
        </p:nvSpPr>
        <p:spPr>
          <a:xfrm>
            <a:off x="1238249" y="857249"/>
            <a:ext cx="6670590" cy="317650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77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Titeltext"/>
          <p:cNvSpPr txBox="1"/>
          <p:nvPr>
            <p:ph type="title"/>
          </p:nvPr>
        </p:nvSpPr>
        <p:spPr>
          <a:xfrm>
            <a:off x="1238249" y="857249"/>
            <a:ext cx="6671706" cy="317650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489" name="Rektangel 6"/>
          <p:cNvSpPr/>
          <p:nvPr/>
        </p:nvSpPr>
        <p:spPr>
          <a:xfrm>
            <a:off x="-2" y="1406346"/>
            <a:ext cx="5709055" cy="79232"/>
          </a:xfrm>
          <a:prstGeom prst="rect">
            <a:avLst/>
          </a:prstGeom>
          <a:solidFill>
            <a:srgbClr val="009BA5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490" name="Brödtext nivå ett…"/>
          <p:cNvSpPr txBox="1"/>
          <p:nvPr>
            <p:ph type="body" idx="1"/>
          </p:nvPr>
        </p:nvSpPr>
        <p:spPr>
          <a:xfrm>
            <a:off x="1079995" y="1564491"/>
            <a:ext cx="7817272" cy="3062420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1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Instruktioner"/>
          <p:cNvSpPr txBox="1"/>
          <p:nvPr/>
        </p:nvSpPr>
        <p:spPr>
          <a:xfrm>
            <a:off x="-2604709" y="14642"/>
            <a:ext cx="2287406" cy="144543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Anpassa huvudtextrutans höjd baserat på rubrikens höjd. Använd stödlinjerna för korrekt placering.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Text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Adjust the height of the main text frame based on the height of the heading. Use the guides to find the correct placement.</a:t>
            </a:r>
          </a:p>
        </p:txBody>
      </p:sp>
      <p:sp>
        <p:nvSpPr>
          <p:cNvPr id="503" name="Brödtext nivå ett…"/>
          <p:cNvSpPr txBox="1"/>
          <p:nvPr>
            <p:ph type="body" sz="quarter" idx="1"/>
          </p:nvPr>
        </p:nvSpPr>
        <p:spPr>
          <a:xfrm>
            <a:off x="4765300" y="2001772"/>
            <a:ext cx="3144654" cy="2287280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77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765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052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1341000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04" name="Text Placeholder Left"/>
          <p:cNvSpPr/>
          <p:nvPr>
            <p:ph type="body" sz="quarter" idx="21" hasCustomPrompt="1"/>
          </p:nvPr>
        </p:nvSpPr>
        <p:spPr>
          <a:xfrm>
            <a:off x="1238249" y="2001651"/>
            <a:ext cx="3144655" cy="2286588"/>
          </a:xfrm>
          <a:prstGeom prst="rect">
            <a:avLst/>
          </a:prstGeom>
        </p:spPr>
        <p:txBody>
          <a:bodyPr/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ClrTx/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Edit Master text styles
Second level
Third level
Fourth level
Fifth level</a:t>
            </a:r>
          </a:p>
        </p:txBody>
      </p:sp>
      <p:sp>
        <p:nvSpPr>
          <p:cNvPr id="505" name="Titeltext"/>
          <p:cNvSpPr txBox="1"/>
          <p:nvPr>
            <p:ph type="title"/>
          </p:nvPr>
        </p:nvSpPr>
        <p:spPr>
          <a:xfrm>
            <a:off x="1238249" y="857249"/>
            <a:ext cx="6670590" cy="317650"/>
          </a:xfrm>
          <a:prstGeom prst="rect">
            <a:avLst/>
          </a:prstGeom>
        </p:spPr>
        <p:txBody>
          <a:bodyPr/>
          <a:lstStyle>
            <a:lvl1pPr defTabSz="457427">
              <a:lnSpc>
                <a:spcPct val="85000"/>
              </a:lnSpc>
              <a:defRPr sz="30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506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Titeltext"/>
          <p:cNvSpPr txBox="1"/>
          <p:nvPr>
            <p:ph type="title"/>
          </p:nvPr>
        </p:nvSpPr>
        <p:spPr>
          <a:xfrm>
            <a:off x="1143523" y="842229"/>
            <a:ext cx="6861156" cy="1791678"/>
          </a:xfrm>
          <a:prstGeom prst="rect">
            <a:avLst/>
          </a:prstGeom>
        </p:spPr>
        <p:txBody>
          <a:bodyPr anchor="b"/>
          <a:lstStyle>
            <a:lvl1pPr algn="ctr" defTabSz="457427">
              <a:lnSpc>
                <a:spcPct val="85000"/>
              </a:lnSpc>
              <a:defRPr sz="4400">
                <a:solidFill>
                  <a:srgbClr val="000000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518" name="Brödtext nivå ett…"/>
          <p:cNvSpPr txBox="1"/>
          <p:nvPr>
            <p:ph type="body" sz="quarter" idx="1"/>
          </p:nvPr>
        </p:nvSpPr>
        <p:spPr>
          <a:xfrm>
            <a:off x="1143523" y="2702998"/>
            <a:ext cx="6861156" cy="1242502"/>
          </a:xfrm>
          <a:prstGeom prst="rect">
            <a:avLst/>
          </a:prstGeom>
        </p:spPr>
        <p:txBody>
          <a:bodyPr/>
          <a:lstStyle>
            <a:lvl1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indent="0" algn="ctr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19" name="Diabildsnummer"/>
          <p:cNvSpPr txBox="1"/>
          <p:nvPr>
            <p:ph type="sldNum" sz="quarter" idx="2"/>
          </p:nvPr>
        </p:nvSpPr>
        <p:spPr>
          <a:xfrm>
            <a:off x="190586" y="4828295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Dark">
    <p:bg>
      <p:bgPr>
        <a:solidFill>
          <a:srgbClr val="0E4D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Left" descr="Lef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3911" y="1405"/>
            <a:ext cx="313911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Bottom" descr="Botto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0800000">
            <a:off x="-2" y="5147288"/>
            <a:ext cx="9148238" cy="31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Right" descr="Righ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151972" y="1405"/>
            <a:ext cx="313913" cy="514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Top" descr="To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317649"/>
            <a:ext cx="9148238" cy="317649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Instruktioner"/>
          <p:cNvSpPr txBox="1"/>
          <p:nvPr/>
        </p:nvSpPr>
        <p:spPr>
          <a:xfrm>
            <a:off x="-2604709" y="14642"/>
            <a:ext cx="2287406" cy="2710356"/>
          </a:xfrm>
          <a:prstGeom prst="rect">
            <a:avLst/>
          </a:prstGeom>
          <a:solidFill>
            <a:srgbClr val="FFEE8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86" tIns="190586" rIns="190586" bIns="190586">
            <a:spAutoFit/>
          </a:bodyPr>
          <a:lstStyle/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Titelsida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Du byter bakgrund genom att högerklicka på bakgrunden och välja </a:t>
            </a:r>
            <a:r>
              <a:rPr u="sng"/>
              <a:t>Formatera bakgrund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Byt stil genom att sätta markören i stycket och använd </a:t>
            </a:r>
            <a:r>
              <a:rPr u="sng"/>
              <a:t>knapparna för ökat och minskat indrag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Nivå 1: Titel</a:t>
            </a:r>
            <a:br/>
            <a:r>
              <a:t>Nivå 2: Förtitel</a:t>
            </a:r>
            <a:br/>
            <a:r>
              <a:t>Nivå 3-4: Eftertitlar</a:t>
            </a:r>
            <a:br/>
          </a:p>
          <a:p>
            <a:pPr lvl="1" defTabSz="457427">
              <a:lnSpc>
                <a:spcPct val="120000"/>
              </a:lnSpc>
              <a:spcBef>
                <a:spcPts val="600"/>
              </a:spcBef>
              <a:defRPr b="1" cap="all"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Title Slide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background, right click on the background and select </a:t>
            </a:r>
            <a:r>
              <a:rPr u="sng"/>
              <a:t>Format background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To change the style, put the marker inside the paragraph and use the </a:t>
            </a:r>
            <a:r>
              <a:rPr u="sng"/>
              <a:t>buttons for indents</a:t>
            </a:r>
            <a:r>
              <a:t>.</a:t>
            </a:r>
            <a:endParaRPr sz="700"/>
          </a:p>
          <a:p>
            <a:pPr defTabSz="457427">
              <a:lnSpc>
                <a:spcPct val="120000"/>
              </a:lnSpc>
              <a:spcBef>
                <a:spcPts val="600"/>
              </a:spcBef>
              <a:defRPr sz="6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pPr>
            <a:r>
              <a:t>Level 1: Title</a:t>
            </a:r>
            <a:br/>
            <a:r>
              <a:t>Level 2: Pretitle</a:t>
            </a:r>
            <a:br/>
            <a:r>
              <a:t>Level 3-4: Subtitles</a:t>
            </a:r>
          </a:p>
        </p:txBody>
      </p:sp>
      <p:sp>
        <p:nvSpPr>
          <p:cNvPr id="531" name="Brödtext nivå ett…"/>
          <p:cNvSpPr txBox="1"/>
          <p:nvPr>
            <p:ph type="body" idx="1" hasCustomPrompt="1"/>
          </p:nvPr>
        </p:nvSpPr>
        <p:spPr>
          <a:xfrm>
            <a:off x="1238249" y="857249"/>
            <a:ext cx="6671706" cy="3431805"/>
          </a:xfrm>
          <a:prstGeom prst="rect">
            <a:avLst/>
          </a:prstGeom>
        </p:spPr>
        <p:txBody>
          <a:bodyPr anchor="b"/>
          <a:lstStyle>
            <a:lvl1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  <a:lvl2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2pPr>
            <a:lvl3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3pPr>
            <a:lvl4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4pPr>
            <a:lvl5pPr marL="0" indent="0" defTabSz="45742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5pPr>
          </a:lstStyle>
          <a:p>
            <a:pPr/>
            <a:r>
              <a:t>Title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2" name="RISE Logo"/>
          <p:cNvSpPr/>
          <p:nvPr>
            <p:ph type="body" sz="quarter" idx="21" hasCustomPrompt="1"/>
          </p:nvPr>
        </p:nvSpPr>
        <p:spPr>
          <a:xfrm>
            <a:off x="7909411" y="571761"/>
            <a:ext cx="667063" cy="85765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defTabSz="457427">
              <a:lnSpc>
                <a:spcPct val="120000"/>
              </a:lnSpc>
              <a:spcBef>
                <a:spcPts val="800"/>
              </a:spcBef>
              <a:buClrTx/>
              <a:buSzTx/>
              <a:buFontTx/>
              <a:buNone/>
              <a:defRPr sz="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533" name="Diabildsnummer"/>
          <p:cNvSpPr txBox="1"/>
          <p:nvPr>
            <p:ph type="sldNum" sz="quarter" idx="2"/>
          </p:nvPr>
        </p:nvSpPr>
        <p:spPr>
          <a:xfrm>
            <a:off x="190586" y="5463591"/>
            <a:ext cx="127001" cy="127001"/>
          </a:xfrm>
          <a:prstGeom prst="rect">
            <a:avLst/>
          </a:prstGeom>
        </p:spPr>
        <p:txBody>
          <a:bodyPr anchor="b"/>
          <a:lstStyle>
            <a:lvl1pPr defTabSz="457387">
              <a:defRPr b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4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, ljus,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2" name="Brödtext nivå ett…"/>
          <p:cNvSpPr txBox="1"/>
          <p:nvPr>
            <p:ph type="body" sz="quarter" idx="1"/>
          </p:nvPr>
        </p:nvSpPr>
        <p:spPr>
          <a:xfrm>
            <a:off x="1016000" y="1828800"/>
            <a:ext cx="3302002" cy="2476500"/>
          </a:xfrm>
          <a:prstGeom prst="rect">
            <a:avLst/>
          </a:prstGeom>
        </p:spPr>
        <p:txBody>
          <a:bodyPr/>
          <a:lstStyle>
            <a:lvl1pPr indent="-304800">
              <a:spcBef>
                <a:spcPts val="900"/>
              </a:spcBef>
              <a:buSzPts val="1200"/>
              <a:defRPr sz="1200"/>
            </a:lvl1pPr>
            <a:lvl2pPr indent="-304800">
              <a:spcBef>
                <a:spcPts val="900"/>
              </a:spcBef>
              <a:buSzPts val="1200"/>
              <a:defRPr sz="1200"/>
            </a:lvl2pPr>
            <a:lvl3pPr indent="-304800">
              <a:spcBef>
                <a:spcPts val="900"/>
              </a:spcBef>
              <a:buSzPts val="1200"/>
              <a:defRPr sz="1200"/>
            </a:lvl3pPr>
            <a:lvl4pPr indent="-304800">
              <a:spcBef>
                <a:spcPts val="900"/>
              </a:spcBef>
              <a:buSzPts val="1200"/>
              <a:defRPr sz="1200"/>
            </a:lvl4pPr>
            <a:lvl5pPr indent="-304800">
              <a:spcBef>
                <a:spcPts val="900"/>
              </a:spcBef>
              <a:buSzPts val="1200"/>
              <a:defRPr sz="1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nehåll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rödtext nivå et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1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72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text"/>
          <p:cNvSpPr txBox="1"/>
          <p:nvPr>
            <p:ph type="title"/>
          </p:nvPr>
        </p:nvSpPr>
        <p:spPr>
          <a:xfrm>
            <a:off x="1143000" y="841771"/>
            <a:ext cx="6858000" cy="1790702"/>
          </a:xfrm>
          <a:prstGeom prst="rect">
            <a:avLst/>
          </a:prstGeom>
        </p:spPr>
        <p:txBody>
          <a:bodyPr anchor="b"/>
          <a:lstStyle>
            <a:lvl1pPr algn="ctr">
              <a:defRPr sz="4400"/>
            </a:lvl1pPr>
          </a:lstStyle>
          <a:p>
            <a:pPr/>
            <a:r>
              <a:t>Titeltext</a:t>
            </a:r>
          </a:p>
        </p:txBody>
      </p:sp>
      <p:sp>
        <p:nvSpPr>
          <p:cNvPr id="80" name="Brödtext nivå ett…"/>
          <p:cNvSpPr txBox="1"/>
          <p:nvPr>
            <p:ph type="body" sz="quarter" idx="1"/>
          </p:nvPr>
        </p:nvSpPr>
        <p:spPr>
          <a:xfrm>
            <a:off x="1143000" y="2701525"/>
            <a:ext cx="6858000" cy="1241828"/>
          </a:xfrm>
          <a:prstGeom prst="rect">
            <a:avLst/>
          </a:prstGeom>
        </p:spPr>
        <p:txBody>
          <a:bodyPr/>
          <a:lstStyle>
            <a:lvl1pPr marL="0" indent="228600" algn="ctr">
              <a:buClrTx/>
              <a:buSzTx/>
              <a:buFontTx/>
              <a:buNone/>
              <a:defRPr sz="1800"/>
            </a:lvl1pPr>
            <a:lvl2pPr marL="0" indent="228600" algn="ctr">
              <a:buClrTx/>
              <a:buSzTx/>
              <a:buFontTx/>
              <a:buNone/>
              <a:defRPr sz="1800"/>
            </a:lvl2pPr>
            <a:lvl3pPr marL="0" indent="228600" algn="ctr">
              <a:buClrTx/>
              <a:buSzTx/>
              <a:buFontTx/>
              <a:buNone/>
              <a:defRPr sz="1800"/>
            </a:lvl3pPr>
            <a:lvl4pPr marL="0" indent="228600" algn="ctr">
              <a:buClrTx/>
              <a:buSzTx/>
              <a:buFontTx/>
              <a:buNone/>
              <a:defRPr sz="1800"/>
            </a:lvl4pPr>
            <a:lvl5pPr marL="0" indent="228600" algn="ctr">
              <a:buClrTx/>
              <a:buSzTx/>
              <a:buFontTx/>
              <a:buNone/>
              <a:defRPr sz="18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">
    <p:bg>
      <p:bgPr>
        <a:solidFill>
          <a:srgbClr val="12419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47;p10"/>
          <p:cNvSpPr txBox="1"/>
          <p:nvPr/>
        </p:nvSpPr>
        <p:spPr>
          <a:xfrm>
            <a:off x="657000" y="4811119"/>
            <a:ext cx="179892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pPr/>
            <a:r>
              <a:t>© Nokia 2023</a:t>
            </a:r>
          </a:p>
        </p:txBody>
      </p:sp>
      <p:pic>
        <p:nvPicPr>
          <p:cNvPr id="89" name="Google Shape;48;p10" descr="Google Shape;48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598" y="280440"/>
            <a:ext cx="1078924" cy="174245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iteltext"/>
          <p:cNvSpPr txBox="1"/>
          <p:nvPr>
            <p:ph type="title"/>
          </p:nvPr>
        </p:nvSpPr>
        <p:spPr>
          <a:xfrm>
            <a:off x="457200" y="205199"/>
            <a:ext cx="8229242" cy="8586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91" name="Brödtext nivå ett…"/>
          <p:cNvSpPr txBox="1"/>
          <p:nvPr>
            <p:ph type="body" idx="1"/>
          </p:nvPr>
        </p:nvSpPr>
        <p:spPr>
          <a:xfrm>
            <a:off x="457200" y="1203480"/>
            <a:ext cx="8229242" cy="2982961"/>
          </a:xfrm>
          <a:prstGeom prst="rect">
            <a:avLst/>
          </a:prstGeom>
        </p:spPr>
        <p:txBody>
          <a:bodyPr/>
          <a:lstStyle>
            <a:lvl1pPr marL="0" indent="228600">
              <a:lnSpc>
                <a:spcPct val="90000"/>
              </a:lnSpc>
              <a:spcBef>
                <a:spcPts val="1300"/>
              </a:spcBef>
              <a:buClrTx/>
              <a:buSzTx/>
              <a:buFontTx/>
              <a:buNone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430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6002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0574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514600" indent="-393700">
              <a:lnSpc>
                <a:spcPct val="90000"/>
              </a:lnSpc>
              <a:spcBef>
                <a:spcPts val="1300"/>
              </a:spcBef>
              <a:buClrTx/>
              <a:buSzPts val="2600"/>
              <a:buFontTx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2" name="Diabildsnummer"/>
          <p:cNvSpPr txBox="1"/>
          <p:nvPr>
            <p:ph type="sldNum" sz="quarter" idx="2"/>
          </p:nvPr>
        </p:nvSpPr>
        <p:spPr>
          <a:xfrm>
            <a:off x="433440" y="4811120"/>
            <a:ext cx="127001" cy="127001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0850" y="4653434"/>
            <a:ext cx="296472" cy="38112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xt"/>
          <p:cNvSpPr txBox="1"/>
          <p:nvPr>
            <p:ph type="title"/>
          </p:nvPr>
        </p:nvSpPr>
        <p:spPr>
          <a:xfrm>
            <a:off x="413146" y="303609"/>
            <a:ext cx="8317708" cy="369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4" name="Brödtext nivå ett…"/>
          <p:cNvSpPr txBox="1"/>
          <p:nvPr>
            <p:ph type="body" idx="1"/>
          </p:nvPr>
        </p:nvSpPr>
        <p:spPr>
          <a:xfrm>
            <a:off x="413146" y="925115"/>
            <a:ext cx="8317708" cy="372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" name="Diabildsnummer"/>
          <p:cNvSpPr txBox="1"/>
          <p:nvPr>
            <p:ph type="sldNum" sz="quarter" idx="2"/>
          </p:nvPr>
        </p:nvSpPr>
        <p:spPr>
          <a:xfrm>
            <a:off x="413146" y="490359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b="1" sz="7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7F7F7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1pPr>
      <a:lvl2pPr marL="9144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2pPr>
      <a:lvl3pPr marL="13716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3pPr>
      <a:lvl4pPr marL="18288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4pPr>
      <a:lvl5pPr marL="22860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▪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5pPr>
      <a:lvl6pPr marL="27432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6pPr>
      <a:lvl7pPr marL="32004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7pPr>
      <a:lvl8pPr marL="36576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8pPr>
      <a:lvl9pPr marL="4114800" marR="0" indent="-3429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BEBD00"/>
        </a:buClr>
        <a:buSzPts val="1400"/>
        <a:buFont typeface="Georgia"/>
        <a:buChar char="•"/>
        <a:tabLst/>
        <a:defRPr b="0" baseline="0" cap="none" i="0" spc="0" strike="noStrike" sz="1400" u="none">
          <a:solidFill>
            <a:srgbClr val="40404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.jpeg"/><Relationship Id="rId4" Type="http://schemas.openxmlformats.org/officeDocument/2006/relationships/image" Target="../media/image1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hyperlink" Target="http://empir.npl.co.uk/write/" TargetMode="External"/><Relationship Id="rId4" Type="http://schemas.openxmlformats.org/officeDocument/2006/relationships/image" Target="../media/image2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4.jpeg"/><Relationship Id="rId6" Type="http://schemas.openxmlformats.org/officeDocument/2006/relationships/hyperlink" Target="https://www.bipm.org/documents/20126/70381469/CCTF-2022-P12-WG+TWSTFT.pptx/19a292a4-8fcb-321b-8c9f-85fb1130c983?version=1.2&amp;t=1657700074016&amp;download=true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39.png"/><Relationship Id="rId4" Type="http://schemas.openxmlformats.org/officeDocument/2006/relationships/image" Target="../media/image2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1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8.png"/><Relationship Id="rId13" Type="http://schemas.openxmlformats.org/officeDocument/2006/relationships/image" Target="../media/image1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54.png"/><Relationship Id="rId4" Type="http://schemas.openxmlformats.org/officeDocument/2006/relationships/hyperlink" Target="http://empir.npl.co.uk/write/" TargetMode="External"/><Relationship Id="rId5" Type="http://schemas.openxmlformats.org/officeDocument/2006/relationships/image" Target="../media/image23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17.pn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8.png"/><Relationship Id="rId13" Type="http://schemas.openxmlformats.org/officeDocument/2006/relationships/image" Target="../media/image11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1.png"/><Relationship Id="rId3" Type="http://schemas.openxmlformats.org/officeDocument/2006/relationships/image" Target="../media/image27.jpeg"/><Relationship Id="rId4" Type="http://schemas.openxmlformats.org/officeDocument/2006/relationships/image" Target="../media/image3.jpeg"/><Relationship Id="rId5" Type="http://schemas.openxmlformats.org/officeDocument/2006/relationships/image" Target="../media/image18.png"/><Relationship Id="rId6" Type="http://schemas.openxmlformats.org/officeDocument/2006/relationships/image" Target="../media/image6.jpeg"/><Relationship Id="rId7" Type="http://schemas.openxmlformats.org/officeDocument/2006/relationships/image" Target="../media/image28.jpeg"/><Relationship Id="rId8" Type="http://schemas.openxmlformats.org/officeDocument/2006/relationships/image" Target="../media/image17.pn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Relationship Id="rId11" Type="http://schemas.openxmlformats.org/officeDocument/2006/relationships/image" Target="../media/image62.pn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9.png"/><Relationship Id="rId4" Type="http://schemas.openxmlformats.org/officeDocument/2006/relationships/image" Target="../media/image1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21.png"/><Relationship Id="rId7" Type="http://schemas.openxmlformats.org/officeDocument/2006/relationships/image" Target="../media/image1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198;p37"/>
          <p:cNvSpPr txBox="1"/>
          <p:nvPr/>
        </p:nvSpPr>
        <p:spPr>
          <a:xfrm>
            <a:off x="434248" y="1721998"/>
            <a:ext cx="6069572" cy="1706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>
            <a:lvl1pPr algn="ctr">
              <a:defRPr b="1" sz="3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Redundant National Distribution of Time and Frequency</a:t>
            </a:r>
          </a:p>
        </p:txBody>
      </p:sp>
      <p:grpSp>
        <p:nvGrpSpPr>
          <p:cNvPr id="545" name="Google Shape;199;p37"/>
          <p:cNvGrpSpPr/>
          <p:nvPr/>
        </p:nvGrpSpPr>
        <p:grpSpPr>
          <a:xfrm>
            <a:off x="8450093" y="-10"/>
            <a:ext cx="693913" cy="718516"/>
            <a:chOff x="-1" y="-1"/>
            <a:chExt cx="693912" cy="718515"/>
          </a:xfrm>
        </p:grpSpPr>
        <p:sp>
          <p:nvSpPr>
            <p:cNvPr id="543" name="Google Shape;200;p37"/>
            <p:cNvSpPr/>
            <p:nvPr/>
          </p:nvSpPr>
          <p:spPr>
            <a:xfrm>
              <a:off x="-2" y="-2"/>
              <a:ext cx="693913" cy="718516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544" name="Google Shape;201;p37" descr="Google Shape;201;p3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500" y="130840"/>
              <a:ext cx="430885" cy="456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6" name="Google Shape;202;p37"/>
          <p:cNvSpPr txBox="1"/>
          <p:nvPr/>
        </p:nvSpPr>
        <p:spPr>
          <a:xfrm>
            <a:off x="2085982" y="4209499"/>
            <a:ext cx="7223702" cy="502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/>
          <a:p>
            <a:pPr>
              <a:lnSpc>
                <a:spcPct val="115000"/>
              </a:lnSpc>
              <a:defRPr sz="1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</a:p>
          <a:p>
            <a:pPr>
              <a:lnSpc>
                <a:spcPct val="115000"/>
              </a:lnSpc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Sven-Christian Ebenhag</a:t>
            </a:r>
          </a:p>
        </p:txBody>
      </p:sp>
      <p:pic>
        <p:nvPicPr>
          <p:cNvPr id="54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0364" y="895088"/>
            <a:ext cx="2411237" cy="160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1090" y="2841944"/>
            <a:ext cx="2389968" cy="2115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Bildobjekt 12" descr="Bildobjekt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5385" y="1531197"/>
            <a:ext cx="1808178" cy="3227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Bildobjekt 20" descr="Bildobjekt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5385" y="1531197"/>
            <a:ext cx="1808177" cy="3227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Bildobjekt 18" descr="Bildobjekt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8770" y="1430771"/>
            <a:ext cx="1522774" cy="3503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Bildobjekt 16" descr="Bildobjekt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7647" y="536018"/>
            <a:ext cx="1513577" cy="4471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Bildobjekt 14" descr="Bildobjekt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36805" y="1995217"/>
            <a:ext cx="5034581" cy="2299450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textruta 8"/>
          <p:cNvSpPr txBox="1"/>
          <p:nvPr/>
        </p:nvSpPr>
        <p:spPr>
          <a:xfrm>
            <a:off x="540048" y="4990591"/>
            <a:ext cx="604467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387">
              <a:defRPr sz="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Figures from NIST</a:t>
            </a:r>
          </a:p>
        </p:txBody>
      </p:sp>
      <p:sp>
        <p:nvSpPr>
          <p:cNvPr id="666" name="Google Shape;207;p38"/>
          <p:cNvSpPr txBox="1"/>
          <p:nvPr/>
        </p:nvSpPr>
        <p:spPr>
          <a:xfrm>
            <a:off x="222285" y="25572"/>
            <a:ext cx="7417052" cy="52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defTabSz="351402">
              <a:defRPr b="1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Cesium fountain (Primary clock)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4" grpId="4"/>
      <p:bldP build="whole" bldLvl="1" animBg="1" rev="0" advAuto="0" spid="662" grpId="2"/>
      <p:bldP build="whole" bldLvl="1" animBg="1" rev="0" advAuto="0" spid="663" grpId="3"/>
      <p:bldP build="whole" bldLvl="1" animBg="1" rev="0" advAuto="0" spid="66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207;p38"/>
          <p:cNvSpPr txBox="1"/>
          <p:nvPr>
            <p:ph type="title"/>
          </p:nvPr>
        </p:nvSpPr>
        <p:spPr>
          <a:xfrm>
            <a:off x="137130" y="473338"/>
            <a:ext cx="9045203" cy="805063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Atomic clocks (Optical clocks)</a:t>
            </a:r>
          </a:p>
        </p:txBody>
      </p:sp>
      <p:sp>
        <p:nvSpPr>
          <p:cNvPr id="669" name="Google Shape;208;p38"/>
          <p:cNvSpPr txBox="1"/>
          <p:nvPr>
            <p:ph type="body" sz="quarter" idx="1"/>
          </p:nvPr>
        </p:nvSpPr>
        <p:spPr>
          <a:xfrm>
            <a:off x="1246037" y="1633209"/>
            <a:ext cx="3634595" cy="1877082"/>
          </a:xfrm>
          <a:prstGeom prst="rect">
            <a:avLst/>
          </a:prstGeom>
        </p:spPr>
        <p:txBody>
          <a:bodyPr/>
          <a:lstStyle>
            <a:lvl1pPr marL="182879" indent="-152400" defTabSz="365759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1pPr>
            <a:lvl2pPr marL="444500" indent="-215900" defTabSz="365759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lvl2pPr>
          </a:lstStyle>
          <a:p>
            <a:pPr/>
            <a:r>
              <a:t>Optical lattice clocks	</a:t>
            </a:r>
          </a:p>
          <a:p>
            <a:pPr lvl="1"/>
            <a:r>
              <a:t>Ensemble of atoms trapped and used for frequency measurements</a:t>
            </a:r>
          </a:p>
        </p:txBody>
      </p:sp>
      <p:sp>
        <p:nvSpPr>
          <p:cNvPr id="670" name="Platshållare för text 2"/>
          <p:cNvSpPr txBox="1"/>
          <p:nvPr/>
        </p:nvSpPr>
        <p:spPr>
          <a:xfrm>
            <a:off x="1246037" y="1633209"/>
            <a:ext cx="1821739" cy="132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171989" indent="-171989" defTabSz="416258">
              <a:lnSpc>
                <a:spcPct val="120000"/>
              </a:lnSpc>
              <a:spcBef>
                <a:spcPts val="800"/>
              </a:spcBef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434070" indent="-171989" defTabSz="416258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–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</a:lstStyle>
          <a:p>
            <a:pPr/>
            <a:r>
              <a:t>Optical lattice clocks	</a:t>
            </a:r>
          </a:p>
          <a:p>
            <a:pPr lvl="1"/>
            <a:r>
              <a:t>Ensemble of atoms trapped and used for frequency measurements</a:t>
            </a:r>
          </a:p>
        </p:txBody>
      </p:sp>
      <p:grpSp>
        <p:nvGrpSpPr>
          <p:cNvPr id="673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71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72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4" name="Google Shape;208;p38"/>
          <p:cNvSpPr txBox="1"/>
          <p:nvPr/>
        </p:nvSpPr>
        <p:spPr>
          <a:xfrm>
            <a:off x="2976661" y="3312667"/>
            <a:ext cx="4293363" cy="125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Optical clocks	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Anders Wallin, MIKES 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Operates the first optical clock in  the North.</a:t>
            </a:r>
          </a:p>
        </p:txBody>
      </p:sp>
      <p:pic>
        <p:nvPicPr>
          <p:cNvPr id="675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738" y="2861886"/>
            <a:ext cx="1658225" cy="2030241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Google Shape;208;p38"/>
          <p:cNvSpPr txBox="1"/>
          <p:nvPr/>
        </p:nvSpPr>
        <p:spPr>
          <a:xfrm>
            <a:off x="5167257" y="1568499"/>
            <a:ext cx="3860047" cy="145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marL="457200" indent="-381000">
              <a:lnSpc>
                <a:spcPct val="150000"/>
              </a:lnSpc>
              <a:buClr>
                <a:schemeClr val="accent3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52500" indent="-381000">
              <a:lnSpc>
                <a:spcPct val="150000"/>
              </a:lnSpc>
              <a:buClr>
                <a:schemeClr val="accent3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</a:lstStyle>
          <a:p>
            <a:pPr/>
            <a:r>
              <a:t>Optical Ion clocks</a:t>
            </a:r>
          </a:p>
          <a:p>
            <a:pPr lvl="1"/>
            <a:r>
              <a:t>Single ions are trapped and used for frequency measurement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207;p38"/>
          <p:cNvSpPr txBox="1"/>
          <p:nvPr>
            <p:ph type="title"/>
          </p:nvPr>
        </p:nvSpPr>
        <p:spPr>
          <a:xfrm>
            <a:off x="137130" y="473338"/>
            <a:ext cx="9045203" cy="805063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Future for time</a:t>
            </a:r>
          </a:p>
        </p:txBody>
      </p:sp>
      <p:sp>
        <p:nvSpPr>
          <p:cNvPr id="679" name="Google Shape;208;p38"/>
          <p:cNvSpPr txBox="1"/>
          <p:nvPr>
            <p:ph type="body" sz="half" idx="1"/>
          </p:nvPr>
        </p:nvSpPr>
        <p:spPr>
          <a:xfrm>
            <a:off x="506230" y="1407818"/>
            <a:ext cx="5783964" cy="3091631"/>
          </a:xfrm>
          <a:prstGeom prst="rect">
            <a:avLst/>
          </a:prstGeom>
        </p:spPr>
        <p:txBody>
          <a:bodyPr/>
          <a:lstStyle/>
          <a:p>
            <a:pPr marL="260604" indent="-217170" defTabSz="521208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Work is ongoing to define the second, with other stable references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Still looking for hyperfine levels of suitable atoms or ions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Frequency around 400 – 700 THz (red to blue light), or higher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Clocks running less than 1 attosecond/second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Currently 10 alternative energy transitions – how to choose?</a:t>
            </a:r>
          </a:p>
          <a:p>
            <a:pPr marL="260604" indent="-217170" defTabSz="521208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Who needs that accuracy?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Scientific experiments and observations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Navigation and positioning</a:t>
            </a:r>
          </a:p>
          <a:p>
            <a:pPr lvl="1" marL="542925" indent="-217170" defTabSz="521208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Inertia calculation when external signals are missing</a:t>
            </a:r>
          </a:p>
        </p:txBody>
      </p:sp>
      <p:grpSp>
        <p:nvGrpSpPr>
          <p:cNvPr id="682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80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81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3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289" y="1778245"/>
            <a:ext cx="2521327" cy="1916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207;p38"/>
          <p:cNvSpPr txBox="1"/>
          <p:nvPr>
            <p:ph type="title"/>
          </p:nvPr>
        </p:nvSpPr>
        <p:spPr>
          <a:xfrm>
            <a:off x="137130" y="473338"/>
            <a:ext cx="9045203" cy="805063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Allan variance / Allan deviation</a:t>
            </a:r>
          </a:p>
        </p:txBody>
      </p:sp>
      <p:sp>
        <p:nvSpPr>
          <p:cNvPr id="686" name="Google Shape;208;p38"/>
          <p:cNvSpPr txBox="1"/>
          <p:nvPr>
            <p:ph type="body" sz="half" idx="1"/>
          </p:nvPr>
        </p:nvSpPr>
        <p:spPr>
          <a:xfrm>
            <a:off x="170851" y="1111895"/>
            <a:ext cx="5783964" cy="3091631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Used to describe quality of clocks and oscillators, time or frequency transmission, transmission links etc.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Developed by David Allen for the characterization of oscillators, identifying the shortcomings of standard deviation: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Started with the M-sample variance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Set M=2, T=τ and calculate the expected value 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Allan deviation (AVED) is the square root of AVAR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000000"/>
                </a:solidFill>
              </a:defRPr>
            </a:pPr>
            <a:r>
              <a:t>Plot in log-log diagram</a:t>
            </a:r>
          </a:p>
        </p:txBody>
      </p:sp>
      <p:grpSp>
        <p:nvGrpSpPr>
          <p:cNvPr id="689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87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8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0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032" y="3022038"/>
            <a:ext cx="3048919" cy="2012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Bildobjekt 3" descr="Bildobjekt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4293" y="2511080"/>
            <a:ext cx="4560567" cy="44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Bildobjekt 1" descr="Bildobjekt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56314" y="1761750"/>
            <a:ext cx="1756525" cy="495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207;p38"/>
          <p:cNvSpPr txBox="1"/>
          <p:nvPr>
            <p:ph type="title"/>
          </p:nvPr>
        </p:nvSpPr>
        <p:spPr>
          <a:xfrm>
            <a:off x="137130" y="473338"/>
            <a:ext cx="9045203" cy="805063"/>
          </a:xfrm>
          <a:prstGeom prst="rect">
            <a:avLst/>
          </a:prstGeom>
        </p:spPr>
        <p:txBody>
          <a:bodyPr/>
          <a:lstStyle>
            <a:lvl1pPr defTabSz="576072">
              <a:defRPr sz="2600">
                <a:solidFill>
                  <a:schemeClr val="accent1"/>
                </a:solidFill>
              </a:defRPr>
            </a:lvl1pPr>
          </a:lstStyle>
          <a:p>
            <a:pPr/>
            <a:r>
              <a:t>Modified Allan variance / Modified Allan deviation</a:t>
            </a:r>
          </a:p>
        </p:txBody>
      </p:sp>
      <p:sp>
        <p:nvSpPr>
          <p:cNvPr id="695" name="Google Shape;208;p38"/>
          <p:cNvSpPr txBox="1"/>
          <p:nvPr>
            <p:ph type="body" sz="half" idx="1"/>
          </p:nvPr>
        </p:nvSpPr>
        <p:spPr>
          <a:xfrm>
            <a:off x="160987" y="1129758"/>
            <a:ext cx="5456446" cy="2883984"/>
          </a:xfrm>
          <a:prstGeom prst="rect">
            <a:avLst/>
          </a:prstGeom>
        </p:spPr>
        <p:txBody>
          <a:bodyPr/>
          <a:lstStyle/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Developmend of AVAR / ADEV to solve the possibility to distinguish between flicker phase noise and white phase noise.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Compare with AVAR: 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MVAR is the expectation value of the average over n samples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MVAR is AVAR with a digital low pass filter.</a:t>
            </a:r>
          </a:p>
          <a:p>
            <a:pPr marL="265174" indent="-220979" defTabSz="530351">
              <a:buClr>
                <a:schemeClr val="accent3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pPr>
            <a:r>
              <a:t>Calculations usually solved by using software e.g. Stable32</a:t>
            </a:r>
          </a:p>
        </p:txBody>
      </p:sp>
      <p:grpSp>
        <p:nvGrpSpPr>
          <p:cNvPr id="698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96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97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9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1283" y="2767241"/>
            <a:ext cx="3042580" cy="229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1075" y="1837923"/>
            <a:ext cx="4017312" cy="369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Bildobjekt 6" descr="Bildobjekt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6977" y="2041045"/>
            <a:ext cx="3538261" cy="537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278;p47"/>
          <p:cNvSpPr txBox="1"/>
          <p:nvPr>
            <p:ph type="title"/>
          </p:nvPr>
        </p:nvSpPr>
        <p:spPr>
          <a:xfrm>
            <a:off x="503999" y="288974"/>
            <a:ext cx="8136002" cy="572703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Frequency stability of common atomic clocks</a:t>
            </a:r>
          </a:p>
        </p:txBody>
      </p:sp>
      <p:pic>
        <p:nvPicPr>
          <p:cNvPr id="704" name="Google Shape;279;p47" descr="Google Shape;279;p47"/>
          <p:cNvPicPr>
            <a:picLocks noChangeAspect="1"/>
          </p:cNvPicPr>
          <p:nvPr/>
        </p:nvPicPr>
        <p:blipFill>
          <a:blip r:embed="rId2">
            <a:extLst/>
          </a:blip>
          <a:srcRect l="0" t="0" r="0" b="4"/>
          <a:stretch>
            <a:fillRect/>
          </a:stretch>
        </p:blipFill>
        <p:spPr>
          <a:xfrm>
            <a:off x="1903888" y="845160"/>
            <a:ext cx="4852531" cy="363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8" y="0"/>
                </a:moveTo>
                <a:cubicBezTo>
                  <a:pt x="1209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1209" y="21600"/>
                  <a:pt x="2698" y="21600"/>
                </a:cubicBezTo>
                <a:lnTo>
                  <a:pt x="18902" y="21600"/>
                </a:lnTo>
                <a:cubicBezTo>
                  <a:pt x="20391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391" y="0"/>
                  <a:pt x="18902" y="0"/>
                </a:cubicBezTo>
                <a:lnTo>
                  <a:pt x="2698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705" name="Google Shape;281;p47"/>
          <p:cNvSpPr txBox="1"/>
          <p:nvPr/>
        </p:nvSpPr>
        <p:spPr>
          <a:xfrm>
            <a:off x="4599385" y="4643797"/>
            <a:ext cx="2890803" cy="37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defRPr b="1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JRP 17IND14 </a:t>
            </a:r>
            <a:r>
              <a:rPr b="0" sz="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Arial"/>
                <a:hlinkClick r:id="rId3" invalidUrl="" action="" tgtFrame="" tooltip="" history="1" highlightClick="0" endSnd="0"/>
              </a:rPr>
              <a:t>http://empir.npl.co.uk/write/</a:t>
            </a:r>
            <a:endParaRPr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400"/>
              </a:spcBef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WRITE - White Rabbit  Industrial Timing Enhancement</a:t>
            </a:r>
          </a:p>
        </p:txBody>
      </p:sp>
      <p:pic>
        <p:nvPicPr>
          <p:cNvPr id="706" name="Google Shape;282;p47" descr="Google Shape;282;p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8039" y="4632014"/>
            <a:ext cx="1522279" cy="397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UTC</a:t>
            </a:r>
          </a:p>
        </p:txBody>
      </p:sp>
      <p:sp>
        <p:nvSpPr>
          <p:cNvPr id="709" name="Google Shape;208;p38"/>
          <p:cNvSpPr txBox="1"/>
          <p:nvPr>
            <p:ph type="body" idx="1"/>
          </p:nvPr>
        </p:nvSpPr>
        <p:spPr>
          <a:xfrm>
            <a:off x="535823" y="1407818"/>
            <a:ext cx="7436002" cy="3501682"/>
          </a:xfrm>
          <a:prstGeom prst="rect">
            <a:avLst/>
          </a:prstGeom>
        </p:spPr>
        <p:txBody>
          <a:bodyPr/>
          <a:lstStyle/>
          <a:p>
            <a:pPr marL="301752" indent="-251459" defTabSz="603504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Universal Coordinated Time (UTC)</a:t>
            </a:r>
          </a:p>
          <a:p>
            <a:pPr marL="301752" indent="-251459" defTabSz="603504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Weighted average of data from 400 atomic clocks on 80 institutes world wide</a:t>
            </a:r>
          </a:p>
          <a:p>
            <a:pPr lvl="1" marL="628650" indent="-251459" defTabSz="603504">
              <a:buClr>
                <a:schemeClr val="accent3"/>
              </a:buClr>
              <a:buSzPts val="1500"/>
              <a:defRPr sz="1500">
                <a:solidFill>
                  <a:srgbClr val="FFFFFF"/>
                </a:solidFill>
              </a:defRPr>
            </a:pPr>
            <a:r>
              <a:t>UTC is a ”Paper clock”. Measurements proceed during 1 month, and the results of daily offsets are published in the middle of next</a:t>
            </a:r>
          </a:p>
          <a:p>
            <a:pPr lvl="1" marL="628650" indent="-251459" defTabSz="603504">
              <a:buClr>
                <a:schemeClr val="accent3"/>
              </a:buClr>
              <a:buSzPts val="1500"/>
              <a:defRPr sz="1500">
                <a:solidFill>
                  <a:srgbClr val="FFFFFF"/>
                </a:solidFill>
              </a:defRPr>
            </a:pPr>
            <a:r>
              <a:t>UTCr – Rapid UTC. 62 participating labs are updated weekly (one week delay). Within nanoseconds of UTC</a:t>
            </a:r>
          </a:p>
          <a:p>
            <a:pPr lvl="1" marL="628650" indent="-251459" defTabSz="603504">
              <a:buClr>
                <a:schemeClr val="accent3"/>
              </a:buClr>
              <a:buSzPts val="1500"/>
              <a:defRPr sz="1500">
                <a:solidFill>
                  <a:srgbClr val="FFFFFF"/>
                </a:solidFill>
              </a:defRPr>
            </a:pPr>
            <a:r>
              <a:t>UTC(k) – local realization of UTC. Available in real time, but with an uncertainty with respect to UTC. Improved by number of clocks, historical data and algorithms based on UTC information</a:t>
            </a:r>
          </a:p>
        </p:txBody>
      </p:sp>
      <p:grpSp>
        <p:nvGrpSpPr>
          <p:cNvPr id="712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710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11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Universal Coordinated Time</a:t>
            </a:r>
          </a:p>
        </p:txBody>
      </p:sp>
      <p:grpSp>
        <p:nvGrpSpPr>
          <p:cNvPr id="717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715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16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18" name="Bildobjekt 4" descr="Bildobjek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5538" y="1075379"/>
            <a:ext cx="5590437" cy="3951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Rektangel 1"/>
          <p:cNvGrpSpPr/>
          <p:nvPr/>
        </p:nvGrpSpPr>
        <p:grpSpPr>
          <a:xfrm>
            <a:off x="1238246" y="1758336"/>
            <a:ext cx="2145652" cy="1174294"/>
            <a:chOff x="0" y="0"/>
            <a:chExt cx="2145650" cy="1174293"/>
          </a:xfrm>
        </p:grpSpPr>
        <p:sp>
          <p:nvSpPr>
            <p:cNvPr id="720" name="Rektangel"/>
            <p:cNvSpPr/>
            <p:nvPr/>
          </p:nvSpPr>
          <p:spPr>
            <a:xfrm>
              <a:off x="-1" y="-1"/>
              <a:ext cx="2145652" cy="1174294"/>
            </a:xfrm>
            <a:prstGeom prst="rect">
              <a:avLst/>
            </a:prstGeom>
            <a:solidFill>
              <a:srgbClr val="92D050"/>
            </a:solidFill>
            <a:ln w="12700" cap="flat">
              <a:solidFill>
                <a:srgbClr val="ABB3A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21" name="Weighted average, algorithm to determine weight"/>
            <p:cNvSpPr txBox="1"/>
            <p:nvPr/>
          </p:nvSpPr>
          <p:spPr>
            <a:xfrm>
              <a:off x="51546" y="184853"/>
              <a:ext cx="2042557" cy="80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ctr">
              <a:spAutoFit/>
            </a:bodyPr>
            <a:lstStyle>
              <a:lvl1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Weighted average, algorithm to determine weight</a:t>
              </a:r>
            </a:p>
          </p:txBody>
        </p:sp>
      </p:grpSp>
      <p:sp>
        <p:nvSpPr>
          <p:cNvPr id="723" name="Rak pilkoppling 4"/>
          <p:cNvSpPr/>
          <p:nvPr/>
        </p:nvSpPr>
        <p:spPr>
          <a:xfrm flipV="1">
            <a:off x="878773" y="2345481"/>
            <a:ext cx="359477" cy="399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24" name="textruta 5"/>
          <p:cNvSpPr txBox="1"/>
          <p:nvPr/>
        </p:nvSpPr>
        <p:spPr>
          <a:xfrm rot="17830739">
            <a:off x="-276369" y="2276248"/>
            <a:ext cx="168270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Data from 400 clocks</a:t>
            </a:r>
          </a:p>
        </p:txBody>
      </p:sp>
      <p:sp>
        <p:nvSpPr>
          <p:cNvPr id="725" name="Rak pilkoppling 8"/>
          <p:cNvSpPr/>
          <p:nvPr/>
        </p:nvSpPr>
        <p:spPr>
          <a:xfrm>
            <a:off x="3383891" y="2349475"/>
            <a:ext cx="974583" cy="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26" name="textruta 9"/>
          <p:cNvSpPr txBox="1"/>
          <p:nvPr/>
        </p:nvSpPr>
        <p:spPr>
          <a:xfrm rot="17821844">
            <a:off x="2212597" y="3232528"/>
            <a:ext cx="2255603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Free atomic timescale (EAL)</a:t>
            </a:r>
          </a:p>
        </p:txBody>
      </p:sp>
      <p:grpSp>
        <p:nvGrpSpPr>
          <p:cNvPr id="729" name="Rektangel 11"/>
          <p:cNvGrpSpPr/>
          <p:nvPr/>
        </p:nvGrpSpPr>
        <p:grpSpPr>
          <a:xfrm>
            <a:off x="4362259" y="2032422"/>
            <a:ext cx="1212548" cy="680241"/>
            <a:chOff x="0" y="0"/>
            <a:chExt cx="1212547" cy="680239"/>
          </a:xfrm>
        </p:grpSpPr>
        <p:sp>
          <p:nvSpPr>
            <p:cNvPr id="727" name="Rektangel"/>
            <p:cNvSpPr/>
            <p:nvPr/>
          </p:nvSpPr>
          <p:spPr>
            <a:xfrm>
              <a:off x="-1" y="-1"/>
              <a:ext cx="1212548" cy="680240"/>
            </a:xfrm>
            <a:prstGeom prst="rect">
              <a:avLst/>
            </a:prstGeom>
            <a:solidFill>
              <a:srgbClr val="92D050"/>
            </a:solidFill>
            <a:ln w="12700" cap="flat">
              <a:solidFill>
                <a:srgbClr val="ABB3A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28" name="Steering algorithm"/>
            <p:cNvSpPr txBox="1"/>
            <p:nvPr/>
          </p:nvSpPr>
          <p:spPr>
            <a:xfrm>
              <a:off x="51546" y="58476"/>
              <a:ext cx="1109455" cy="563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ctr">
              <a:spAutoFit/>
            </a:bodyPr>
            <a:lstStyle>
              <a:lvl1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Steering algorithm</a:t>
              </a:r>
            </a:p>
          </p:txBody>
        </p:sp>
      </p:grpSp>
      <p:sp>
        <p:nvSpPr>
          <p:cNvPr id="730" name="Rak pilkoppling 12"/>
          <p:cNvSpPr/>
          <p:nvPr/>
        </p:nvSpPr>
        <p:spPr>
          <a:xfrm>
            <a:off x="4621114" y="1517338"/>
            <a:ext cx="347422" cy="51508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1" name="textruta 14"/>
          <p:cNvSpPr txBox="1"/>
          <p:nvPr/>
        </p:nvSpPr>
        <p:spPr>
          <a:xfrm>
            <a:off x="4564188" y="1208024"/>
            <a:ext cx="3283769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Primary / Secondary frequency standards</a:t>
            </a:r>
          </a:p>
        </p:txBody>
      </p:sp>
      <p:sp>
        <p:nvSpPr>
          <p:cNvPr id="732" name="Rak pilkoppling 16"/>
          <p:cNvSpPr/>
          <p:nvPr/>
        </p:nvSpPr>
        <p:spPr>
          <a:xfrm flipV="1">
            <a:off x="5586153" y="2358012"/>
            <a:ext cx="605431" cy="719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3" name="textruta 18"/>
          <p:cNvSpPr txBox="1"/>
          <p:nvPr/>
        </p:nvSpPr>
        <p:spPr>
          <a:xfrm>
            <a:off x="5747415" y="2100788"/>
            <a:ext cx="27618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TAI</a:t>
            </a:r>
          </a:p>
        </p:txBody>
      </p:sp>
      <p:grpSp>
        <p:nvGrpSpPr>
          <p:cNvPr id="736" name="Rektangel 20"/>
          <p:cNvGrpSpPr/>
          <p:nvPr/>
        </p:nvGrpSpPr>
        <p:grpSpPr>
          <a:xfrm>
            <a:off x="6202786" y="1926812"/>
            <a:ext cx="1130098" cy="848715"/>
            <a:chOff x="0" y="0"/>
            <a:chExt cx="1130097" cy="848713"/>
          </a:xfrm>
        </p:grpSpPr>
        <p:sp>
          <p:nvSpPr>
            <p:cNvPr id="734" name="Rektangel"/>
            <p:cNvSpPr/>
            <p:nvPr/>
          </p:nvSpPr>
          <p:spPr>
            <a:xfrm>
              <a:off x="0" y="0"/>
              <a:ext cx="1130098" cy="848714"/>
            </a:xfrm>
            <a:prstGeom prst="rect">
              <a:avLst/>
            </a:prstGeom>
            <a:solidFill>
              <a:srgbClr val="92D050"/>
            </a:solidFill>
            <a:ln w="12700" cap="flat">
              <a:solidFill>
                <a:srgbClr val="ABB3A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35" name="Leap second addition"/>
            <p:cNvSpPr/>
            <p:nvPr/>
          </p:nvSpPr>
          <p:spPr>
            <a:xfrm>
              <a:off x="51546" y="424354"/>
              <a:ext cx="102700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ctr">
              <a:spAutoFit/>
            </a:bodyPr>
            <a:lstStyle>
              <a:lvl1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Leap second addition</a:t>
              </a:r>
            </a:p>
          </p:txBody>
        </p:sp>
      </p:grpSp>
      <p:sp>
        <p:nvSpPr>
          <p:cNvPr id="737" name="Rak pilkoppling 21"/>
          <p:cNvSpPr/>
          <p:nvPr/>
        </p:nvSpPr>
        <p:spPr>
          <a:xfrm flipV="1">
            <a:off x="6202786" y="2775523"/>
            <a:ext cx="565050" cy="61240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8" name="textruta 24"/>
          <p:cNvSpPr txBox="1"/>
          <p:nvPr/>
        </p:nvSpPr>
        <p:spPr>
          <a:xfrm>
            <a:off x="5040312" y="3462066"/>
            <a:ext cx="125764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Data from IERS</a:t>
            </a:r>
          </a:p>
        </p:txBody>
      </p:sp>
      <p:sp>
        <p:nvSpPr>
          <p:cNvPr id="739" name="Rak pilkoppling 26"/>
          <p:cNvSpPr/>
          <p:nvPr/>
        </p:nvSpPr>
        <p:spPr>
          <a:xfrm>
            <a:off x="7332880" y="2351169"/>
            <a:ext cx="732937" cy="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0" name="textruta 27"/>
          <p:cNvSpPr txBox="1"/>
          <p:nvPr/>
        </p:nvSpPr>
        <p:spPr>
          <a:xfrm>
            <a:off x="7532827" y="2118543"/>
            <a:ext cx="37811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</a:t>
            </a:r>
          </a:p>
        </p:txBody>
      </p:sp>
      <p:grpSp>
        <p:nvGrpSpPr>
          <p:cNvPr id="745" name="Grupp 40"/>
          <p:cNvGrpSpPr/>
          <p:nvPr/>
        </p:nvGrpSpPr>
        <p:grpSpPr>
          <a:xfrm>
            <a:off x="124805" y="2372536"/>
            <a:ext cx="7935446" cy="2455389"/>
            <a:chOff x="-1" y="-1"/>
            <a:chExt cx="7935446" cy="2455387"/>
          </a:xfrm>
        </p:grpSpPr>
        <p:sp>
          <p:nvSpPr>
            <p:cNvPr id="741" name="Frihandsfigur: Form 37"/>
            <p:cNvSpPr/>
            <p:nvPr/>
          </p:nvSpPr>
          <p:spPr>
            <a:xfrm>
              <a:off x="705977" y="-2"/>
              <a:ext cx="7229468" cy="2385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8" fill="norm" stroke="1" extrusionOk="0">
                  <a:moveTo>
                    <a:pt x="21600" y="0"/>
                  </a:moveTo>
                  <a:cubicBezTo>
                    <a:pt x="21431" y="7878"/>
                    <a:pt x="21262" y="15756"/>
                    <a:pt x="17662" y="18678"/>
                  </a:cubicBezTo>
                  <a:cubicBezTo>
                    <a:pt x="14062" y="21600"/>
                    <a:pt x="7031" y="19566"/>
                    <a:pt x="0" y="17532"/>
                  </a:cubicBez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42" name="Frihandsfigur: Form 38"/>
            <p:cNvSpPr/>
            <p:nvPr/>
          </p:nvSpPr>
          <p:spPr>
            <a:xfrm>
              <a:off x="737933" y="39942"/>
              <a:ext cx="639049" cy="193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600" fill="norm" stroke="1" extrusionOk="0">
                  <a:moveTo>
                    <a:pt x="538" y="0"/>
                  </a:moveTo>
                  <a:cubicBezTo>
                    <a:pt x="11069" y="4983"/>
                    <a:pt x="21600" y="9967"/>
                    <a:pt x="21510" y="13567"/>
                  </a:cubicBezTo>
                  <a:cubicBezTo>
                    <a:pt x="21421" y="17167"/>
                    <a:pt x="10710" y="19383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387">
                <a:defRPr sz="16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743" name="textruta 39"/>
            <p:cNvSpPr txBox="1"/>
            <p:nvPr/>
          </p:nvSpPr>
          <p:spPr>
            <a:xfrm>
              <a:off x="-2" y="1516658"/>
              <a:ext cx="1148520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387"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UTC – UTC(k)</a:t>
              </a:r>
            </a:p>
          </p:txBody>
        </p:sp>
        <p:sp>
          <p:nvSpPr>
            <p:cNvPr id="744" name="textruta 44"/>
            <p:cNvSpPr txBox="1"/>
            <p:nvPr/>
          </p:nvSpPr>
          <p:spPr>
            <a:xfrm>
              <a:off x="-2" y="2239486"/>
              <a:ext cx="2167311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57387"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Returned to all 80 institutes</a:t>
              </a:r>
            </a:p>
          </p:txBody>
        </p:sp>
      </p:grpSp>
      <p:sp>
        <p:nvSpPr>
          <p:cNvPr id="746" name="Google Shape;207;p38"/>
          <p:cNvSpPr txBox="1"/>
          <p:nvPr/>
        </p:nvSpPr>
        <p:spPr>
          <a:xfrm>
            <a:off x="445931" y="313099"/>
            <a:ext cx="9045204" cy="80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defTabSz="576072">
              <a:defRPr b="1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UTC algorithms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Leap seconds</a:t>
            </a:r>
          </a:p>
        </p:txBody>
      </p:sp>
      <p:grpSp>
        <p:nvGrpSpPr>
          <p:cNvPr id="751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749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5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2" name="Google Shape;208;p38"/>
          <p:cNvSpPr txBox="1"/>
          <p:nvPr>
            <p:ph type="body" sz="half" idx="1"/>
          </p:nvPr>
        </p:nvSpPr>
        <p:spPr>
          <a:xfrm>
            <a:off x="387861" y="1407818"/>
            <a:ext cx="4318917" cy="3501682"/>
          </a:xfrm>
          <a:prstGeom prst="rect">
            <a:avLst/>
          </a:prstGeom>
        </p:spPr>
        <p:txBody>
          <a:bodyPr/>
          <a:lstStyle/>
          <a:p>
            <a:pPr marL="320038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|UTC-UT| &lt;1s to keep reference to Greenwich Meridian</a:t>
            </a:r>
          </a:p>
          <a:p>
            <a:pPr marL="320038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IERS (International Earth Rotation and Reference Systems Service) determines UT</a:t>
            </a:r>
          </a:p>
          <a:p>
            <a:pPr marL="320038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Earth rotation less stable than atomic time</a:t>
            </a:r>
          </a:p>
          <a:p>
            <a:pPr marL="320038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Always inserted 00:00 UTC  1/1 or 1/7.</a:t>
            </a:r>
          </a:p>
          <a:p>
            <a:pPr marL="320038" indent="-266700" defTabSz="640079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Proposition to stop adding leapseconds.</a:t>
            </a:r>
          </a:p>
        </p:txBody>
      </p:sp>
      <p:pic>
        <p:nvPicPr>
          <p:cNvPr id="753" name="Bildobjekt 1" descr="Bildobjekt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8508" y="1551395"/>
            <a:ext cx="4090193" cy="2385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207;p38"/>
          <p:cNvSpPr txBox="1"/>
          <p:nvPr>
            <p:ph type="title"/>
          </p:nvPr>
        </p:nvSpPr>
        <p:spPr>
          <a:xfrm>
            <a:off x="503999" y="521225"/>
            <a:ext cx="8136002" cy="572703"/>
          </a:xfrm>
          <a:prstGeom prst="rect">
            <a:avLst/>
          </a:prstGeom>
        </p:spPr>
        <p:txBody>
          <a:bodyPr/>
          <a:lstStyle>
            <a:lvl1pPr defTabSz="57607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551" name="Google Shape;208;p38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/>
          <a:lstStyle/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Why?</a:t>
            </a:r>
          </a:p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Clocks</a:t>
            </a:r>
          </a:p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National Distribution</a:t>
            </a:r>
          </a:p>
          <a:p>
            <a: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pPr>
            <a:r>
              <a:t>Questions </a:t>
            </a:r>
          </a:p>
        </p:txBody>
      </p:sp>
      <p:grpSp>
        <p:nvGrpSpPr>
          <p:cNvPr id="554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552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55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207;p38"/>
          <p:cNvSpPr txBox="1"/>
          <p:nvPr>
            <p:ph type="title"/>
          </p:nvPr>
        </p:nvSpPr>
        <p:spPr>
          <a:xfrm>
            <a:off x="137130" y="4733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Time transfer equipment</a:t>
            </a:r>
          </a:p>
        </p:txBody>
      </p:sp>
      <p:sp>
        <p:nvSpPr>
          <p:cNvPr id="756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7"/>
          </a:xfrm>
          <a:prstGeom prst="rect">
            <a:avLst/>
          </a:prstGeom>
        </p:spPr>
        <p:txBody>
          <a:bodyPr/>
          <a:lstStyle>
            <a:lvl1pPr indent="-381000">
              <a:buClr>
                <a:schemeClr val="accent3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marL="952500" indent="-381000">
              <a:buClr>
                <a:schemeClr val="accent3"/>
              </a:buClr>
              <a:buSzPts val="2400"/>
              <a:defRPr sz="2400">
                <a:solidFill>
                  <a:srgbClr val="FFFFFF"/>
                </a:solidFill>
              </a:defRPr>
            </a:lvl2pPr>
          </a:lstStyle>
          <a:p>
            <a:pPr/>
            <a:r>
              <a:t>GNSS Common-View</a:t>
            </a:r>
          </a:p>
          <a:p>
            <a:pPr lvl="1"/>
            <a:r>
              <a:t>Both receivers observes data from the same satellite</a:t>
            </a:r>
          </a:p>
        </p:txBody>
      </p:sp>
      <p:grpSp>
        <p:nvGrpSpPr>
          <p:cNvPr id="759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757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75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0" name="Google Shape;208;p38"/>
          <p:cNvSpPr txBox="1"/>
          <p:nvPr/>
        </p:nvSpPr>
        <p:spPr>
          <a:xfrm>
            <a:off x="4412064" y="1918518"/>
            <a:ext cx="4702924" cy="31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457200" indent="-381000">
              <a:lnSpc>
                <a:spcPct val="150000"/>
              </a:lnSpc>
              <a:buClr>
                <a:schemeClr val="accent3"/>
              </a:buClr>
              <a:buSzPts val="2400"/>
              <a:buFont typeface="Helvetica Neue"/>
              <a:buChar char="●"/>
              <a:def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TWSTFT</a:t>
            </a:r>
          </a:p>
          <a:p>
            <a:pPr lvl="1" marL="952500" indent="-381000">
              <a:lnSpc>
                <a:spcPct val="150000"/>
              </a:lnSpc>
              <a:buClr>
                <a:schemeClr val="accent3"/>
              </a:buClr>
              <a:buSzPts val="2400"/>
              <a:buFont typeface="Helvetica Neue"/>
              <a:buChar char="●"/>
              <a:def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Two-Way Satellite Time and Frequency Transfer</a:t>
            </a:r>
          </a:p>
          <a:p>
            <a:pPr lvl="1" marL="952500" indent="-381000">
              <a:lnSpc>
                <a:spcPct val="150000"/>
              </a:lnSpc>
              <a:buClr>
                <a:schemeClr val="accent3"/>
              </a:buClr>
              <a:buSzPts val="2400"/>
              <a:buFont typeface="Helvetica Neue"/>
              <a:buChar char="●"/>
              <a:def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Uses GEO communication satellite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tshållare för text 2"/>
          <p:cNvSpPr txBox="1"/>
          <p:nvPr>
            <p:ph type="body" sz="quarter" idx="1"/>
          </p:nvPr>
        </p:nvSpPr>
        <p:spPr>
          <a:xfrm>
            <a:off x="60115" y="1156304"/>
            <a:ext cx="2497458" cy="3318349"/>
          </a:xfrm>
          <a:prstGeom prst="rect">
            <a:avLst/>
          </a:prstGeom>
        </p:spPr>
        <p:txBody>
          <a:bodyPr/>
          <a:lstStyle/>
          <a:p>
            <a:pPr marL="443483" indent="-307975" defTabSz="886967">
              <a:buSzPts val="1300"/>
              <a:defRPr sz="1300"/>
            </a:pPr>
            <a:r>
              <a:t>GNSS Common-View</a:t>
            </a:r>
          </a:p>
          <a:p>
            <a:pPr lvl="1" marL="886967" indent="-307975" defTabSz="886967">
              <a:spcBef>
                <a:spcPts val="500"/>
              </a:spcBef>
              <a:buSzPts val="1300"/>
              <a:defRPr sz="1300"/>
            </a:pPr>
            <a:r>
              <a:t>Both receivers observes data from the same satellite</a:t>
            </a:r>
          </a:p>
          <a:p>
            <a:pPr marL="443483" indent="-307975" defTabSz="886967">
              <a:buSzPts val="1300"/>
              <a:defRPr sz="1300"/>
            </a:pPr>
            <a:r>
              <a:t>GNSS All-in-View</a:t>
            </a:r>
          </a:p>
          <a:p>
            <a:pPr lvl="1" marL="886967" indent="-307975" defTabSz="886967">
              <a:spcBef>
                <a:spcPts val="500"/>
              </a:spcBef>
              <a:buSzPts val="1300"/>
              <a:defRPr sz="1300"/>
            </a:pPr>
            <a:r>
              <a:t>Use data from all GNSS satellites visible from both receivers.</a:t>
            </a:r>
          </a:p>
        </p:txBody>
      </p:sp>
      <p:sp>
        <p:nvSpPr>
          <p:cNvPr id="763" name="Google Shape;98;p20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775" name="Group 68"/>
          <p:cNvGrpSpPr/>
          <p:nvPr/>
        </p:nvGrpSpPr>
        <p:grpSpPr>
          <a:xfrm>
            <a:off x="2379846" y="767597"/>
            <a:ext cx="4706477" cy="3318350"/>
            <a:chOff x="0" y="-1"/>
            <a:chExt cx="4706476" cy="3318348"/>
          </a:xfrm>
        </p:grpSpPr>
        <p:sp>
          <p:nvSpPr>
            <p:cNvPr id="764" name="Text Box 67"/>
            <p:cNvSpPr txBox="1"/>
            <p:nvPr/>
          </p:nvSpPr>
          <p:spPr>
            <a:xfrm>
              <a:off x="2149848" y="2972363"/>
              <a:ext cx="2007818" cy="296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GNSS-time</a:t>
              </a:r>
            </a:p>
          </p:txBody>
        </p:sp>
        <p:pic>
          <p:nvPicPr>
            <p:cNvPr id="765" name="Picture 42" descr="Picture 4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95805" y="-2"/>
              <a:ext cx="858656" cy="717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6" name="Line 43"/>
            <p:cNvSpPr/>
            <p:nvPr/>
          </p:nvSpPr>
          <p:spPr>
            <a:xfrm flipH="1">
              <a:off x="2234174" y="784413"/>
              <a:ext cx="558897" cy="188259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767" name="Picture 44" descr="Picture 4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47821" y="470648"/>
              <a:ext cx="858656" cy="717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Picture 45" descr="Picture 4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93121" y="268942"/>
              <a:ext cx="858654" cy="717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Picture 46" descr="Picture 4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344707"/>
              <a:ext cx="858654" cy="717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0" name="Line 47"/>
            <p:cNvSpPr/>
            <p:nvPr/>
          </p:nvSpPr>
          <p:spPr>
            <a:xfrm>
              <a:off x="620525" y="2129120"/>
              <a:ext cx="1613651" cy="53788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1" name="Line 48"/>
            <p:cNvSpPr/>
            <p:nvPr/>
          </p:nvSpPr>
          <p:spPr>
            <a:xfrm>
              <a:off x="1613646" y="1053354"/>
              <a:ext cx="620530" cy="161365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2" name="Line 49"/>
            <p:cNvSpPr/>
            <p:nvPr/>
          </p:nvSpPr>
          <p:spPr>
            <a:xfrm flipH="1">
              <a:off x="2234174" y="1322295"/>
              <a:ext cx="1986247" cy="134471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3" name="Text Box 50"/>
            <p:cNvSpPr txBox="1"/>
            <p:nvPr/>
          </p:nvSpPr>
          <p:spPr>
            <a:xfrm>
              <a:off x="1145801" y="2667003"/>
              <a:ext cx="1735515" cy="299754"/>
            </a:xfrm>
            <a:prstGeom prst="rect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GNSS-receiver A</a:t>
              </a:r>
            </a:p>
          </p:txBody>
        </p:sp>
        <p:sp>
          <p:nvSpPr>
            <p:cNvPr id="774" name="Line 51"/>
            <p:cNvSpPr/>
            <p:nvPr/>
          </p:nvSpPr>
          <p:spPr>
            <a:xfrm>
              <a:off x="2234173" y="2972363"/>
              <a:ext cx="4" cy="3459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79" name="Group 69"/>
          <p:cNvGrpSpPr/>
          <p:nvPr/>
        </p:nvGrpSpPr>
        <p:grpSpPr>
          <a:xfrm>
            <a:off x="2172535" y="4078938"/>
            <a:ext cx="2914937" cy="306758"/>
            <a:chOff x="-1" y="-1"/>
            <a:chExt cx="2914935" cy="306757"/>
          </a:xfrm>
        </p:grpSpPr>
        <p:sp>
          <p:nvSpPr>
            <p:cNvPr id="776" name="Text Box 52"/>
            <p:cNvSpPr txBox="1"/>
            <p:nvPr/>
          </p:nvSpPr>
          <p:spPr>
            <a:xfrm>
              <a:off x="-2" y="-2"/>
              <a:ext cx="1418949" cy="299754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Local clock A</a:t>
              </a:r>
            </a:p>
          </p:txBody>
        </p:sp>
        <p:sp>
          <p:nvSpPr>
            <p:cNvPr id="777" name="Line 53"/>
            <p:cNvSpPr/>
            <p:nvPr/>
          </p:nvSpPr>
          <p:spPr>
            <a:xfrm>
              <a:off x="1420347" y="134471"/>
              <a:ext cx="316569" cy="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78" name="Text Box 54"/>
            <p:cNvSpPr txBox="1"/>
            <p:nvPr/>
          </p:nvSpPr>
          <p:spPr>
            <a:xfrm>
              <a:off x="1736913" y="7003"/>
              <a:ext cx="1178022" cy="299754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Difference A</a:t>
              </a:r>
            </a:p>
          </p:txBody>
        </p:sp>
      </p:grpSp>
      <p:grpSp>
        <p:nvGrpSpPr>
          <p:cNvPr id="786" name="Group 70"/>
          <p:cNvGrpSpPr/>
          <p:nvPr/>
        </p:nvGrpSpPr>
        <p:grpSpPr>
          <a:xfrm>
            <a:off x="3000369" y="1552012"/>
            <a:ext cx="4550996" cy="2526932"/>
            <a:chOff x="-1" y="-1"/>
            <a:chExt cx="4550994" cy="2526931"/>
          </a:xfrm>
        </p:grpSpPr>
        <p:sp>
          <p:nvSpPr>
            <p:cNvPr id="780" name="Text Box 55"/>
            <p:cNvSpPr txBox="1"/>
            <p:nvPr/>
          </p:nvSpPr>
          <p:spPr>
            <a:xfrm>
              <a:off x="2788866" y="1882588"/>
              <a:ext cx="1762128" cy="299754"/>
            </a:xfrm>
            <a:prstGeom prst="rect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GNSS-receiver B</a:t>
              </a:r>
            </a:p>
          </p:txBody>
        </p:sp>
        <p:sp>
          <p:nvSpPr>
            <p:cNvPr id="781" name="Line 56"/>
            <p:cNvSpPr/>
            <p:nvPr/>
          </p:nvSpPr>
          <p:spPr>
            <a:xfrm>
              <a:off x="3440208" y="2180945"/>
              <a:ext cx="3" cy="3459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2" name="Line 60"/>
            <p:cNvSpPr/>
            <p:nvPr/>
          </p:nvSpPr>
          <p:spPr>
            <a:xfrm>
              <a:off x="-2" y="1344705"/>
              <a:ext cx="3440211" cy="5378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3" name="Line 61"/>
            <p:cNvSpPr/>
            <p:nvPr/>
          </p:nvSpPr>
          <p:spPr>
            <a:xfrm>
              <a:off x="993122" y="268940"/>
              <a:ext cx="2447089" cy="161365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4" name="Line 62"/>
            <p:cNvSpPr/>
            <p:nvPr/>
          </p:nvSpPr>
          <p:spPr>
            <a:xfrm>
              <a:off x="2172541" y="-2"/>
              <a:ext cx="1267669" cy="188259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5" name="Line 63"/>
            <p:cNvSpPr/>
            <p:nvPr/>
          </p:nvSpPr>
          <p:spPr>
            <a:xfrm flipH="1">
              <a:off x="3440208" y="537881"/>
              <a:ext cx="159687" cy="13447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92" name="Group 71"/>
          <p:cNvGrpSpPr/>
          <p:nvPr/>
        </p:nvGrpSpPr>
        <p:grpSpPr>
          <a:xfrm>
            <a:off x="3323942" y="4078938"/>
            <a:ext cx="5549718" cy="950910"/>
            <a:chOff x="-1" y="0"/>
            <a:chExt cx="5549716" cy="950909"/>
          </a:xfrm>
        </p:grpSpPr>
        <p:sp>
          <p:nvSpPr>
            <p:cNvPr id="787" name="Text Box 57"/>
            <p:cNvSpPr txBox="1"/>
            <p:nvPr/>
          </p:nvSpPr>
          <p:spPr>
            <a:xfrm>
              <a:off x="4140574" y="-1"/>
              <a:ext cx="1409142" cy="299754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Local clock B</a:t>
              </a:r>
            </a:p>
          </p:txBody>
        </p:sp>
        <p:sp>
          <p:nvSpPr>
            <p:cNvPr id="788" name="Line 58"/>
            <p:cNvSpPr/>
            <p:nvPr/>
          </p:nvSpPr>
          <p:spPr>
            <a:xfrm>
              <a:off x="3873033" y="134470"/>
              <a:ext cx="264742" cy="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89" name="Text Box 59"/>
            <p:cNvSpPr txBox="1"/>
            <p:nvPr/>
          </p:nvSpPr>
          <p:spPr>
            <a:xfrm>
              <a:off x="2616574" y="7003"/>
              <a:ext cx="1256462" cy="299754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>
              <a:lvl1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Difference B</a:t>
              </a:r>
            </a:p>
          </p:txBody>
        </p:sp>
        <p:sp>
          <p:nvSpPr>
            <p:cNvPr id="790" name="Line 64"/>
            <p:cNvSpPr/>
            <p:nvPr/>
          </p:nvSpPr>
          <p:spPr>
            <a:xfrm>
              <a:off x="1764925" y="134470"/>
              <a:ext cx="850250" cy="4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91" name="Text Box 65"/>
            <p:cNvSpPr txBox="1"/>
            <p:nvPr/>
          </p:nvSpPr>
          <p:spPr>
            <a:xfrm>
              <a:off x="-2" y="438430"/>
              <a:ext cx="3873036" cy="5124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0338" tIns="40338" rIns="40338" bIns="40338" numCol="1" anchor="t">
              <a:spAutoFit/>
            </a:bodyPr>
            <a:lstStyle/>
            <a:p>
              <a:pPr algn="ctr" defTabSz="457387">
                <a:spcBef>
                  <a:spcPts val="700"/>
                </a:spcBef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  <a:r>
                <a:t>Data transfer and calculations results in</a:t>
              </a:r>
              <a:br/>
              <a:r>
                <a:t>Clock A - Clock B (GNSS-time removed)</a:t>
              </a:r>
            </a:p>
          </p:txBody>
        </p:sp>
      </p:grpSp>
      <p:sp>
        <p:nvSpPr>
          <p:cNvPr id="793" name="Platshållare för text 35"/>
          <p:cNvSpPr txBox="1"/>
          <p:nvPr/>
        </p:nvSpPr>
        <p:spPr>
          <a:xfrm>
            <a:off x="7178540" y="2634081"/>
            <a:ext cx="1695119" cy="29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marL="188999" indent="-188999" defTabSz="457427">
              <a:lnSpc>
                <a:spcPct val="120000"/>
              </a:lnSpc>
              <a:spcBef>
                <a:spcPts val="8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Uncertainty ~ 1 ns</a:t>
            </a:r>
          </a:p>
        </p:txBody>
      </p:sp>
      <p:sp>
        <p:nvSpPr>
          <p:cNvPr id="794" name="Google Shape;207;p38"/>
          <p:cNvSpPr txBox="1"/>
          <p:nvPr/>
        </p:nvSpPr>
        <p:spPr>
          <a:xfrm>
            <a:off x="210482" y="99016"/>
            <a:ext cx="9045204" cy="80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>
            <a:lvl1pPr defTabSz="576072">
              <a:defRPr b="1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GNSS Common View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93" grpId="5"/>
      <p:bldP build="whole" bldLvl="1" animBg="1" rev="0" advAuto="0" spid="779" grpId="2"/>
      <p:bldP build="whole" bldLvl="1" animBg="1" rev="0" advAuto="0" spid="775" grpId="1"/>
      <p:bldP build="whole" bldLvl="1" animBg="1" rev="0" advAuto="0" spid="792" grpId="4"/>
      <p:bldP build="whole" bldLvl="1" animBg="1" rev="0" advAuto="0" spid="786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Espace réservé du contenu 3" descr="Espace réservé du contenu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9896" y="791618"/>
            <a:ext cx="3848412" cy="2225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age 5" descr="Imag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294" y="1363615"/>
            <a:ext cx="1838956" cy="2602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Image 7" descr="Imag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5522" y="4040151"/>
            <a:ext cx="6547419" cy="981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age 4" descr="Imag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0111" y="1248452"/>
            <a:ext cx="2266565" cy="2266565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ZoneTexte 6"/>
          <p:cNvSpPr txBox="1"/>
          <p:nvPr/>
        </p:nvSpPr>
        <p:spPr>
          <a:xfrm>
            <a:off x="6664183" y="3534960"/>
            <a:ext cx="2358415" cy="38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/>
          <a:p>
            <a: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TWSTFT antenna at </a:t>
            </a:r>
          </a:p>
          <a:p>
            <a: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SYRTE – Observatoire de Paris</a:t>
            </a:r>
          </a:p>
        </p:txBody>
      </p:sp>
      <p:sp>
        <p:nvSpPr>
          <p:cNvPr id="801" name="textruta 2"/>
          <p:cNvSpPr txBox="1"/>
          <p:nvPr/>
        </p:nvSpPr>
        <p:spPr>
          <a:xfrm>
            <a:off x="127953" y="4405857"/>
            <a:ext cx="351213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From: </a:t>
            </a:r>
          </a:p>
          <a:p>
            <a:pPr defTabSz="457387">
              <a:defRPr b="1"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"/>
                <a:ea typeface="Lato"/>
                <a:cs typeface="Lato"/>
                <a:sym typeface="Lato"/>
              </a:defRPr>
            </a:pPr>
            <a:r>
              <a:rPr>
                <a:hlinkClick r:id="rId6" invalidUrl="" action="" tgtFrame="" tooltip="" history="1" highlightClick="0" endSnd="0"/>
              </a:rPr>
              <a:t>CCTF/2022-12</a:t>
            </a:r>
            <a:r>
              <a:rPr u="none">
                <a:solidFill>
                  <a:srgbClr val="0F3C80"/>
                </a:solidFill>
                <a:uFillTx/>
              </a:rPr>
              <a:t> </a:t>
            </a:r>
            <a:r>
              <a:rPr b="0" u="none">
                <a:solidFill>
                  <a:srgbClr val="212529"/>
                </a:solidFill>
                <a:uFillTx/>
              </a:rPr>
              <a:t>Report of the CCTF WG on TWSTFT (WG-TWSTFT )</a:t>
            </a:r>
            <a:endParaRPr>
              <a:solidFill>
                <a:srgbClr val="212529"/>
              </a:solidFill>
              <a:uFill>
                <a:solidFill>
                  <a:srgbClr val="000000"/>
                </a:solidFill>
              </a:uFill>
            </a:endParaRPr>
          </a:p>
          <a:p>
            <a:pPr defTabSz="457387">
              <a:defRPr sz="900">
                <a:solidFill>
                  <a:srgbClr val="212529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Carsten Rieck, Miho Fujieda, Frédéric Meynadier</a:t>
            </a:r>
          </a:p>
          <a:p>
            <a:pPr defTabSz="457387">
              <a:defRPr sz="900">
                <a:solidFill>
                  <a:srgbClr val="212529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27/06/2022</a:t>
            </a:r>
          </a:p>
        </p:txBody>
      </p:sp>
      <p:sp>
        <p:nvSpPr>
          <p:cNvPr id="802" name="Google Shape;207;p38"/>
          <p:cNvSpPr txBox="1"/>
          <p:nvPr/>
        </p:nvSpPr>
        <p:spPr>
          <a:xfrm>
            <a:off x="156858" y="118744"/>
            <a:ext cx="9045204" cy="80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defTabSz="576072">
              <a:defRPr b="1" sz="3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TWSTFT: </a:t>
            </a:r>
            <a:r>
              <a:rPr sz="2000"/>
              <a:t>Two-Way Satellite Time and Frequency Transfer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207;p38"/>
          <p:cNvSpPr txBox="1"/>
          <p:nvPr>
            <p:ph type="title"/>
          </p:nvPr>
        </p:nvSpPr>
        <p:spPr>
          <a:xfrm>
            <a:off x="462139" y="423079"/>
            <a:ext cx="8519050" cy="618359"/>
          </a:xfrm>
          <a:prstGeom prst="rect">
            <a:avLst/>
          </a:prstGeom>
        </p:spPr>
        <p:txBody>
          <a:bodyPr/>
          <a:lstStyle>
            <a:lvl1pPr defTabSz="437814">
              <a:defRPr sz="2800">
                <a:solidFill>
                  <a:schemeClr val="accent1"/>
                </a:solidFill>
              </a:defRPr>
            </a:lvl1pPr>
          </a:lstStyle>
          <a:p>
            <a:pPr/>
            <a:r>
              <a:t>Two Way Time and Frequency Transfer</a:t>
            </a:r>
          </a:p>
        </p:txBody>
      </p:sp>
      <p:grpSp>
        <p:nvGrpSpPr>
          <p:cNvPr id="807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805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06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8" name="Google Shape;208;p38"/>
          <p:cNvSpPr txBox="1"/>
          <p:nvPr>
            <p:ph type="body" sz="half" idx="1"/>
          </p:nvPr>
        </p:nvSpPr>
        <p:spPr>
          <a:xfrm>
            <a:off x="387861" y="1407818"/>
            <a:ext cx="4318917" cy="3501682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Requires satellite communication equipment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Timing signal transmitted on satellite link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Presumes symmetrical delay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PTB technical node for both east and west link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From Borås, satellite dish almost vertical, must be installed on highest building to have free line of sight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From Espoo, direction below horisontal plane?</a:t>
            </a:r>
          </a:p>
        </p:txBody>
      </p:sp>
      <p:pic>
        <p:nvPicPr>
          <p:cNvPr id="809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9244" y="1059645"/>
            <a:ext cx="2185038" cy="163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0194" y="2672621"/>
            <a:ext cx="2434015" cy="176212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Google Shape;208;p38"/>
          <p:cNvSpPr txBox="1"/>
          <p:nvPr/>
        </p:nvSpPr>
        <p:spPr>
          <a:xfrm>
            <a:off x="4726823" y="3892332"/>
            <a:ext cx="2185038" cy="1012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&lt; 1 ns uncertainty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&lt; 10-15 frequency stability</a:t>
            </a:r>
          </a:p>
        </p:txBody>
      </p:sp>
      <p:sp>
        <p:nvSpPr>
          <p:cNvPr id="812" name="textruta 8"/>
          <p:cNvSpPr txBox="1"/>
          <p:nvPr/>
        </p:nvSpPr>
        <p:spPr>
          <a:xfrm>
            <a:off x="3900225" y="4900386"/>
            <a:ext cx="454495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387">
              <a:defRPr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MIKES photo by Heisot - Own work, CC BY-SA 3.0, https://commons.wikimedia.org/w/index.php?curid=18339810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UTC participation in the North</a:t>
            </a:r>
          </a:p>
        </p:txBody>
      </p:sp>
      <p:grpSp>
        <p:nvGrpSpPr>
          <p:cNvPr id="817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815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16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8" name="Bildobjekt 53" descr="Bildobjekt 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7949" y="1078752"/>
            <a:ext cx="2912523" cy="3686740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Stjärna: 5 punkter 54"/>
          <p:cNvSpPr/>
          <p:nvPr/>
        </p:nvSpPr>
        <p:spPr>
          <a:xfrm>
            <a:off x="4247644" y="3824194"/>
            <a:ext cx="263343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20" name="Stjärna: 5 punkter 55"/>
          <p:cNvSpPr/>
          <p:nvPr/>
        </p:nvSpPr>
        <p:spPr>
          <a:xfrm>
            <a:off x="4847159" y="3384363"/>
            <a:ext cx="263343" cy="2801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3175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21" name="Stjärna: 5 punkter 56"/>
          <p:cNvSpPr/>
          <p:nvPr/>
        </p:nvSpPr>
        <p:spPr>
          <a:xfrm>
            <a:off x="3950884" y="3154831"/>
            <a:ext cx="263343" cy="2801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22" name="Stjärna: 5 punkter 57"/>
          <p:cNvSpPr/>
          <p:nvPr/>
        </p:nvSpPr>
        <p:spPr>
          <a:xfrm>
            <a:off x="5670043" y="3014757"/>
            <a:ext cx="263341" cy="28015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23" name="Stjärna: 5 punkter 58"/>
          <p:cNvSpPr/>
          <p:nvPr/>
        </p:nvSpPr>
        <p:spPr>
          <a:xfrm>
            <a:off x="5735785" y="4351937"/>
            <a:ext cx="263343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E83C6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24" name="textruta 59"/>
          <p:cNvSpPr txBox="1"/>
          <p:nvPr/>
        </p:nvSpPr>
        <p:spPr>
          <a:xfrm>
            <a:off x="5774520" y="2752551"/>
            <a:ext cx="931218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UTC(MIKE)</a:t>
            </a:r>
          </a:p>
        </p:txBody>
      </p:sp>
      <p:sp>
        <p:nvSpPr>
          <p:cNvPr id="825" name="textruta 60"/>
          <p:cNvSpPr txBox="1"/>
          <p:nvPr/>
        </p:nvSpPr>
        <p:spPr>
          <a:xfrm>
            <a:off x="5722361" y="4104342"/>
            <a:ext cx="690911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UTC(LT)</a:t>
            </a:r>
          </a:p>
        </p:txBody>
      </p:sp>
      <p:sp>
        <p:nvSpPr>
          <p:cNvPr id="826" name="textruta 61"/>
          <p:cNvSpPr txBox="1"/>
          <p:nvPr/>
        </p:nvSpPr>
        <p:spPr>
          <a:xfrm>
            <a:off x="3639663" y="3736764"/>
            <a:ext cx="733711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</a:t>
            </a:r>
          </a:p>
        </p:txBody>
      </p:sp>
      <p:sp>
        <p:nvSpPr>
          <p:cNvPr id="827" name="textruta 62"/>
          <p:cNvSpPr txBox="1"/>
          <p:nvPr/>
        </p:nvSpPr>
        <p:spPr>
          <a:xfrm>
            <a:off x="3447986" y="2893140"/>
            <a:ext cx="704020" cy="21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UTC(JV)</a:t>
            </a:r>
          </a:p>
        </p:txBody>
      </p:sp>
      <p:sp>
        <p:nvSpPr>
          <p:cNvPr id="828" name="textruta 63"/>
          <p:cNvSpPr txBox="1"/>
          <p:nvPr/>
        </p:nvSpPr>
        <p:spPr>
          <a:xfrm>
            <a:off x="4774207" y="3682451"/>
            <a:ext cx="972519" cy="152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 sz="1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 backup</a:t>
            </a:r>
          </a:p>
        </p:txBody>
      </p:sp>
      <p:sp>
        <p:nvSpPr>
          <p:cNvPr id="829" name="Stjärna: 5 punkter 64"/>
          <p:cNvSpPr/>
          <p:nvPr/>
        </p:nvSpPr>
        <p:spPr>
          <a:xfrm>
            <a:off x="4082553" y="4321595"/>
            <a:ext cx="263343" cy="2801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3175">
            <a:solidFill>
              <a:srgbClr val="00B050"/>
            </a:solidFill>
          </a:ln>
        </p:spPr>
        <p:txBody>
          <a:bodyPr lIns="0" tIns="0" rIns="0" bIns="0" anchor="ctr"/>
          <a:lstStyle/>
          <a:p>
            <a:pPr algn="ctr" defTabSz="457387"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30" name="textruta 65"/>
          <p:cNvSpPr txBox="1"/>
          <p:nvPr/>
        </p:nvSpPr>
        <p:spPr>
          <a:xfrm>
            <a:off x="2771942" y="4420611"/>
            <a:ext cx="1299841" cy="177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387"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UTC(k) in progress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Ordinance on Swedish standard time</a:t>
            </a:r>
          </a:p>
        </p:txBody>
      </p:sp>
      <p:grpSp>
        <p:nvGrpSpPr>
          <p:cNvPr id="835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833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34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4998" y="1191897"/>
            <a:ext cx="4734004" cy="3484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National Metrology Institute</a:t>
            </a:r>
          </a:p>
        </p:txBody>
      </p:sp>
      <p:sp>
        <p:nvSpPr>
          <p:cNvPr id="839" name="Google Shape;208;p38"/>
          <p:cNvSpPr txBox="1"/>
          <p:nvPr>
            <p:ph type="body" idx="1"/>
          </p:nvPr>
        </p:nvSpPr>
        <p:spPr>
          <a:xfrm>
            <a:off x="496367" y="1230265"/>
            <a:ext cx="7436002" cy="3501683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UTC(SP) 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International comparisons 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UTC realization and steering +-5 ns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Timescale comparisons utilizing secure labs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Calibration to assure accurate time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x, y, z,,,,,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Governmental owner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Research for new distribution methods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Knowledge transfer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Aim of not using satellite-based connections</a:t>
            </a:r>
          </a:p>
        </p:txBody>
      </p:sp>
      <p:grpSp>
        <p:nvGrpSpPr>
          <p:cNvPr id="842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840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41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National Metrology Institute</a:t>
            </a:r>
          </a:p>
        </p:txBody>
      </p:sp>
      <p:sp>
        <p:nvSpPr>
          <p:cNvPr id="845" name="Google Shape;208;p38"/>
          <p:cNvSpPr txBox="1"/>
          <p:nvPr>
            <p:ph type="body" idx="1"/>
          </p:nvPr>
        </p:nvSpPr>
        <p:spPr>
          <a:xfrm>
            <a:off x="496367" y="1230265"/>
            <a:ext cx="7436002" cy="3501683"/>
          </a:xfrm>
          <a:prstGeom prst="rect">
            <a:avLst/>
          </a:prstGeom>
        </p:spPr>
        <p:txBody>
          <a:bodyPr/>
          <a:lstStyle/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 RISE Borås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High performance Cs (5071A)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1 Standard Performance Cs (5071A)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Active Hydrogen Masers 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1 Passive Hydrogen Maser - for research only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RISE Stockholm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6 High performance Cs (5071A)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Active Hydrogen Masers (SigmaTau)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Onsala space observatory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1 Standard Performance Cs (5071A),</a:t>
            </a:r>
          </a:p>
          <a:p>
            <a:pPr lvl="1" marL="533400" indent="-213358" defTabSz="512062">
              <a:buClr>
                <a:schemeClr val="accent3"/>
              </a:buClr>
              <a:buSzPts val="1300"/>
              <a:defRPr sz="1300">
                <a:solidFill>
                  <a:srgbClr val="FFFFFF"/>
                </a:solidFill>
              </a:defRPr>
            </a:pPr>
            <a:r>
              <a:t>2 Active Hydrogen Masers</a:t>
            </a:r>
          </a:p>
        </p:txBody>
      </p:sp>
      <p:grpSp>
        <p:nvGrpSpPr>
          <p:cNvPr id="848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846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847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6247" r="0" b="6246"/>
          <a:stretch>
            <a:fillRect/>
          </a:stretch>
        </p:blipFill>
        <p:spPr>
          <a:xfrm>
            <a:off x="5703351" y="1159972"/>
            <a:ext cx="3299832" cy="384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287;p48"/>
          <p:cNvSpPr/>
          <p:nvPr/>
        </p:nvSpPr>
        <p:spPr>
          <a:xfrm>
            <a:off x="1926825" y="1471986"/>
            <a:ext cx="718852" cy="1819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075"/>
                  <a:pt x="10800" y="2400"/>
                </a:cubicBezTo>
                <a:lnTo>
                  <a:pt x="10800" y="8400"/>
                </a:lnTo>
                <a:cubicBezTo>
                  <a:pt x="10800" y="9725"/>
                  <a:pt x="15635" y="10800"/>
                  <a:pt x="21600" y="10800"/>
                </a:cubicBezTo>
                <a:cubicBezTo>
                  <a:pt x="15635" y="10800"/>
                  <a:pt x="10800" y="11875"/>
                  <a:pt x="10800" y="13200"/>
                </a:cubicBezTo>
                <a:lnTo>
                  <a:pt x="10800" y="19200"/>
                </a:lnTo>
                <a:cubicBezTo>
                  <a:pt x="10800" y="20525"/>
                  <a:pt x="5965" y="21600"/>
                  <a:pt x="0" y="21600"/>
                </a:cubicBezTo>
              </a:path>
            </a:pathLst>
          </a:custGeom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52" name="Google Shape;288;p48"/>
          <p:cNvSpPr txBox="1"/>
          <p:nvPr>
            <p:ph type="title"/>
          </p:nvPr>
        </p:nvSpPr>
        <p:spPr>
          <a:xfrm>
            <a:off x="275399" y="521225"/>
            <a:ext cx="8136002" cy="572703"/>
          </a:xfrm>
          <a:prstGeom prst="rect">
            <a:avLst/>
          </a:prstGeom>
        </p:spPr>
        <p:txBody>
          <a:bodyPr/>
          <a:lstStyle>
            <a:lvl1pPr defTabSz="850391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Swedish National Timescale UTC(SP)</a:t>
            </a:r>
          </a:p>
        </p:txBody>
      </p:sp>
      <p:sp>
        <p:nvSpPr>
          <p:cNvPr id="853" name="Google Shape;289;p48"/>
          <p:cNvSpPr/>
          <p:nvPr/>
        </p:nvSpPr>
        <p:spPr>
          <a:xfrm>
            <a:off x="211135" y="1691064"/>
            <a:ext cx="165002" cy="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60" name="Google Shape;290;p48"/>
          <p:cNvGrpSpPr/>
          <p:nvPr/>
        </p:nvGrpSpPr>
        <p:grpSpPr>
          <a:xfrm>
            <a:off x="380691" y="1471983"/>
            <a:ext cx="1486203" cy="1819230"/>
            <a:chOff x="0" y="0"/>
            <a:chExt cx="1486202" cy="1819228"/>
          </a:xfrm>
        </p:grpSpPr>
        <p:sp>
          <p:nvSpPr>
            <p:cNvPr id="854" name="Google Shape;291;p48"/>
            <p:cNvSpPr/>
            <p:nvPr/>
          </p:nvSpPr>
          <p:spPr>
            <a:xfrm>
              <a:off x="0" y="-1"/>
              <a:ext cx="1486203" cy="440403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855" name="Google Shape;292;p48"/>
            <p:cNvSpPr txBox="1"/>
            <p:nvPr/>
          </p:nvSpPr>
          <p:spPr>
            <a:xfrm>
              <a:off x="16184" y="87363"/>
              <a:ext cx="1470004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1 SP</a:t>
              </a:r>
            </a:p>
          </p:txBody>
        </p:sp>
        <p:sp>
          <p:nvSpPr>
            <p:cNvPr id="856" name="Google Shape;293;p48"/>
            <p:cNvSpPr/>
            <p:nvPr/>
          </p:nvSpPr>
          <p:spPr>
            <a:xfrm>
              <a:off x="0" y="689411"/>
              <a:ext cx="1486203" cy="440403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857" name="Google Shape;294;p48"/>
            <p:cNvSpPr txBox="1"/>
            <p:nvPr/>
          </p:nvSpPr>
          <p:spPr>
            <a:xfrm>
              <a:off x="16184" y="776788"/>
              <a:ext cx="1470004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2 SP</a:t>
              </a:r>
            </a:p>
          </p:txBody>
        </p:sp>
        <p:sp>
          <p:nvSpPr>
            <p:cNvPr id="858" name="Google Shape;295;p48"/>
            <p:cNvSpPr/>
            <p:nvPr/>
          </p:nvSpPr>
          <p:spPr>
            <a:xfrm>
              <a:off x="0" y="1378825"/>
              <a:ext cx="1486203" cy="440403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859" name="Google Shape;296;p48"/>
            <p:cNvSpPr txBox="1"/>
            <p:nvPr/>
          </p:nvSpPr>
          <p:spPr>
            <a:xfrm>
              <a:off x="16184" y="1466190"/>
              <a:ext cx="1470004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N SP</a:t>
              </a:r>
            </a:p>
          </p:txBody>
        </p:sp>
      </p:grpSp>
      <p:grpSp>
        <p:nvGrpSpPr>
          <p:cNvPr id="863" name="Google Shape;297;p48"/>
          <p:cNvGrpSpPr/>
          <p:nvPr/>
        </p:nvGrpSpPr>
        <p:grpSpPr>
          <a:xfrm>
            <a:off x="4962520" y="2514974"/>
            <a:ext cx="1269908" cy="320705"/>
            <a:chOff x="0" y="0"/>
            <a:chExt cx="1269906" cy="320703"/>
          </a:xfrm>
        </p:grpSpPr>
        <p:sp>
          <p:nvSpPr>
            <p:cNvPr id="861" name="Rektangel"/>
            <p:cNvSpPr/>
            <p:nvPr/>
          </p:nvSpPr>
          <p:spPr>
            <a:xfrm>
              <a:off x="-1" y="0"/>
              <a:ext cx="1269908" cy="320705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b="1">
                  <a:solidFill>
                    <a:schemeClr val="accent1"/>
                  </a:solidFill>
                </a:defRPr>
              </a:pPr>
            </a:p>
          </p:txBody>
        </p:sp>
        <p:sp>
          <p:nvSpPr>
            <p:cNvPr id="862" name="UTC(SP)"/>
            <p:cNvSpPr txBox="1"/>
            <p:nvPr/>
          </p:nvSpPr>
          <p:spPr>
            <a:xfrm>
              <a:off x="6349" y="6350"/>
              <a:ext cx="1257208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UTC(SP)</a:t>
              </a:r>
            </a:p>
          </p:txBody>
        </p:sp>
      </p:grpSp>
      <p:sp>
        <p:nvSpPr>
          <p:cNvPr id="864" name="Google Shape;298;p48"/>
          <p:cNvSpPr/>
          <p:nvPr/>
        </p:nvSpPr>
        <p:spPr>
          <a:xfrm>
            <a:off x="4935537" y="1471989"/>
            <a:ext cx="1384203" cy="43830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865" name="Google Shape;299;p48"/>
          <p:cNvSpPr txBox="1"/>
          <p:nvPr/>
        </p:nvSpPr>
        <p:spPr>
          <a:xfrm>
            <a:off x="5068206" y="1537968"/>
            <a:ext cx="1119003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Correction</a:t>
            </a:r>
          </a:p>
        </p:txBody>
      </p:sp>
      <p:sp>
        <p:nvSpPr>
          <p:cNvPr id="866" name="Google Shape;300;p48"/>
          <p:cNvSpPr/>
          <p:nvPr/>
        </p:nvSpPr>
        <p:spPr>
          <a:xfrm>
            <a:off x="5627687" y="1919664"/>
            <a:ext cx="3" cy="571503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7" name="Google Shape;301;p48"/>
          <p:cNvSpPr/>
          <p:nvPr/>
        </p:nvSpPr>
        <p:spPr>
          <a:xfrm flipH="1">
            <a:off x="215902" y="1680348"/>
            <a:ext cx="2" cy="141690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8" name="Google Shape;302;p48"/>
          <p:cNvSpPr/>
          <p:nvPr/>
        </p:nvSpPr>
        <p:spPr>
          <a:xfrm>
            <a:off x="211135" y="3087429"/>
            <a:ext cx="169803" cy="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9" name="Google Shape;303;p48"/>
          <p:cNvSpPr/>
          <p:nvPr/>
        </p:nvSpPr>
        <p:spPr>
          <a:xfrm>
            <a:off x="211135" y="2376864"/>
            <a:ext cx="169803" cy="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0" name="Google Shape;304;p48"/>
          <p:cNvSpPr/>
          <p:nvPr/>
        </p:nvSpPr>
        <p:spPr>
          <a:xfrm flipV="1">
            <a:off x="1866898" y="2381929"/>
            <a:ext cx="231302" cy="903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1" name="Google Shape;305;p48"/>
          <p:cNvSpPr/>
          <p:nvPr/>
        </p:nvSpPr>
        <p:spPr>
          <a:xfrm flipV="1">
            <a:off x="2074859" y="1258372"/>
            <a:ext cx="19503" cy="1778102"/>
          </a:xfrm>
          <a:prstGeom prst="line">
            <a:avLst/>
          </a:prstGeom>
          <a:ln w="12700">
            <a:solidFill>
              <a:schemeClr val="accent3"/>
            </a:solidFill>
            <a:prstDash val="dot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2" name="Google Shape;306;p48"/>
          <p:cNvSpPr/>
          <p:nvPr/>
        </p:nvSpPr>
        <p:spPr>
          <a:xfrm flipV="1">
            <a:off x="1866900" y="3031969"/>
            <a:ext cx="208500" cy="4503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3" name="Google Shape;307;p48"/>
          <p:cNvSpPr/>
          <p:nvPr/>
        </p:nvSpPr>
        <p:spPr>
          <a:xfrm>
            <a:off x="6224587" y="2684540"/>
            <a:ext cx="538203" cy="2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4" name="Google Shape;308;p48"/>
          <p:cNvSpPr/>
          <p:nvPr/>
        </p:nvSpPr>
        <p:spPr>
          <a:xfrm>
            <a:off x="7643592" y="1573562"/>
            <a:ext cx="603" cy="941401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875" name="Google Shape;309;p48" descr="Google Shape;309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6039" y="764454"/>
            <a:ext cx="1355703" cy="1177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24" y="0"/>
                </a:moveTo>
                <a:cubicBezTo>
                  <a:pt x="1397" y="0"/>
                  <a:pt x="0" y="1608"/>
                  <a:pt x="0" y="3596"/>
                </a:cubicBezTo>
                <a:lnTo>
                  <a:pt x="0" y="17996"/>
                </a:lnTo>
                <a:cubicBezTo>
                  <a:pt x="0" y="19985"/>
                  <a:pt x="1397" y="21600"/>
                  <a:pt x="3124" y="21600"/>
                </a:cubicBezTo>
                <a:lnTo>
                  <a:pt x="18470" y="21600"/>
                </a:lnTo>
                <a:cubicBezTo>
                  <a:pt x="20197" y="21600"/>
                  <a:pt x="21600" y="19985"/>
                  <a:pt x="21600" y="17996"/>
                </a:cubicBezTo>
                <a:lnTo>
                  <a:pt x="21600" y="3596"/>
                </a:lnTo>
                <a:cubicBezTo>
                  <a:pt x="21600" y="1608"/>
                  <a:pt x="20197" y="0"/>
                  <a:pt x="18470" y="0"/>
                </a:cubicBezTo>
                <a:lnTo>
                  <a:pt x="3124" y="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</p:pic>
      <p:sp>
        <p:nvSpPr>
          <p:cNvPr id="876" name="Google Shape;310;p48"/>
          <p:cNvSpPr txBox="1"/>
          <p:nvPr/>
        </p:nvSpPr>
        <p:spPr>
          <a:xfrm>
            <a:off x="6762801" y="2529021"/>
            <a:ext cx="1762202" cy="297151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GNSS/TWSTFT</a:t>
            </a:r>
          </a:p>
        </p:txBody>
      </p:sp>
      <p:sp>
        <p:nvSpPr>
          <p:cNvPr id="877" name="Google Shape;311;p48"/>
          <p:cNvSpPr txBox="1"/>
          <p:nvPr/>
        </p:nvSpPr>
        <p:spPr>
          <a:xfrm>
            <a:off x="2464518" y="2376864"/>
            <a:ext cx="1173903" cy="28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Group-clock</a:t>
            </a:r>
          </a:p>
        </p:txBody>
      </p:sp>
      <p:sp>
        <p:nvSpPr>
          <p:cNvPr id="878" name="Google Shape;312;p48"/>
          <p:cNvSpPr/>
          <p:nvPr/>
        </p:nvSpPr>
        <p:spPr>
          <a:xfrm flipH="1">
            <a:off x="7634899" y="2832223"/>
            <a:ext cx="18002" cy="1219803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9" name="Google Shape;313;p48"/>
          <p:cNvSpPr txBox="1"/>
          <p:nvPr/>
        </p:nvSpPr>
        <p:spPr>
          <a:xfrm>
            <a:off x="6924671" y="4070522"/>
            <a:ext cx="2169303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 – GPS/TWSTFT</a:t>
            </a:r>
          </a:p>
        </p:txBody>
      </p:sp>
      <p:grpSp>
        <p:nvGrpSpPr>
          <p:cNvPr id="891" name="Google Shape;314;p48"/>
          <p:cNvGrpSpPr/>
          <p:nvPr/>
        </p:nvGrpSpPr>
        <p:grpSpPr>
          <a:xfrm>
            <a:off x="211134" y="2834061"/>
            <a:ext cx="6713530" cy="1391619"/>
            <a:chOff x="-1" y="-1"/>
            <a:chExt cx="6713529" cy="1391617"/>
          </a:xfrm>
        </p:grpSpPr>
        <p:grpSp>
          <p:nvGrpSpPr>
            <p:cNvPr id="889" name="Google Shape;315;p48"/>
            <p:cNvGrpSpPr/>
            <p:nvPr/>
          </p:nvGrpSpPr>
          <p:grpSpPr>
            <a:xfrm>
              <a:off x="-2" y="-2"/>
              <a:ext cx="6713530" cy="1391618"/>
              <a:chOff x="-1" y="0"/>
              <a:chExt cx="6713530" cy="1391617"/>
            </a:xfrm>
          </p:grpSpPr>
          <p:grpSp>
            <p:nvGrpSpPr>
              <p:cNvPr id="882" name="Google Shape;316;p48"/>
              <p:cNvGrpSpPr/>
              <p:nvPr/>
            </p:nvGrpSpPr>
            <p:grpSpPr>
              <a:xfrm>
                <a:off x="2957510" y="523878"/>
                <a:ext cx="1310105" cy="609606"/>
                <a:chOff x="0" y="0"/>
                <a:chExt cx="1310104" cy="609604"/>
              </a:xfrm>
            </p:grpSpPr>
            <p:sp>
              <p:nvSpPr>
                <p:cNvPr id="880" name="Google Shape;317;p48"/>
                <p:cNvSpPr/>
                <p:nvPr/>
              </p:nvSpPr>
              <p:spPr>
                <a:xfrm>
                  <a:off x="-1" y="-1"/>
                  <a:ext cx="1310106" cy="609606"/>
                </a:xfrm>
                <a:prstGeom prst="rect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</a:p>
              </p:txBody>
            </p:sp>
            <p:sp>
              <p:nvSpPr>
                <p:cNvPr id="881" name="Google Shape;318;p48"/>
                <p:cNvSpPr txBox="1"/>
                <p:nvPr/>
              </p:nvSpPr>
              <p:spPr>
                <a:xfrm>
                  <a:off x="-1" y="42760"/>
                  <a:ext cx="1310106" cy="5238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6025" tIns="46025" rIns="46025" bIns="46025" numCol="1" anchor="t">
                  <a:spAutoFit/>
                </a:bodyPr>
                <a:lstStyle/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Time interval</a:t>
                  </a:r>
                  <a:endParaRPr>
                    <a:latin typeface="+mn-lt"/>
                    <a:ea typeface="+mn-ea"/>
                    <a:cs typeface="+mn-cs"/>
                    <a:sym typeface="Arial"/>
                  </a:endParaRPr>
                </a:p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counter</a:t>
                  </a:r>
                </a:p>
              </p:txBody>
            </p:sp>
          </p:grpSp>
          <p:sp>
            <p:nvSpPr>
              <p:cNvPr id="883" name="Google Shape;319;p48"/>
              <p:cNvSpPr/>
              <p:nvPr/>
            </p:nvSpPr>
            <p:spPr>
              <a:xfrm>
                <a:off x="-2" y="857254"/>
                <a:ext cx="2954403" cy="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320;p48"/>
              <p:cNvSpPr/>
              <p:nvPr/>
            </p:nvSpPr>
            <p:spPr>
              <a:xfrm flipH="1" flipV="1">
                <a:off x="4292456" y="858527"/>
                <a:ext cx="1124103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321;p48"/>
              <p:cNvSpPr/>
              <p:nvPr/>
            </p:nvSpPr>
            <p:spPr>
              <a:xfrm>
                <a:off x="5416553" y="-1"/>
                <a:ext cx="3" cy="85740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322;p48"/>
              <p:cNvSpPr/>
              <p:nvPr/>
            </p:nvSpPr>
            <p:spPr>
              <a:xfrm flipH="1">
                <a:off x="3654303" y="1143007"/>
                <a:ext cx="3303" cy="24780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323;p48"/>
              <p:cNvSpPr/>
              <p:nvPr/>
            </p:nvSpPr>
            <p:spPr>
              <a:xfrm>
                <a:off x="3654426" y="1391614"/>
                <a:ext cx="3059104" cy="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324;p48"/>
              <p:cNvSpPr txBox="1"/>
              <p:nvPr/>
            </p:nvSpPr>
            <p:spPr>
              <a:xfrm>
                <a:off x="4462464" y="1066808"/>
                <a:ext cx="1467903" cy="307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025" tIns="46025" rIns="46025" bIns="46025" numCol="1" anchor="t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pPr/>
                <a:r>
                  <a:t>UTC(SP) - Clock</a:t>
                </a:r>
              </a:p>
            </p:txBody>
          </p:sp>
        </p:grpSp>
        <p:sp>
          <p:nvSpPr>
            <p:cNvPr id="890" name="Google Shape;325;p48"/>
            <p:cNvSpPr/>
            <p:nvPr/>
          </p:nvSpPr>
          <p:spPr>
            <a:xfrm flipH="1">
              <a:off x="6352" y="258366"/>
              <a:ext cx="3" cy="60240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892" name="Google Shape;326;p48"/>
          <p:cNvSpPr/>
          <p:nvPr/>
        </p:nvSpPr>
        <p:spPr>
          <a:xfrm>
            <a:off x="7634889" y="4384638"/>
            <a:ext cx="3" cy="20070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3" name="Google Shape;327;p48"/>
          <p:cNvSpPr/>
          <p:nvPr/>
        </p:nvSpPr>
        <p:spPr>
          <a:xfrm flipH="1" flipV="1">
            <a:off x="2878823" y="4580449"/>
            <a:ext cx="4763403" cy="8703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4" name="Google Shape;328;p48"/>
          <p:cNvSpPr txBox="1"/>
          <p:nvPr/>
        </p:nvSpPr>
        <p:spPr>
          <a:xfrm>
            <a:off x="1443698" y="4318301"/>
            <a:ext cx="1392304" cy="52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/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UTC(SP) – UTC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f(KL) – f(TAI)</a:t>
            </a:r>
          </a:p>
        </p:txBody>
      </p:sp>
      <p:sp>
        <p:nvSpPr>
          <p:cNvPr id="895" name="Google Shape;329;p48"/>
          <p:cNvSpPr/>
          <p:nvPr/>
        </p:nvSpPr>
        <p:spPr>
          <a:xfrm>
            <a:off x="1875788" y="1211580"/>
            <a:ext cx="3751584" cy="1169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636" y="21600"/>
                </a:lnTo>
                <a:lnTo>
                  <a:pt x="8636" y="0"/>
                </a:lnTo>
                <a:lnTo>
                  <a:pt x="21600" y="0"/>
                </a:lnTo>
                <a:lnTo>
                  <a:pt x="21600" y="4691"/>
                </a:lnTo>
              </a:path>
            </a:pathLst>
          </a:custGeom>
          <a:ln w="12700">
            <a:solidFill>
              <a:srgbClr val="FFFFFF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96" name="Rak pilkoppling 2"/>
          <p:cNvSpPr/>
          <p:nvPr/>
        </p:nvSpPr>
        <p:spPr>
          <a:xfrm flipV="1">
            <a:off x="2033301" y="1956932"/>
            <a:ext cx="2892233" cy="2251109"/>
          </a:xfrm>
          <a:prstGeom prst="line">
            <a:avLst/>
          </a:prstGeom>
          <a:ln w="25400">
            <a:solidFill>
              <a:srgbClr val="E83C63"/>
            </a:solidFill>
            <a:tailEnd type="triangle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Correction of time signals</a:t>
            </a:r>
          </a:p>
        </p:txBody>
      </p:sp>
      <p:sp>
        <p:nvSpPr>
          <p:cNvPr id="899" name="Google Shape;208;p38"/>
          <p:cNvSpPr txBox="1"/>
          <p:nvPr>
            <p:ph type="body" sz="half" idx="1"/>
          </p:nvPr>
        </p:nvSpPr>
        <p:spPr>
          <a:xfrm>
            <a:off x="404774" y="1199734"/>
            <a:ext cx="4272210" cy="3501683"/>
          </a:xfrm>
          <a:prstGeom prst="rect">
            <a:avLst/>
          </a:prstGeom>
        </p:spPr>
        <p:txBody>
          <a:bodyPr/>
          <a:lstStyle/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AOG (Arbitrary Output Generator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HROG (High Resolution Output Generator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Signal from Master Clock into AOG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Data from all other clocks contributes to correction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UTC(SP) – UTC data from BIPM contributes to algorithm for correction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Stability in numbers, and clock performance</a:t>
            </a:r>
          </a:p>
          <a:p>
            <a:pPr marL="288036" indent="-240029" defTabSz="576072">
              <a:buClr>
                <a:schemeClr val="accent3"/>
              </a:buClr>
              <a:buSzPts val="1500"/>
              <a:buChar char="●"/>
              <a:defRPr sz="1500">
                <a:solidFill>
                  <a:srgbClr val="FFFFFF"/>
                </a:solidFill>
              </a:defRPr>
            </a:pPr>
            <a:r>
              <a:t>17 clocks in official BIPM list</a:t>
            </a:r>
          </a:p>
        </p:txBody>
      </p:sp>
      <p:grpSp>
        <p:nvGrpSpPr>
          <p:cNvPr id="902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00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01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3" name="inklistrad-film.png" descr="inklistrad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8812" y="1649496"/>
            <a:ext cx="3253847" cy="1990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334;p49"/>
          <p:cNvSpPr txBox="1"/>
          <p:nvPr>
            <p:ph type="title"/>
          </p:nvPr>
        </p:nvSpPr>
        <p:spPr>
          <a:xfrm>
            <a:off x="167349" y="135148"/>
            <a:ext cx="4876502" cy="1697104"/>
          </a:xfrm>
          <a:prstGeom prst="rect">
            <a:avLst/>
          </a:prstGeom>
        </p:spPr>
        <p:txBody>
          <a:bodyPr/>
          <a:lstStyle/>
          <a:p>
            <a:pPr defTabSz="850391">
              <a:defRPr>
                <a:solidFill>
                  <a:schemeClr val="accent1"/>
                </a:solidFill>
              </a:defRPr>
            </a:pPr>
            <a:r>
              <a:t>Netnod Time </a:t>
            </a:r>
          </a:p>
          <a:p>
            <a:pPr defTabSz="850391">
              <a:defRPr>
                <a:solidFill>
                  <a:schemeClr val="accent1"/>
                </a:solidFill>
              </a:defRPr>
            </a:pPr>
            <a:r>
              <a:t>and Frequency Distribution</a:t>
            </a:r>
          </a:p>
        </p:txBody>
      </p:sp>
      <p:pic>
        <p:nvPicPr>
          <p:cNvPr id="557" name="Google Shape;335;p49" descr="Google Shape;335;p49"/>
          <p:cNvPicPr>
            <a:picLocks noChangeAspect="1"/>
          </p:cNvPicPr>
          <p:nvPr/>
        </p:nvPicPr>
        <p:blipFill>
          <a:blip r:embed="rId2">
            <a:extLst/>
          </a:blip>
          <a:srcRect l="0" t="0" r="0" b="6"/>
          <a:stretch>
            <a:fillRect/>
          </a:stretch>
        </p:blipFill>
        <p:spPr>
          <a:xfrm>
            <a:off x="3521647" y="2191560"/>
            <a:ext cx="2033400" cy="1409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8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118" y="21600"/>
                  <a:pt x="2496" y="21600"/>
                </a:cubicBezTo>
                <a:lnTo>
                  <a:pt x="19100" y="21600"/>
                </a:lnTo>
                <a:cubicBezTo>
                  <a:pt x="20478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20478" y="0"/>
                  <a:pt x="19100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58" name="Google Shape;336;p49" descr="Google Shape;336;p49"/>
          <p:cNvPicPr>
            <a:picLocks noChangeAspect="1"/>
          </p:cNvPicPr>
          <p:nvPr/>
        </p:nvPicPr>
        <p:blipFill>
          <a:blip r:embed="rId3">
            <a:extLst/>
          </a:blip>
          <a:srcRect l="0" t="0" r="0" b="3"/>
          <a:stretch>
            <a:fillRect/>
          </a:stretch>
        </p:blipFill>
        <p:spPr>
          <a:xfrm>
            <a:off x="184200" y="2047685"/>
            <a:ext cx="2471700" cy="1697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3" y="0"/>
                </a:moveTo>
                <a:cubicBezTo>
                  <a:pt x="1108" y="0"/>
                  <a:pt x="0" y="1613"/>
                  <a:pt x="0" y="3602"/>
                </a:cubicBezTo>
                <a:lnTo>
                  <a:pt x="0" y="17998"/>
                </a:lnTo>
                <a:cubicBezTo>
                  <a:pt x="0" y="19987"/>
                  <a:pt x="1108" y="21600"/>
                  <a:pt x="2473" y="21600"/>
                </a:cubicBezTo>
                <a:lnTo>
                  <a:pt x="19127" y="21600"/>
                </a:lnTo>
                <a:cubicBezTo>
                  <a:pt x="20492" y="21600"/>
                  <a:pt x="21600" y="19987"/>
                  <a:pt x="21600" y="17998"/>
                </a:cubicBezTo>
                <a:lnTo>
                  <a:pt x="21600" y="3602"/>
                </a:lnTo>
                <a:cubicBezTo>
                  <a:pt x="21600" y="1613"/>
                  <a:pt x="20492" y="0"/>
                  <a:pt x="19127" y="0"/>
                </a:cubicBezTo>
                <a:lnTo>
                  <a:pt x="24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59" name="Google Shape;337;p49" descr="Google Shape;337;p49"/>
          <p:cNvPicPr>
            <a:picLocks noChangeAspect="1"/>
          </p:cNvPicPr>
          <p:nvPr/>
        </p:nvPicPr>
        <p:blipFill>
          <a:blip r:embed="rId4">
            <a:extLst/>
          </a:blip>
          <a:srcRect l="0" t="0" r="6" b="11"/>
          <a:stretch>
            <a:fillRect/>
          </a:stretch>
        </p:blipFill>
        <p:spPr>
          <a:xfrm>
            <a:off x="4658628" y="264005"/>
            <a:ext cx="1254522" cy="101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25" y="0"/>
                </a:moveTo>
                <a:cubicBezTo>
                  <a:pt x="1310" y="0"/>
                  <a:pt x="0" y="1614"/>
                  <a:pt x="0" y="3603"/>
                </a:cubicBezTo>
                <a:lnTo>
                  <a:pt x="0" y="18006"/>
                </a:lnTo>
                <a:cubicBezTo>
                  <a:pt x="0" y="19994"/>
                  <a:pt x="1310" y="21600"/>
                  <a:pt x="2925" y="21600"/>
                </a:cubicBezTo>
                <a:lnTo>
                  <a:pt x="18675" y="21600"/>
                </a:lnTo>
                <a:cubicBezTo>
                  <a:pt x="20290" y="21600"/>
                  <a:pt x="21600" y="19994"/>
                  <a:pt x="21600" y="18006"/>
                </a:cubicBezTo>
                <a:lnTo>
                  <a:pt x="21600" y="3603"/>
                </a:lnTo>
                <a:cubicBezTo>
                  <a:pt x="21600" y="1614"/>
                  <a:pt x="20290" y="0"/>
                  <a:pt x="18675" y="0"/>
                </a:cubicBezTo>
                <a:lnTo>
                  <a:pt x="2925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0" name="Google Shape;338;p49" descr="Google Shape;338;p49"/>
          <p:cNvPicPr>
            <a:picLocks noChangeAspect="1"/>
          </p:cNvPicPr>
          <p:nvPr/>
        </p:nvPicPr>
        <p:blipFill>
          <a:blip r:embed="rId5">
            <a:extLst/>
          </a:blip>
          <a:srcRect l="0" t="0" r="17" b="0"/>
          <a:stretch>
            <a:fillRect/>
          </a:stretch>
        </p:blipFill>
        <p:spPr>
          <a:xfrm>
            <a:off x="6868424" y="150869"/>
            <a:ext cx="1078310" cy="531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" y="0"/>
                </a:moveTo>
                <a:cubicBezTo>
                  <a:pt x="794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794" y="21600"/>
                  <a:pt x="1773" y="21600"/>
                </a:cubicBezTo>
                <a:lnTo>
                  <a:pt x="19827" y="21600"/>
                </a:lnTo>
                <a:cubicBezTo>
                  <a:pt x="20806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806" y="0"/>
                  <a:pt x="19827" y="0"/>
                </a:cubicBezTo>
                <a:lnTo>
                  <a:pt x="17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1" name="Google Shape;339;p49" descr="Google Shape;339;p49"/>
          <p:cNvPicPr>
            <a:picLocks noChangeAspect="1"/>
          </p:cNvPicPr>
          <p:nvPr/>
        </p:nvPicPr>
        <p:blipFill>
          <a:blip r:embed="rId6">
            <a:extLst/>
          </a:blip>
          <a:srcRect l="0" t="0" r="17" b="0"/>
          <a:stretch>
            <a:fillRect/>
          </a:stretch>
        </p:blipFill>
        <p:spPr>
          <a:xfrm>
            <a:off x="6868424" y="769354"/>
            <a:ext cx="1078310" cy="71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1" y="0"/>
                </a:moveTo>
                <a:cubicBezTo>
                  <a:pt x="1075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75" y="21600"/>
                  <a:pt x="2401" y="21600"/>
                </a:cubicBezTo>
                <a:lnTo>
                  <a:pt x="19199" y="21600"/>
                </a:lnTo>
                <a:cubicBezTo>
                  <a:pt x="2052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25" y="0"/>
                  <a:pt x="19199" y="0"/>
                </a:cubicBezTo>
                <a:lnTo>
                  <a:pt x="24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2" name="Google Shape;340;p49" descr="Google Shape;340;p49"/>
          <p:cNvPicPr>
            <a:picLocks noChangeAspect="1"/>
          </p:cNvPicPr>
          <p:nvPr/>
        </p:nvPicPr>
        <p:blipFill>
          <a:blip r:embed="rId7">
            <a:extLst/>
          </a:blip>
          <a:srcRect l="0" t="0" r="17" b="23"/>
          <a:stretch>
            <a:fillRect/>
          </a:stretch>
        </p:blipFill>
        <p:spPr>
          <a:xfrm>
            <a:off x="6868424" y="1584932"/>
            <a:ext cx="1078310" cy="746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9" y="0"/>
                  <a:pt x="0" y="1617"/>
                  <a:pt x="0" y="3606"/>
                </a:cubicBezTo>
                <a:lnTo>
                  <a:pt x="0" y="18006"/>
                </a:lnTo>
                <a:cubicBezTo>
                  <a:pt x="0" y="19994"/>
                  <a:pt x="1119" y="21600"/>
                  <a:pt x="2496" y="21600"/>
                </a:cubicBezTo>
                <a:lnTo>
                  <a:pt x="19112" y="21600"/>
                </a:lnTo>
                <a:cubicBezTo>
                  <a:pt x="20488" y="21600"/>
                  <a:pt x="21600" y="19994"/>
                  <a:pt x="21600" y="18006"/>
                </a:cubicBezTo>
                <a:lnTo>
                  <a:pt x="21600" y="3606"/>
                </a:lnTo>
                <a:cubicBezTo>
                  <a:pt x="21600" y="1617"/>
                  <a:pt x="20488" y="0"/>
                  <a:pt x="19112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3" name="Google Shape;341;p49" descr="Google Shape;341;p49"/>
          <p:cNvPicPr>
            <a:picLocks noChangeAspect="1"/>
          </p:cNvPicPr>
          <p:nvPr/>
        </p:nvPicPr>
        <p:blipFill>
          <a:blip r:embed="rId8">
            <a:extLst/>
          </a:blip>
          <a:srcRect l="0" t="0" r="17" b="0"/>
          <a:stretch>
            <a:fillRect/>
          </a:stretch>
        </p:blipFill>
        <p:spPr>
          <a:xfrm>
            <a:off x="6868424" y="2461566"/>
            <a:ext cx="1078310" cy="49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2" y="0"/>
                </a:moveTo>
                <a:cubicBezTo>
                  <a:pt x="745" y="0"/>
                  <a:pt x="0" y="1617"/>
                  <a:pt x="0" y="3603"/>
                </a:cubicBezTo>
                <a:lnTo>
                  <a:pt x="0" y="17997"/>
                </a:lnTo>
                <a:cubicBezTo>
                  <a:pt x="0" y="19983"/>
                  <a:pt x="745" y="21600"/>
                  <a:pt x="1662" y="21600"/>
                </a:cubicBezTo>
                <a:lnTo>
                  <a:pt x="19946" y="21600"/>
                </a:lnTo>
                <a:cubicBezTo>
                  <a:pt x="20863" y="21600"/>
                  <a:pt x="21600" y="19983"/>
                  <a:pt x="21600" y="17997"/>
                </a:cubicBezTo>
                <a:lnTo>
                  <a:pt x="21600" y="3603"/>
                </a:lnTo>
                <a:cubicBezTo>
                  <a:pt x="21600" y="1617"/>
                  <a:pt x="20863" y="0"/>
                  <a:pt x="19946" y="0"/>
                </a:cubicBezTo>
                <a:lnTo>
                  <a:pt x="1662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4" name="Google Shape;342;p49" descr="Google Shape;342;p49"/>
          <p:cNvPicPr>
            <a:picLocks noChangeAspect="1"/>
          </p:cNvPicPr>
          <p:nvPr/>
        </p:nvPicPr>
        <p:blipFill>
          <a:blip r:embed="rId9">
            <a:extLst/>
          </a:blip>
          <a:srcRect l="0" t="0" r="17" b="0"/>
          <a:stretch>
            <a:fillRect/>
          </a:stretch>
        </p:blipFill>
        <p:spPr>
          <a:xfrm>
            <a:off x="6868424" y="3088669"/>
            <a:ext cx="1078310" cy="63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7" y="0"/>
                </a:moveTo>
                <a:cubicBezTo>
                  <a:pt x="943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943" y="21600"/>
                  <a:pt x="2107" y="21600"/>
                </a:cubicBezTo>
                <a:lnTo>
                  <a:pt x="19501" y="21600"/>
                </a:lnTo>
                <a:cubicBezTo>
                  <a:pt x="2066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665" y="0"/>
                  <a:pt x="19501" y="0"/>
                </a:cubicBezTo>
                <a:lnTo>
                  <a:pt x="210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65" name="Google Shape;343;p49" descr="Google Shape;343;p49"/>
          <p:cNvPicPr>
            <a:picLocks noChangeAspect="1"/>
          </p:cNvPicPr>
          <p:nvPr/>
        </p:nvPicPr>
        <p:blipFill>
          <a:blip r:embed="rId10">
            <a:extLst/>
          </a:blip>
          <a:srcRect l="0" t="0" r="17" b="26"/>
          <a:stretch>
            <a:fillRect/>
          </a:stretch>
        </p:blipFill>
        <p:spPr>
          <a:xfrm>
            <a:off x="6868427" y="3849661"/>
            <a:ext cx="1078310" cy="53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" y="0"/>
                </a:moveTo>
                <a:cubicBezTo>
                  <a:pt x="803" y="0"/>
                  <a:pt x="0" y="1606"/>
                  <a:pt x="0" y="3595"/>
                </a:cubicBezTo>
                <a:lnTo>
                  <a:pt x="0" y="18005"/>
                </a:lnTo>
                <a:cubicBezTo>
                  <a:pt x="0" y="19994"/>
                  <a:pt x="803" y="21600"/>
                  <a:pt x="1797" y="21600"/>
                </a:cubicBezTo>
                <a:lnTo>
                  <a:pt x="19803" y="21600"/>
                </a:lnTo>
                <a:cubicBezTo>
                  <a:pt x="20797" y="21600"/>
                  <a:pt x="21600" y="19994"/>
                  <a:pt x="21600" y="18005"/>
                </a:cubicBezTo>
                <a:lnTo>
                  <a:pt x="21600" y="3595"/>
                </a:lnTo>
                <a:cubicBezTo>
                  <a:pt x="21600" y="1606"/>
                  <a:pt x="20797" y="0"/>
                  <a:pt x="19803" y="0"/>
                </a:cubicBezTo>
                <a:lnTo>
                  <a:pt x="179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566" name="Google Shape;344;p49"/>
          <p:cNvSpPr txBox="1"/>
          <p:nvPr/>
        </p:nvSpPr>
        <p:spPr>
          <a:xfrm>
            <a:off x="7918098" y="312395"/>
            <a:ext cx="1254603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Autonomy/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positioning</a:t>
            </a:r>
          </a:p>
        </p:txBody>
      </p:sp>
      <p:sp>
        <p:nvSpPr>
          <p:cNvPr id="567" name="Google Shape;345;p49"/>
          <p:cNvSpPr txBox="1"/>
          <p:nvPr/>
        </p:nvSpPr>
        <p:spPr>
          <a:xfrm>
            <a:off x="7946900" y="1074625"/>
            <a:ext cx="11970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Aviation</a:t>
            </a:r>
          </a:p>
        </p:txBody>
      </p:sp>
      <p:sp>
        <p:nvSpPr>
          <p:cNvPr id="568" name="Google Shape;346;p49"/>
          <p:cNvSpPr txBox="1"/>
          <p:nvPr/>
        </p:nvSpPr>
        <p:spPr>
          <a:xfrm>
            <a:off x="7946900" y="1870998"/>
            <a:ext cx="11970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Defense</a:t>
            </a:r>
          </a:p>
        </p:txBody>
      </p:sp>
      <p:sp>
        <p:nvSpPr>
          <p:cNvPr id="569" name="Google Shape;347;p49"/>
          <p:cNvSpPr txBox="1"/>
          <p:nvPr/>
        </p:nvSpPr>
        <p:spPr>
          <a:xfrm>
            <a:off x="7946900" y="2606213"/>
            <a:ext cx="11970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Economy</a:t>
            </a:r>
          </a:p>
        </p:txBody>
      </p:sp>
      <p:sp>
        <p:nvSpPr>
          <p:cNvPr id="570" name="Google Shape;348;p49"/>
          <p:cNvSpPr txBox="1"/>
          <p:nvPr/>
        </p:nvSpPr>
        <p:spPr>
          <a:xfrm>
            <a:off x="7946900" y="3255074"/>
            <a:ext cx="1197004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EU-projects 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Research</a:t>
            </a:r>
          </a:p>
        </p:txBody>
      </p:sp>
      <p:sp>
        <p:nvSpPr>
          <p:cNvPr id="571" name="Google Shape;349;p49"/>
          <p:cNvSpPr txBox="1"/>
          <p:nvPr/>
        </p:nvSpPr>
        <p:spPr>
          <a:xfrm>
            <a:off x="7969773" y="4042223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HPC/Storage </a:t>
            </a:r>
          </a:p>
        </p:txBody>
      </p:sp>
      <p:pic>
        <p:nvPicPr>
          <p:cNvPr id="572" name="Google Shape;350;p49" descr="Google Shape;350;p49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6868434" y="4518822"/>
            <a:ext cx="1139032" cy="58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9" y="0"/>
                </a:moveTo>
                <a:cubicBezTo>
                  <a:pt x="830" y="0"/>
                  <a:pt x="0" y="1605"/>
                  <a:pt x="0" y="3593"/>
                </a:cubicBezTo>
                <a:lnTo>
                  <a:pt x="0" y="17993"/>
                </a:lnTo>
                <a:cubicBezTo>
                  <a:pt x="0" y="19978"/>
                  <a:pt x="830" y="21600"/>
                  <a:pt x="1859" y="21600"/>
                </a:cubicBezTo>
                <a:lnTo>
                  <a:pt x="19741" y="21600"/>
                </a:lnTo>
                <a:cubicBezTo>
                  <a:pt x="20770" y="21600"/>
                  <a:pt x="21600" y="19978"/>
                  <a:pt x="21600" y="17993"/>
                </a:cubicBezTo>
                <a:lnTo>
                  <a:pt x="21600" y="3593"/>
                </a:lnTo>
                <a:cubicBezTo>
                  <a:pt x="21600" y="1605"/>
                  <a:pt x="20770" y="0"/>
                  <a:pt x="19741" y="0"/>
                </a:cubicBezTo>
                <a:lnTo>
                  <a:pt x="185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573" name="Google Shape;351;p49"/>
          <p:cNvSpPr txBox="1"/>
          <p:nvPr/>
        </p:nvSpPr>
        <p:spPr>
          <a:xfrm>
            <a:off x="7969784" y="4709414"/>
            <a:ext cx="11481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Research</a:t>
            </a:r>
          </a:p>
        </p:txBody>
      </p:sp>
      <p:pic>
        <p:nvPicPr>
          <p:cNvPr id="574" name="Google Shape;352;p49" descr="Google Shape;352;p49"/>
          <p:cNvPicPr>
            <a:picLocks noChangeAspect="1"/>
          </p:cNvPicPr>
          <p:nvPr/>
        </p:nvPicPr>
        <p:blipFill>
          <a:blip r:embed="rId12">
            <a:extLst/>
          </a:blip>
          <a:srcRect l="0" t="0" r="6" b="9"/>
          <a:stretch>
            <a:fillRect/>
          </a:stretch>
        </p:blipFill>
        <p:spPr>
          <a:xfrm>
            <a:off x="4658626" y="3960248"/>
            <a:ext cx="1254522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9" y="0"/>
                </a:moveTo>
                <a:cubicBezTo>
                  <a:pt x="1143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1143" y="21600"/>
                  <a:pt x="2549" y="21600"/>
                </a:cubicBezTo>
                <a:lnTo>
                  <a:pt x="19058" y="21600"/>
                </a:lnTo>
                <a:cubicBezTo>
                  <a:pt x="20464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464" y="0"/>
                  <a:pt x="19058" y="0"/>
                </a:cubicBezTo>
                <a:lnTo>
                  <a:pt x="254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575" name="Google Shape;353;p49" descr="Google Shape;353;p49"/>
          <p:cNvPicPr>
            <a:picLocks noChangeAspect="1"/>
          </p:cNvPicPr>
          <p:nvPr/>
        </p:nvPicPr>
        <p:blipFill>
          <a:blip r:embed="rId13">
            <a:extLst/>
          </a:blip>
          <a:srcRect l="0" t="0" r="7" b="9"/>
          <a:stretch>
            <a:fillRect/>
          </a:stretch>
        </p:blipFill>
        <p:spPr>
          <a:xfrm>
            <a:off x="2857000" y="3987500"/>
            <a:ext cx="1577579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7" y="0"/>
                </a:moveTo>
                <a:cubicBezTo>
                  <a:pt x="909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909" y="21600"/>
                  <a:pt x="2027" y="21600"/>
                </a:cubicBezTo>
                <a:lnTo>
                  <a:pt x="19579" y="21600"/>
                </a:lnTo>
                <a:cubicBezTo>
                  <a:pt x="20697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697" y="0"/>
                  <a:pt x="19579" y="0"/>
                </a:cubicBezTo>
                <a:lnTo>
                  <a:pt x="202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576" name="Google Shape;354;p49"/>
          <p:cNvSpPr/>
          <p:nvPr/>
        </p:nvSpPr>
        <p:spPr>
          <a:xfrm flipV="1">
            <a:off x="5018635" y="419158"/>
            <a:ext cx="1849803" cy="1772401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7" name="Google Shape;355;p49"/>
          <p:cNvSpPr/>
          <p:nvPr/>
        </p:nvSpPr>
        <p:spPr>
          <a:xfrm flipV="1">
            <a:off x="4789880" y="1291912"/>
            <a:ext cx="313388" cy="890127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8" name="Google Shape;356;p49"/>
          <p:cNvSpPr txBox="1"/>
          <p:nvPr/>
        </p:nvSpPr>
        <p:spPr>
          <a:xfrm>
            <a:off x="3018576" y="4891594"/>
            <a:ext cx="1254603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Authorities</a:t>
            </a:r>
          </a:p>
        </p:txBody>
      </p:sp>
      <p:sp>
        <p:nvSpPr>
          <p:cNvPr id="579" name="Google Shape;357;p49"/>
          <p:cNvSpPr txBox="1"/>
          <p:nvPr/>
        </p:nvSpPr>
        <p:spPr>
          <a:xfrm>
            <a:off x="4658626" y="4878973"/>
            <a:ext cx="1254603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The energy sector</a:t>
            </a:r>
          </a:p>
        </p:txBody>
      </p:sp>
      <p:sp>
        <p:nvSpPr>
          <p:cNvPr id="580" name="Google Shape;358;p49"/>
          <p:cNvSpPr/>
          <p:nvPr/>
        </p:nvSpPr>
        <p:spPr>
          <a:xfrm>
            <a:off x="5026726" y="3624548"/>
            <a:ext cx="259201" cy="3357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1" name="Google Shape;359;p49"/>
          <p:cNvSpPr/>
          <p:nvPr/>
        </p:nvSpPr>
        <p:spPr>
          <a:xfrm flipV="1">
            <a:off x="5359124" y="1128905"/>
            <a:ext cx="1509303" cy="1062602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2" name="Google Shape;360;p49"/>
          <p:cNvSpPr/>
          <p:nvPr/>
        </p:nvSpPr>
        <p:spPr>
          <a:xfrm flipV="1">
            <a:off x="5544823" y="1958282"/>
            <a:ext cx="1323603" cy="5634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3" name="Google Shape;361;p49"/>
          <p:cNvSpPr/>
          <p:nvPr/>
        </p:nvSpPr>
        <p:spPr>
          <a:xfrm flipV="1">
            <a:off x="5557423" y="2710116"/>
            <a:ext cx="1311003" cy="30902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4" name="Google Shape;362;p49"/>
          <p:cNvSpPr/>
          <p:nvPr/>
        </p:nvSpPr>
        <p:spPr>
          <a:xfrm>
            <a:off x="5564759" y="3077920"/>
            <a:ext cx="1294142" cy="22912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5" name="Google Shape;363;p49"/>
          <p:cNvSpPr/>
          <p:nvPr/>
        </p:nvSpPr>
        <p:spPr>
          <a:xfrm>
            <a:off x="5563727" y="3123512"/>
            <a:ext cx="1304703" cy="9957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6" name="Google Shape;364;p49"/>
          <p:cNvSpPr/>
          <p:nvPr/>
        </p:nvSpPr>
        <p:spPr>
          <a:xfrm>
            <a:off x="5563734" y="3368323"/>
            <a:ext cx="1304703" cy="14451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7" name="Google Shape;365;p49"/>
          <p:cNvSpPr/>
          <p:nvPr/>
        </p:nvSpPr>
        <p:spPr>
          <a:xfrm flipH="1">
            <a:off x="3645849" y="3613098"/>
            <a:ext cx="360903" cy="3744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8" name="Google Shape;366;p49"/>
          <p:cNvSpPr/>
          <p:nvPr/>
        </p:nvSpPr>
        <p:spPr>
          <a:xfrm>
            <a:off x="2665460" y="2896206"/>
            <a:ext cx="846663" cy="6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Nordic UTC(k) realizations</a:t>
            </a:r>
          </a:p>
        </p:txBody>
      </p:sp>
      <p:sp>
        <p:nvSpPr>
          <p:cNvPr id="906" name="Google Shape;208;p38"/>
          <p:cNvSpPr txBox="1"/>
          <p:nvPr>
            <p:ph type="body" sz="quarter" idx="1"/>
          </p:nvPr>
        </p:nvSpPr>
        <p:spPr>
          <a:xfrm>
            <a:off x="496366" y="3575329"/>
            <a:ext cx="2857236" cy="1156619"/>
          </a:xfrm>
          <a:prstGeom prst="rect">
            <a:avLst/>
          </a:prstGeom>
        </p:spPr>
        <p:txBody>
          <a:bodyPr/>
          <a:lstStyle/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JV:            3 Cs, 1 HM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FMTC: 	2 Cs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MIKES:	4 HM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RISE: 	10 Cs, 6 HM</a:t>
            </a:r>
          </a:p>
        </p:txBody>
      </p:sp>
      <p:grpSp>
        <p:nvGrpSpPr>
          <p:cNvPr id="909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07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0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10" name="Bildobjekt 2" descr="Bildobjek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806" y="1132217"/>
            <a:ext cx="6327598" cy="3803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207;p38"/>
          <p:cNvSpPr txBox="1"/>
          <p:nvPr>
            <p:ph type="title"/>
          </p:nvPr>
        </p:nvSpPr>
        <p:spPr>
          <a:xfrm>
            <a:off x="137130" y="4733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Time dissemination protocols</a:t>
            </a:r>
          </a:p>
        </p:txBody>
      </p:sp>
      <p:sp>
        <p:nvSpPr>
          <p:cNvPr id="913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7"/>
          </a:xfrm>
          <a:prstGeom prst="rect">
            <a:avLst/>
          </a:prstGeom>
        </p:spPr>
        <p:txBody>
          <a:bodyPr/>
          <a:lstStyle/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Network Time Protocol (ntp)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First implementation 1984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Updated since, but same principles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Useful in any network, reduced accuracy after routing.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Available for free on Internet</a:t>
            </a:r>
          </a:p>
          <a:p>
            <a:pPr marL="306324" indent="-255270" defTabSz="612648">
              <a:buClr>
                <a:schemeClr val="accent3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pPr>
            <a:r>
              <a:t>Self declared quality level (Stratum)</a:t>
            </a:r>
          </a:p>
        </p:txBody>
      </p:sp>
      <p:grpSp>
        <p:nvGrpSpPr>
          <p:cNvPr id="916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14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15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7" name="Google Shape;208;p38"/>
          <p:cNvSpPr txBox="1"/>
          <p:nvPr/>
        </p:nvSpPr>
        <p:spPr>
          <a:xfrm>
            <a:off x="4412064" y="1918518"/>
            <a:ext cx="4702924" cy="31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Precise Time Protocol (ptp)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Standardized through IEEE1588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First version 2002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Second version 2008, not backward compatible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Present verision, IEEE 1588-2019, compatible with 2008.</a:t>
            </a:r>
          </a:p>
          <a:p>
            <a:pPr marL="297179" indent="-247650" defTabSz="594359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Requires special equipment for switching and routing in network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207;p38"/>
          <p:cNvSpPr txBox="1"/>
          <p:nvPr>
            <p:ph type="title"/>
          </p:nvPr>
        </p:nvSpPr>
        <p:spPr>
          <a:xfrm>
            <a:off x="538590" y="670620"/>
            <a:ext cx="7657336" cy="984734"/>
          </a:xfrm>
          <a:prstGeom prst="rect">
            <a:avLst/>
          </a:prstGeom>
        </p:spPr>
        <p:txBody>
          <a:bodyPr lIns="101600" tIns="101600" rIns="101600" bIns="101600"/>
          <a:lstStyle>
            <a:lvl1pPr defTabSz="443575">
              <a:defRPr sz="3000">
                <a:solidFill>
                  <a:schemeClr val="accent1"/>
                </a:solidFill>
              </a:defRPr>
            </a:lvl1pPr>
          </a:lstStyle>
          <a:p>
            <a:pPr/>
            <a:r>
              <a:t>Additional Time dissemination protocols</a:t>
            </a:r>
          </a:p>
        </p:txBody>
      </p:sp>
      <p:sp>
        <p:nvSpPr>
          <p:cNvPr id="920" name="Google Shape;208;p38"/>
          <p:cNvSpPr txBox="1"/>
          <p:nvPr>
            <p:ph type="body" sz="half" idx="1"/>
          </p:nvPr>
        </p:nvSpPr>
        <p:spPr>
          <a:xfrm>
            <a:off x="496366" y="1910887"/>
            <a:ext cx="4048464" cy="2653757"/>
          </a:xfrm>
          <a:prstGeom prst="rect">
            <a:avLst/>
          </a:prstGeom>
        </p:spPr>
        <p:txBody>
          <a:bodyPr/>
          <a:lstStyle/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White Rabbit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PTP on SyncE system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Developed at CERN for synchronizing detectors (clocks) around LHC (Large Hydron Collider with 27 km circumference)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Proven performance on 1000 km scale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Requires special equipment in all nodes or the network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For best performance, bidirectional transmission in single fiber necessary </a:t>
            </a:r>
          </a:p>
        </p:txBody>
      </p:sp>
      <p:grpSp>
        <p:nvGrpSpPr>
          <p:cNvPr id="923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21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22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Google Shape;208;p38"/>
          <p:cNvSpPr txBox="1"/>
          <p:nvPr/>
        </p:nvSpPr>
        <p:spPr>
          <a:xfrm>
            <a:off x="5053229" y="2048372"/>
            <a:ext cx="4170611" cy="2378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05738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Customized time transfer protocols</a:t>
            </a:r>
          </a:p>
          <a:p>
            <a:pPr marL="205738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ELSTAB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electronically stabilized time and frequency distribution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Research system from AGH, published in peer reviewed journals</a:t>
            </a:r>
          </a:p>
          <a:p>
            <a:pPr marL="205738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Nimbra Time Node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Proprietary protocol from Netinsight</a:t>
            </a:r>
          </a:p>
          <a:p>
            <a:pPr lvl="1" marL="428625" indent="-171450" defTabSz="411479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No peer reviewed paper found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207;p38"/>
          <p:cNvSpPr txBox="1"/>
          <p:nvPr>
            <p:ph type="title"/>
          </p:nvPr>
        </p:nvSpPr>
        <p:spPr>
          <a:xfrm>
            <a:off x="2263043" y="473339"/>
            <a:ext cx="6381940" cy="718502"/>
          </a:xfrm>
          <a:prstGeom prst="rect">
            <a:avLst/>
          </a:prstGeom>
        </p:spPr>
        <p:txBody>
          <a:bodyPr lIns="101600" tIns="101600" rIns="101600" bIns="101600"/>
          <a:lstStyle>
            <a:lvl1pPr defTabSz="489661">
              <a:defRPr sz="3300">
                <a:solidFill>
                  <a:schemeClr val="accent1"/>
                </a:solidFill>
              </a:defRPr>
            </a:lvl1pPr>
          </a:lstStyle>
          <a:p>
            <a:pPr/>
            <a:r>
              <a:t>Time dissemination in Sweden</a:t>
            </a:r>
          </a:p>
        </p:txBody>
      </p:sp>
      <p:grpSp>
        <p:nvGrpSpPr>
          <p:cNvPr id="929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27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28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0" name="Google Shape;208;p38"/>
          <p:cNvSpPr txBox="1"/>
          <p:nvPr/>
        </p:nvSpPr>
        <p:spPr>
          <a:xfrm>
            <a:off x="2380064" y="1382356"/>
            <a:ext cx="6381940" cy="36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High performance clocks in three cities.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Distribution nodes using standard Cs clocks, in collaboration with Netnod IX.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Time transfer using GNSS CV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Aim to replace / add with fiber optics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Designed to maintain sufficient accuracy for 30 days without comparison to UTC(SP)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Time dissemination formats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ntp (free usage)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ptp (service charge)</a:t>
            </a:r>
          </a:p>
          <a:p>
            <a:pPr lvl="1" marL="533400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GNSS CV (service charge)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Financially supported by PTS, Post and Telecom Agency of Sweden</a:t>
            </a:r>
          </a:p>
        </p:txBody>
      </p:sp>
      <p:pic>
        <p:nvPicPr>
          <p:cNvPr id="931" name="inklistrad-film.png" descr="inklistrad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500" y="-2"/>
            <a:ext cx="2100591" cy="5143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Time services, international view</a:t>
            </a:r>
          </a:p>
        </p:txBody>
      </p:sp>
      <p:sp>
        <p:nvSpPr>
          <p:cNvPr id="934" name="Google Shape;208;p38"/>
          <p:cNvSpPr txBox="1"/>
          <p:nvPr>
            <p:ph type="body" idx="1"/>
          </p:nvPr>
        </p:nvSpPr>
        <p:spPr>
          <a:xfrm>
            <a:off x="404774" y="1199733"/>
            <a:ext cx="8441016" cy="3698194"/>
          </a:xfrm>
          <a:prstGeom prst="rect">
            <a:avLst/>
          </a:prstGeom>
        </p:spPr>
        <p:txBody>
          <a:bodyPr/>
          <a:lstStyle/>
          <a:p>
            <a:pPr marL="233172" indent="-194308" defTabSz="466344"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NPLTime™ 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Fiber optic PTP transmission within London.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Collaboration with ISP</a:t>
            </a:r>
          </a:p>
          <a:p>
            <a:pPr marL="233172" indent="-194308" defTabSz="466344"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TOP-IX TaaS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Service in Milano and Torino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Collaboration between Internet Exchange and INRIM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” an evolution of Precise Time Protocol (PTP) IEEE 1588v2, available on specific TOP-IX network devices dedicated to this service.”</a:t>
            </a:r>
          </a:p>
          <a:p>
            <a:pPr marL="233172" indent="-194308" defTabSz="466344"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NRC TimeLink™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Rents stable clock + monitoring service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GNSS CV (Canada is a big country)</a:t>
            </a:r>
          </a:p>
          <a:p>
            <a:pPr lvl="1" marL="485775" indent="-194308" defTabSz="466344">
              <a:buClr>
                <a:schemeClr val="accent3"/>
              </a:buClr>
              <a:buSzPts val="1200"/>
              <a:defRPr sz="1200">
                <a:solidFill>
                  <a:srgbClr val="FFFFFF"/>
                </a:solidFill>
              </a:defRPr>
            </a:pPr>
            <a:r>
              <a:t>Also services on NTP server monitoring etc.</a:t>
            </a:r>
          </a:p>
        </p:txBody>
      </p:sp>
      <p:grpSp>
        <p:nvGrpSpPr>
          <p:cNvPr id="937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35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36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207;p38"/>
          <p:cNvSpPr txBox="1"/>
          <p:nvPr>
            <p:ph type="title"/>
          </p:nvPr>
        </p:nvSpPr>
        <p:spPr>
          <a:xfrm>
            <a:off x="505490" y="425679"/>
            <a:ext cx="7981958" cy="718502"/>
          </a:xfrm>
          <a:prstGeom prst="rect">
            <a:avLst/>
          </a:prstGeom>
        </p:spPr>
        <p:txBody>
          <a:bodyPr/>
          <a:lstStyle>
            <a:lvl1pPr defTabSz="466617">
              <a:defRPr sz="2900">
                <a:solidFill>
                  <a:schemeClr val="accent1"/>
                </a:solidFill>
              </a:defRPr>
            </a:lvl1pPr>
          </a:lstStyle>
          <a:p>
            <a:pPr/>
            <a:r>
              <a:t>GPS Disciplined Oscillator for UTC signal?</a:t>
            </a:r>
          </a:p>
        </p:txBody>
      </p:sp>
      <p:sp>
        <p:nvSpPr>
          <p:cNvPr id="940" name="Google Shape;208;p38"/>
          <p:cNvSpPr txBox="1"/>
          <p:nvPr>
            <p:ph type="body" sz="half" idx="1"/>
          </p:nvPr>
        </p:nvSpPr>
        <p:spPr>
          <a:xfrm>
            <a:off x="404773" y="1199734"/>
            <a:ext cx="5122872" cy="3501683"/>
          </a:xfrm>
          <a:prstGeom prst="rect">
            <a:avLst/>
          </a:prstGeom>
        </p:spPr>
        <p:txBody>
          <a:bodyPr/>
          <a:lstStyle/>
          <a:p>
            <a:pPr marL="365759" indent="-304800" defTabSz="731519">
              <a:buClr>
                <a:schemeClr val="accent3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pPr>
            <a:r>
              <a:t>Local oscillator (Rb or stable crystal oscillator) emits 10 MHz</a:t>
            </a:r>
          </a:p>
          <a:p>
            <a:pPr marL="365759" indent="-304800" defTabSz="731519">
              <a:buClr>
                <a:schemeClr val="accent3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pPr>
            <a:r>
              <a:t>Time data and 1 pps from GPS signal</a:t>
            </a:r>
          </a:p>
          <a:p>
            <a:pPr marL="365759" indent="-304800" defTabSz="731519">
              <a:buClr>
                <a:schemeClr val="accent3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pPr>
            <a:r>
              <a:t>Commonly used in accredited calibration laboratories for traceable time / frequency</a:t>
            </a:r>
          </a:p>
          <a:p>
            <a:pPr lvl="1" marL="762000" indent="-304800" defTabSz="731519">
              <a:buClr>
                <a:schemeClr val="accent3"/>
              </a:buClr>
              <a:buSzPts val="1900"/>
              <a:defRPr sz="1900">
                <a:solidFill>
                  <a:srgbClr val="FFFFFF"/>
                </a:solidFill>
              </a:defRPr>
            </a:pPr>
            <a:r>
              <a:t>Questionnable traceability as defined by GUM</a:t>
            </a:r>
          </a:p>
        </p:txBody>
      </p:sp>
      <p:grpSp>
        <p:nvGrpSpPr>
          <p:cNvPr id="943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41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42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44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1018" y="1319945"/>
            <a:ext cx="2979503" cy="2503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207;p38"/>
          <p:cNvSpPr txBox="1"/>
          <p:nvPr>
            <p:ph type="title"/>
          </p:nvPr>
        </p:nvSpPr>
        <p:spPr>
          <a:xfrm>
            <a:off x="462644" y="453611"/>
            <a:ext cx="9045204" cy="805061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Future development</a:t>
            </a:r>
          </a:p>
        </p:txBody>
      </p:sp>
      <p:sp>
        <p:nvSpPr>
          <p:cNvPr id="947" name="Google Shape;208;p38"/>
          <p:cNvSpPr txBox="1"/>
          <p:nvPr>
            <p:ph type="body" idx="1"/>
          </p:nvPr>
        </p:nvSpPr>
        <p:spPr>
          <a:xfrm>
            <a:off x="404773" y="1199734"/>
            <a:ext cx="8060427" cy="3501683"/>
          </a:xfrm>
          <a:prstGeom prst="rect">
            <a:avLst/>
          </a:prstGeom>
        </p:spPr>
        <p:txBody>
          <a:bodyPr/>
          <a:lstStyle/>
          <a:p>
            <a:pPr marL="429768" indent="-358140" defTabSz="859536"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Redefinition of the second</a:t>
            </a:r>
          </a:p>
          <a:p>
            <a:pPr lvl="1" marL="895350" indent="-358140" defTabSz="859536">
              <a:buClr>
                <a:schemeClr val="accent3"/>
              </a:buClr>
              <a:buSzPts val="2200"/>
              <a:defRPr sz="2200">
                <a:solidFill>
                  <a:srgbClr val="FFFFFF"/>
                </a:solidFill>
              </a:defRPr>
            </a:pPr>
            <a:r>
              <a:t>Several atoms / ions accepted for SRS in MeP. These are potentially 100 – 1000 x more stable than Cs.</a:t>
            </a:r>
          </a:p>
          <a:p>
            <a:pPr marL="429768" indent="-358140" defTabSz="859536"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UTC to leave steering to UT</a:t>
            </a:r>
          </a:p>
          <a:p>
            <a:pPr lvl="1" marL="895350" indent="-358140" defTabSz="859536">
              <a:buClr>
                <a:schemeClr val="accent3"/>
              </a:buClr>
              <a:buSzPts val="2200"/>
              <a:defRPr sz="2200">
                <a:solidFill>
                  <a:srgbClr val="FFFFFF"/>
                </a:solidFill>
              </a:defRPr>
            </a:pPr>
            <a:r>
              <a:t>No more leap seconds</a:t>
            </a:r>
          </a:p>
          <a:p>
            <a:pPr marL="429768" indent="-358140" defTabSz="859536"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Traceability of GNSS timing</a:t>
            </a:r>
          </a:p>
          <a:p>
            <a:pPr lvl="1" marL="895350" indent="-358140" defTabSz="859536">
              <a:buClr>
                <a:schemeClr val="accent3"/>
              </a:buClr>
              <a:buSzPts val="2200"/>
              <a:defRPr sz="2200">
                <a:solidFill>
                  <a:srgbClr val="FFFFFF"/>
                </a:solidFill>
              </a:defRPr>
            </a:pPr>
            <a:r>
              <a:t>Filling the missing link in traceability chain. </a:t>
            </a:r>
          </a:p>
        </p:txBody>
      </p:sp>
      <p:grpSp>
        <p:nvGrpSpPr>
          <p:cNvPr id="950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948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949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216;p39"/>
          <p:cNvSpPr txBox="1"/>
          <p:nvPr>
            <p:ph type="body" idx="1"/>
          </p:nvPr>
        </p:nvSpPr>
        <p:spPr>
          <a:xfrm>
            <a:off x="481549" y="1581247"/>
            <a:ext cx="8325602" cy="3416405"/>
          </a:xfrm>
          <a:prstGeom prst="rect">
            <a:avLst/>
          </a:prstGeom>
        </p:spPr>
        <p:txBody>
          <a:bodyPr/>
          <a:lstStyle/>
          <a:p>
            <a:pPr indent="-368300">
              <a:lnSpc>
                <a:spcPct val="135000"/>
              </a:lnSpc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Citizens and critical public services depends on the availability of electronic communications</a:t>
            </a:r>
          </a:p>
          <a:p>
            <a:pPr indent="-368300">
              <a:lnSpc>
                <a:spcPct val="135000"/>
              </a:lnSpc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Electronic communications depend on accurate time and sync/frequency</a:t>
            </a:r>
          </a:p>
          <a:p>
            <a:pPr indent="-368300">
              <a:lnSpc>
                <a:spcPct val="135000"/>
              </a:lnSpc>
              <a:buClr>
                <a:schemeClr val="accent3"/>
              </a:buClr>
              <a:buSzPts val="2200"/>
              <a:buChar char="●"/>
              <a:defRPr sz="2200">
                <a:solidFill>
                  <a:srgbClr val="FFFFFF"/>
                </a:solidFill>
              </a:defRPr>
            </a:pPr>
            <a:r>
              <a:t>Time and frequency distributed with GNSS can be easily disrupted and is a factor of uncertainty</a:t>
            </a:r>
          </a:p>
        </p:txBody>
      </p:sp>
      <p:sp>
        <p:nvSpPr>
          <p:cNvPr id="953" name="Google Shape;217;p39"/>
          <p:cNvSpPr txBox="1"/>
          <p:nvPr>
            <p:ph type="title"/>
          </p:nvPr>
        </p:nvSpPr>
        <p:spPr>
          <a:xfrm>
            <a:off x="350925" y="258499"/>
            <a:ext cx="8649900" cy="1169702"/>
          </a:xfrm>
          <a:prstGeom prst="rect">
            <a:avLst/>
          </a:prstGeom>
        </p:spPr>
        <p:txBody>
          <a:bodyPr/>
          <a:lstStyle>
            <a:lvl1pPr defTabSz="850391"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Why a national distribution system for Time and Frequency?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222;p40"/>
          <p:cNvSpPr txBox="1"/>
          <p:nvPr>
            <p:ph type="title"/>
          </p:nvPr>
        </p:nvSpPr>
        <p:spPr>
          <a:xfrm>
            <a:off x="335097" y="317274"/>
            <a:ext cx="5816405" cy="1169701"/>
          </a:xfrm>
          <a:prstGeom prst="rect">
            <a:avLst/>
          </a:prstGeom>
        </p:spPr>
        <p:txBody>
          <a:bodyPr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pPr/>
            <a:r>
              <a:t>A national distribution system for Time and Frequency</a:t>
            </a:r>
          </a:p>
        </p:txBody>
      </p:sp>
      <p:sp>
        <p:nvSpPr>
          <p:cNvPr id="958" name="Google Shape;223;p40"/>
          <p:cNvSpPr txBox="1"/>
          <p:nvPr>
            <p:ph type="body" idx="1"/>
          </p:nvPr>
        </p:nvSpPr>
        <p:spPr>
          <a:xfrm>
            <a:off x="275397" y="1526823"/>
            <a:ext cx="5876106" cy="3416405"/>
          </a:xfrm>
          <a:prstGeom prst="rect">
            <a:avLst/>
          </a:prstGeom>
        </p:spPr>
        <p:txBody>
          <a:bodyPr/>
          <a:lstStyle/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A system independent of GNSS that, from a national perspective, can guarantee robust and secure time.</a:t>
            </a:r>
          </a:p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The system must be robust and available throughout the country on equal terms.</a:t>
            </a:r>
          </a:p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Services provided through the system must be affordable for operators so that price is not a stopping factor.</a:t>
            </a:r>
          </a:p>
          <a:p>
            <a:pPr indent="-326628">
              <a:buClr>
                <a:schemeClr val="accent3"/>
              </a:buClr>
              <a:buSzPct val="100000"/>
              <a:buChar char="●"/>
              <a:defRPr sz="1500">
                <a:solidFill>
                  <a:srgbClr val="FFFFFF"/>
                </a:solidFill>
              </a:defRPr>
            </a:pPr>
            <a:r>
              <a:t>Regulatory authorities must be given transparency and direct access to the infrastructure, which means that it must be based in and operated in Sweden.</a:t>
            </a:r>
          </a:p>
        </p:txBody>
      </p:sp>
      <p:pic>
        <p:nvPicPr>
          <p:cNvPr id="959" name="Google Shape;224;p40" descr="Google Shape;224;p40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6380124" y="317275"/>
            <a:ext cx="2521347" cy="46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882"/>
                  <a:pt x="0" y="1971"/>
                </a:cubicBezTo>
                <a:lnTo>
                  <a:pt x="0" y="19629"/>
                </a:lnTo>
                <a:cubicBezTo>
                  <a:pt x="0" y="2071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718"/>
                  <a:pt x="21600" y="19629"/>
                </a:cubicBezTo>
                <a:lnTo>
                  <a:pt x="21600" y="1971"/>
                </a:lnTo>
                <a:cubicBezTo>
                  <a:pt x="21600" y="88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229;p41" descr="Google Shape;229;p41"/>
          <p:cNvPicPr>
            <a:picLocks noChangeAspect="1"/>
          </p:cNvPicPr>
          <p:nvPr/>
        </p:nvPicPr>
        <p:blipFill>
          <a:blip r:embed="rId2">
            <a:extLst/>
          </a:blip>
          <a:srcRect l="0" t="0" r="2" b="0"/>
          <a:stretch>
            <a:fillRect/>
          </a:stretch>
        </p:blipFill>
        <p:spPr>
          <a:xfrm>
            <a:off x="1049249" y="130197"/>
            <a:ext cx="7045326" cy="4883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8" y="0"/>
                  <a:pt x="0" y="1612"/>
                  <a:pt x="0" y="3601"/>
                </a:cubicBezTo>
                <a:lnTo>
                  <a:pt x="0" y="17999"/>
                </a:lnTo>
                <a:cubicBezTo>
                  <a:pt x="0" y="19988"/>
                  <a:pt x="1118" y="21600"/>
                  <a:pt x="2496" y="21600"/>
                </a:cubicBezTo>
                <a:lnTo>
                  <a:pt x="19106" y="21600"/>
                </a:lnTo>
                <a:cubicBezTo>
                  <a:pt x="20484" y="21600"/>
                  <a:pt x="21600" y="19988"/>
                  <a:pt x="21600" y="17999"/>
                </a:cubicBezTo>
                <a:lnTo>
                  <a:pt x="21600" y="3601"/>
                </a:lnTo>
                <a:cubicBezTo>
                  <a:pt x="21600" y="1612"/>
                  <a:pt x="20484" y="0"/>
                  <a:pt x="19106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/>
          <a:p>
            <a:pPr defTabSz="409010">
              <a:defRPr sz="3500">
                <a:solidFill>
                  <a:schemeClr val="accent1"/>
                </a:solidFill>
              </a:defRPr>
            </a:pPr>
            <a:r>
              <a:t>The history of time</a:t>
            </a:r>
          </a:p>
          <a:p>
            <a:pPr defTabSz="409010">
              <a:defRPr sz="2400">
                <a:solidFill>
                  <a:schemeClr val="accent1"/>
                </a:solidFill>
              </a:defRPr>
            </a:pPr>
            <a:r>
              <a:t>Example from Sweden, similar development in all countries.</a:t>
            </a:r>
            <a:br/>
            <a:br/>
          </a:p>
        </p:txBody>
      </p:sp>
      <p:sp>
        <p:nvSpPr>
          <p:cNvPr id="591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7"/>
          </a:xfrm>
          <a:prstGeom prst="rect">
            <a:avLst/>
          </a:prstGeom>
        </p:spPr>
        <p:txBody>
          <a:bodyPr/>
          <a:lstStyle/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Local solar time. 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12.00 noon when sun is in the south.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24 min difference within Sweden.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Swedish Railroad Time (mid 1800)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Local Solar time of Gothenburg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Swedish National Time (1879)</a:t>
            </a:r>
          </a:p>
          <a:p>
            <a:pPr marL="256031" indent="-213358" defTabSz="512062">
              <a:buClr>
                <a:schemeClr val="accent3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pPr>
            <a:r>
              <a:t>Local Solar time of Laxå. Equally offset from Gothenburg and Stockholm. </a:t>
            </a:r>
          </a:p>
        </p:txBody>
      </p:sp>
      <p:grpSp>
        <p:nvGrpSpPr>
          <p:cNvPr id="594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592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593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5" name="Google Shape;208;p38"/>
          <p:cNvSpPr txBox="1"/>
          <p:nvPr/>
        </p:nvSpPr>
        <p:spPr>
          <a:xfrm>
            <a:off x="4765668" y="1918518"/>
            <a:ext cx="4349320" cy="31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Greenwich Mean Time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12.00 noon when sun is in the south of Greenwich Observatory outside of London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Swedish normal time = GMT + 1 hour (1900)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Danish normal time = GMT + 1 hour (1894) (Bornholmstid)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UTC Universal Coordinated Time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International Time since 1972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Based on TAI – International Atomic Time</a:t>
            </a:r>
          </a:p>
          <a:p>
            <a:pPr marL="256031" indent="-213358" defTabSz="512062">
              <a:lnSpc>
                <a:spcPct val="150000"/>
              </a:lnSpc>
              <a:buClr>
                <a:schemeClr val="accent3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Adds leap seconds to adjust for earth rotation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234;p42"/>
          <p:cNvSpPr txBox="1"/>
          <p:nvPr>
            <p:ph type="title"/>
          </p:nvPr>
        </p:nvSpPr>
        <p:spPr>
          <a:xfrm>
            <a:off x="377122" y="656061"/>
            <a:ext cx="6124806" cy="677104"/>
          </a:xfrm>
          <a:prstGeom prst="rect">
            <a:avLst/>
          </a:prstGeom>
        </p:spPr>
        <p:txBody>
          <a:bodyPr/>
          <a:lstStyle>
            <a:lvl1pPr>
              <a:defRPr sz="3100">
                <a:solidFill>
                  <a:schemeClr val="accent1"/>
                </a:solidFill>
              </a:defRPr>
            </a:lvl1pPr>
          </a:lstStyle>
          <a:p>
            <a:pPr/>
            <a:r>
              <a:t>The Swedish Model </a:t>
            </a:r>
          </a:p>
        </p:txBody>
      </p:sp>
      <p:sp>
        <p:nvSpPr>
          <p:cNvPr id="966" name="Google Shape;235;p42"/>
          <p:cNvSpPr txBox="1"/>
          <p:nvPr>
            <p:ph type="body" sz="half" idx="1"/>
          </p:nvPr>
        </p:nvSpPr>
        <p:spPr>
          <a:xfrm>
            <a:off x="317400" y="1398387"/>
            <a:ext cx="5925600" cy="2655604"/>
          </a:xfrm>
          <a:prstGeom prst="rect">
            <a:avLst/>
          </a:prstGeom>
        </p:spPr>
        <p:txBody>
          <a:bodyPr/>
          <a:lstStyle/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Distributed by Netnod, traceable to UTC(SP)@RISE and is funded by PTS</a:t>
            </a:r>
          </a:p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6 time nodes located in secure rock caverns at 5 different locations around Sweden </a:t>
            </a:r>
          </a:p>
          <a:p>
            <a:pPr marL="0" indent="388620" defTabSz="777240">
              <a:buSzTx/>
              <a:buNone/>
              <a:defRPr sz="1600">
                <a:solidFill>
                  <a:srgbClr val="FFFFFF"/>
                </a:solidFill>
              </a:defRPr>
            </a:pPr>
            <a:r>
              <a:t>(Stratum-1 time servers)</a:t>
            </a:r>
          </a:p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Time scales are steered towards UTC(SP)</a:t>
            </a:r>
          </a:p>
          <a:p>
            <a:pPr marL="388620" indent="-296860" defTabSz="777240">
              <a:buClr>
                <a:srgbClr val="FFFFFF"/>
              </a:buClr>
              <a:buSzPts val="1600"/>
              <a:defRPr sz="1600">
                <a:solidFill>
                  <a:srgbClr val="FFFFFF"/>
                </a:solidFill>
              </a:defRPr>
            </a:pPr>
            <a:r>
              <a:t>Both free and commercial services with SLA</a:t>
            </a:r>
          </a:p>
        </p:txBody>
      </p:sp>
      <p:pic>
        <p:nvPicPr>
          <p:cNvPr id="967" name="Google Shape;236;p42" descr="Google Shape;236;p42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6380124" y="317275"/>
            <a:ext cx="2521347" cy="46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882"/>
                  <a:pt x="0" y="1971"/>
                </a:cubicBezTo>
                <a:lnTo>
                  <a:pt x="0" y="19629"/>
                </a:lnTo>
                <a:cubicBezTo>
                  <a:pt x="0" y="2071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718"/>
                  <a:pt x="21600" y="19629"/>
                </a:cubicBezTo>
                <a:lnTo>
                  <a:pt x="21600" y="1971"/>
                </a:lnTo>
                <a:cubicBezTo>
                  <a:pt x="21600" y="88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241;p43"/>
          <p:cNvSpPr txBox="1"/>
          <p:nvPr>
            <p:ph type="body" sz="quarter" idx="1"/>
          </p:nvPr>
        </p:nvSpPr>
        <p:spPr>
          <a:xfrm>
            <a:off x="503995" y="1743355"/>
            <a:ext cx="5040005" cy="1656903"/>
          </a:xfrm>
          <a:prstGeom prst="rect">
            <a:avLst/>
          </a:prstGeom>
        </p:spPr>
        <p:txBody>
          <a:bodyPr/>
          <a:lstStyle/>
          <a:p>
            <a:pPr marL="292606" indent="-223520" defTabSz="585215">
              <a:lnSpc>
                <a:spcPct val="130000"/>
              </a:lnSpc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Redundant timescale-nodes based on Microchip 5071 standard performance Cesium clocks</a:t>
            </a:r>
          </a:p>
          <a:p>
            <a:pPr marL="0" indent="292606" defTabSz="585215">
              <a:lnSpc>
                <a:spcPct val="130000"/>
              </a:lnSpc>
              <a:buSzTx/>
              <a:buNone/>
              <a:defRPr sz="1200">
                <a:solidFill>
                  <a:srgbClr val="FFFFFF"/>
                </a:solidFill>
              </a:defRPr>
            </a:pPr>
          </a:p>
          <a:p>
            <a:pPr marL="292606" indent="-211326" defTabSz="585215">
              <a:lnSpc>
                <a:spcPct val="130000"/>
              </a:lnSpc>
              <a:buClr>
                <a:schemeClr val="accent3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pPr>
            <a:r>
              <a:t>NTP/NTS servers are equipped with a custom-built FPGA-based hardware implementation</a:t>
            </a:r>
            <a:br/>
          </a:p>
        </p:txBody>
      </p:sp>
      <p:sp>
        <p:nvSpPr>
          <p:cNvPr id="972" name="Google Shape;242;p43"/>
          <p:cNvSpPr txBox="1"/>
          <p:nvPr>
            <p:ph type="title"/>
          </p:nvPr>
        </p:nvSpPr>
        <p:spPr>
          <a:xfrm>
            <a:off x="504000" y="521224"/>
            <a:ext cx="4897800" cy="1204202"/>
          </a:xfrm>
          <a:prstGeom prst="rect">
            <a:avLst/>
          </a:prstGeom>
        </p:spPr>
        <p:txBody>
          <a:bodyPr/>
          <a:lstStyle>
            <a:lvl1pPr defTabSz="886966">
              <a:defRPr sz="2600">
                <a:solidFill>
                  <a:schemeClr val="accent1"/>
                </a:solidFill>
              </a:defRPr>
            </a:lvl1pPr>
          </a:lstStyle>
          <a:p>
            <a:pPr/>
            <a:r>
              <a:t>Clocknodes @ Netnod Traceable to UTC(SP) @ RISE</a:t>
            </a:r>
          </a:p>
        </p:txBody>
      </p:sp>
      <p:pic>
        <p:nvPicPr>
          <p:cNvPr id="973" name="Google Shape;243;p43" descr="Google Shape;243;p4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6924" y="468750"/>
            <a:ext cx="3055803" cy="420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1" y="0"/>
                  <a:pt x="0" y="1170"/>
                  <a:pt x="0" y="2615"/>
                </a:cubicBezTo>
                <a:lnTo>
                  <a:pt x="0" y="18983"/>
                </a:lnTo>
                <a:cubicBezTo>
                  <a:pt x="0" y="20428"/>
                  <a:pt x="1611" y="21600"/>
                  <a:pt x="3599" y="21600"/>
                </a:cubicBezTo>
                <a:lnTo>
                  <a:pt x="17998" y="21600"/>
                </a:lnTo>
                <a:cubicBezTo>
                  <a:pt x="19986" y="21600"/>
                  <a:pt x="21600" y="20428"/>
                  <a:pt x="21600" y="18983"/>
                </a:cubicBezTo>
                <a:lnTo>
                  <a:pt x="21600" y="2615"/>
                </a:lnTo>
                <a:cubicBezTo>
                  <a:pt x="21600" y="1170"/>
                  <a:pt x="19986" y="0"/>
                  <a:pt x="17998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248;p44"/>
          <p:cNvSpPr txBox="1"/>
          <p:nvPr>
            <p:ph type="body" sz="quarter" idx="1"/>
          </p:nvPr>
        </p:nvSpPr>
        <p:spPr>
          <a:xfrm>
            <a:off x="504000" y="3390898"/>
            <a:ext cx="2401200" cy="136980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100">
                <a:solidFill>
                  <a:srgbClr val="FFFFFF"/>
                </a:solidFill>
              </a:defRPr>
            </a:lvl1pPr>
          </a:lstStyle>
          <a:p>
            <a:pPr/>
            <a:r>
              <a:t>Ensure your network nanosecond level accuracy with the most robust, reliable and accurate source of time available without running your own atomic clock. </a:t>
            </a:r>
          </a:p>
        </p:txBody>
      </p:sp>
      <p:sp>
        <p:nvSpPr>
          <p:cNvPr id="978" name="Google Shape;249;p44"/>
          <p:cNvSpPr txBox="1"/>
          <p:nvPr/>
        </p:nvSpPr>
        <p:spPr>
          <a:xfrm>
            <a:off x="503997" y="3019425"/>
            <a:ext cx="2399702" cy="4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Netnod PTP</a:t>
            </a:r>
          </a:p>
        </p:txBody>
      </p:sp>
      <p:pic>
        <p:nvPicPr>
          <p:cNvPr id="979" name="Google Shape;250;p44" descr="Google Shape;250;p44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0" r="8" b="8"/>
          <a:stretch>
            <a:fillRect/>
          </a:stretch>
        </p:blipFill>
        <p:spPr>
          <a:xfrm>
            <a:off x="6238799" y="5039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  <p:sp>
        <p:nvSpPr>
          <p:cNvPr id="980" name="Google Shape;251;p44"/>
          <p:cNvSpPr txBox="1"/>
          <p:nvPr>
            <p:ph type="body" idx="22"/>
          </p:nvPr>
        </p:nvSpPr>
        <p:spPr>
          <a:xfrm>
            <a:off x="6237299" y="3390898"/>
            <a:ext cx="2401201" cy="13698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Get accurate and reliable time securely delivered wherever you are located in Sweden with a guaranteed accuracy of 1ms from UTC. </a:t>
            </a:r>
          </a:p>
        </p:txBody>
      </p:sp>
      <p:sp>
        <p:nvSpPr>
          <p:cNvPr id="981" name="Google Shape;252;p44"/>
          <p:cNvSpPr txBox="1"/>
          <p:nvPr/>
        </p:nvSpPr>
        <p:spPr>
          <a:xfrm>
            <a:off x="6238799" y="3019425"/>
            <a:ext cx="2399703" cy="46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Netnod Time Remote</a:t>
            </a:r>
          </a:p>
        </p:txBody>
      </p:sp>
      <p:pic>
        <p:nvPicPr>
          <p:cNvPr id="982" name="Google Shape;253;p44" descr="Google Shape;253;p44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6666" t="0" r="16670" b="8"/>
          <a:stretch>
            <a:fillRect/>
          </a:stretch>
        </p:blipFill>
        <p:spPr>
          <a:xfrm>
            <a:off x="503997" y="5039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  <p:sp>
        <p:nvSpPr>
          <p:cNvPr id="983" name="Google Shape;254;p44"/>
          <p:cNvSpPr txBox="1"/>
          <p:nvPr>
            <p:ph type="body" idx="24"/>
          </p:nvPr>
        </p:nvSpPr>
        <p:spPr>
          <a:xfrm>
            <a:off x="3370650" y="3390898"/>
            <a:ext cx="2401201" cy="13698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Get the most accurate and reliable time available over an IX port with a fully-managed, secure time service that guarantees 30µs accuracy from UTC.  </a:t>
            </a:r>
          </a:p>
        </p:txBody>
      </p:sp>
      <p:sp>
        <p:nvSpPr>
          <p:cNvPr id="984" name="Google Shape;255;p44"/>
          <p:cNvSpPr txBox="1"/>
          <p:nvPr/>
        </p:nvSpPr>
        <p:spPr>
          <a:xfrm>
            <a:off x="3370650" y="3019425"/>
            <a:ext cx="2399703" cy="4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Netnod Time Direct</a:t>
            </a:r>
          </a:p>
        </p:txBody>
      </p:sp>
      <p:pic>
        <p:nvPicPr>
          <p:cNvPr id="985" name="Google Shape;256;p44" descr="Google Shape;256;p44"/>
          <p:cNvPicPr>
            <a:picLocks noChangeAspect="1"/>
          </p:cNvPicPr>
          <p:nvPr>
            <p:ph type="pic" idx="25"/>
          </p:nvPr>
        </p:nvPicPr>
        <p:blipFill>
          <a:blip r:embed="rId5">
            <a:extLst/>
          </a:blip>
          <a:srcRect l="18566" t="0" r="14768" b="4"/>
          <a:stretch>
            <a:fillRect/>
          </a:stretch>
        </p:blipFill>
        <p:spPr>
          <a:xfrm>
            <a:off x="3370650" y="503997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261;p45"/>
          <p:cNvSpPr txBox="1"/>
          <p:nvPr>
            <p:ph type="body" sz="quarter" idx="1"/>
          </p:nvPr>
        </p:nvSpPr>
        <p:spPr>
          <a:xfrm>
            <a:off x="1342199" y="3390900"/>
            <a:ext cx="2401200" cy="12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Connect for free to one of the most advanced and secure NTP services available which also includes…</a:t>
            </a:r>
          </a:p>
        </p:txBody>
      </p:sp>
      <p:sp>
        <p:nvSpPr>
          <p:cNvPr id="990" name="Google Shape;262;p45"/>
          <p:cNvSpPr txBox="1"/>
          <p:nvPr/>
        </p:nvSpPr>
        <p:spPr>
          <a:xfrm>
            <a:off x="1342197" y="3019425"/>
            <a:ext cx="2399704" cy="4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NTP service </a:t>
            </a:r>
          </a:p>
        </p:txBody>
      </p:sp>
      <p:pic>
        <p:nvPicPr>
          <p:cNvPr id="991" name="Google Shape;263;p45" descr="Google Shape;263;p45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16666" t="0" r="16670" b="8"/>
          <a:stretch>
            <a:fillRect/>
          </a:stretch>
        </p:blipFill>
        <p:spPr>
          <a:xfrm>
            <a:off x="5095797" y="5801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  <p:sp>
        <p:nvSpPr>
          <p:cNvPr id="992" name="Google Shape;264;p45"/>
          <p:cNvSpPr txBox="1"/>
          <p:nvPr>
            <p:ph type="body" idx="22"/>
          </p:nvPr>
        </p:nvSpPr>
        <p:spPr>
          <a:xfrm>
            <a:off x="5094299" y="3390900"/>
            <a:ext cx="2401201" cy="1200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Connect for free to ensure you are receiving secure and accurate time from a trusted source</a:t>
            </a:r>
          </a:p>
        </p:txBody>
      </p:sp>
      <p:sp>
        <p:nvSpPr>
          <p:cNvPr id="993" name="Google Shape;265;p45"/>
          <p:cNvSpPr txBox="1"/>
          <p:nvPr/>
        </p:nvSpPr>
        <p:spPr>
          <a:xfrm>
            <a:off x="5095799" y="3019424"/>
            <a:ext cx="2399703" cy="50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 anchor="ctr">
            <a:normAutofit fontScale="100000" lnSpcReduction="0"/>
          </a:bodyPr>
          <a:lstStyle>
            <a:lvl1pPr algn="ctr">
              <a:lnSpc>
                <a:spcPct val="115000"/>
              </a:lnSpc>
              <a:defRPr b="1" sz="1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NTS service</a:t>
            </a:r>
          </a:p>
        </p:txBody>
      </p:sp>
      <p:pic>
        <p:nvPicPr>
          <p:cNvPr id="994" name="Google Shape;266;p45" descr="Google Shape;266;p45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21874" t="0" r="21879" b="8"/>
          <a:stretch>
            <a:fillRect/>
          </a:stretch>
        </p:blipFill>
        <p:spPr>
          <a:xfrm>
            <a:off x="1342198" y="580198"/>
            <a:ext cx="2401094" cy="2401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9" y="0"/>
                </a:moveTo>
                <a:cubicBezTo>
                  <a:pt x="1610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610" y="21600"/>
                  <a:pt x="3599" y="21600"/>
                </a:cubicBezTo>
                <a:lnTo>
                  <a:pt x="18001" y="21600"/>
                </a:lnTo>
                <a:cubicBezTo>
                  <a:pt x="1999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19990" y="0"/>
                  <a:pt x="18001" y="0"/>
                </a:cubicBezTo>
                <a:lnTo>
                  <a:pt x="3599" y="0"/>
                </a:lnTo>
                <a:close/>
              </a:path>
            </a:pathLst>
          </a:custGeom>
          <a:ln w="19050">
            <a:solidFill>
              <a:schemeClr val="accent1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271;p46"/>
          <p:cNvSpPr txBox="1"/>
          <p:nvPr>
            <p:ph type="title"/>
          </p:nvPr>
        </p:nvSpPr>
        <p:spPr>
          <a:xfrm>
            <a:off x="504000" y="521225"/>
            <a:ext cx="8136002" cy="572707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Where to access NTS?</a:t>
            </a:r>
          </a:p>
        </p:txBody>
      </p:sp>
      <p:sp>
        <p:nvSpPr>
          <p:cNvPr id="999" name="Google Shape;272;p46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3"/>
              </a:buClr>
              <a:buChar char="●"/>
              <a:defRPr>
                <a:solidFill>
                  <a:srgbClr val="FFFFFF"/>
                </a:solidFill>
              </a:defRPr>
            </a:pPr>
            <a:r>
              <a:t>Netnode hosts six nodes in five locations around Sweden with Stratum-1 NTS servers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Stockholm x 2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Göteborg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Malmö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Sundsvall</a:t>
            </a:r>
          </a:p>
          <a:p>
            <a:pPr lvl="1" marL="1005114" indent="-408213">
              <a:buClr>
                <a:schemeClr val="accent3"/>
              </a:buClr>
              <a:defRPr>
                <a:solidFill>
                  <a:srgbClr val="FFFFFF"/>
                </a:solidFill>
              </a:defRPr>
            </a:pPr>
            <a:r>
              <a:t>Luleå</a:t>
            </a:r>
          </a:p>
        </p:txBody>
      </p:sp>
      <p:pic>
        <p:nvPicPr>
          <p:cNvPr id="1000" name="Google Shape;273;p46" descr="Google Shape;273;p46"/>
          <p:cNvPicPr>
            <a:picLocks noChangeAspect="1"/>
          </p:cNvPicPr>
          <p:nvPr/>
        </p:nvPicPr>
        <p:blipFill>
          <a:blip r:embed="rId3">
            <a:extLst/>
          </a:blip>
          <a:srcRect l="0" t="0" r="6" b="0"/>
          <a:stretch>
            <a:fillRect/>
          </a:stretch>
        </p:blipFill>
        <p:spPr>
          <a:xfrm>
            <a:off x="6380124" y="317275"/>
            <a:ext cx="2521347" cy="46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882"/>
                  <a:pt x="0" y="1971"/>
                </a:cubicBezTo>
                <a:lnTo>
                  <a:pt x="0" y="19629"/>
                </a:lnTo>
                <a:cubicBezTo>
                  <a:pt x="0" y="2071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718"/>
                  <a:pt x="21600" y="19629"/>
                </a:cubicBezTo>
                <a:lnTo>
                  <a:pt x="21600" y="1971"/>
                </a:lnTo>
                <a:cubicBezTo>
                  <a:pt x="21600" y="88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278;p47"/>
          <p:cNvSpPr txBox="1"/>
          <p:nvPr>
            <p:ph type="title"/>
          </p:nvPr>
        </p:nvSpPr>
        <p:spPr>
          <a:xfrm>
            <a:off x="503999" y="288973"/>
            <a:ext cx="8136002" cy="572705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Different types of clocks</a:t>
            </a:r>
          </a:p>
        </p:txBody>
      </p:sp>
      <p:pic>
        <p:nvPicPr>
          <p:cNvPr id="1005" name="Google Shape;279;p47" descr="Google Shape;279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499" y="1244574"/>
            <a:ext cx="4148102" cy="3107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7" y="0"/>
                </a:moveTo>
                <a:cubicBezTo>
                  <a:pt x="120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208" y="21600"/>
                  <a:pt x="2697" y="21600"/>
                </a:cubicBezTo>
                <a:lnTo>
                  <a:pt x="18903" y="21600"/>
                </a:lnTo>
                <a:cubicBezTo>
                  <a:pt x="2039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392" y="0"/>
                  <a:pt x="18903" y="0"/>
                </a:cubicBezTo>
                <a:lnTo>
                  <a:pt x="269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06" name="Google Shape;280;p47" descr="Google Shape;280;p47"/>
          <p:cNvPicPr>
            <a:picLocks noChangeAspect="1"/>
          </p:cNvPicPr>
          <p:nvPr/>
        </p:nvPicPr>
        <p:blipFill>
          <a:blip r:embed="rId3">
            <a:extLst/>
          </a:blip>
          <a:srcRect l="3006" t="0" r="0" b="0"/>
          <a:stretch>
            <a:fillRect/>
          </a:stretch>
        </p:blipFill>
        <p:spPr>
          <a:xfrm>
            <a:off x="4889794" y="1223123"/>
            <a:ext cx="3918602" cy="3107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855" y="0"/>
                </a:moveTo>
                <a:cubicBezTo>
                  <a:pt x="127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278" y="21600"/>
                  <a:pt x="2855" y="21600"/>
                </a:cubicBezTo>
                <a:lnTo>
                  <a:pt x="18745" y="21600"/>
                </a:lnTo>
                <a:cubicBezTo>
                  <a:pt x="2032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322" y="0"/>
                  <a:pt x="18745" y="0"/>
                </a:cubicBezTo>
                <a:lnTo>
                  <a:pt x="2855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07" name="Google Shape;281;p47"/>
          <p:cNvSpPr txBox="1"/>
          <p:nvPr/>
        </p:nvSpPr>
        <p:spPr>
          <a:xfrm>
            <a:off x="5082726" y="4379488"/>
            <a:ext cx="2890803" cy="37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defRPr b="1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JRP 17IND14 </a:t>
            </a:r>
            <a:r>
              <a:rPr b="0" sz="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Arial"/>
                <a:hlinkClick r:id="rId4" invalidUrl="" action="" tgtFrame="" tooltip="" history="1" highlightClick="0" endSnd="0"/>
              </a:rPr>
              <a:t>http://empir.npl.co.uk/write/</a:t>
            </a:r>
            <a:endParaRPr sz="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spcBef>
                <a:spcPts val="400"/>
              </a:spcBef>
              <a:def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WRITE - White Rabbit  Industrial Timing Enhancement</a:t>
            </a:r>
          </a:p>
        </p:txBody>
      </p:sp>
      <p:pic>
        <p:nvPicPr>
          <p:cNvPr id="1008" name="Google Shape;282;p47" descr="Google Shape;282;p4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8039" y="4632014"/>
            <a:ext cx="1522279" cy="397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287;p48"/>
          <p:cNvSpPr/>
          <p:nvPr/>
        </p:nvSpPr>
        <p:spPr>
          <a:xfrm>
            <a:off x="1926825" y="1471986"/>
            <a:ext cx="718852" cy="1819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075"/>
                  <a:pt x="10800" y="2400"/>
                </a:cubicBezTo>
                <a:lnTo>
                  <a:pt x="10800" y="8400"/>
                </a:lnTo>
                <a:cubicBezTo>
                  <a:pt x="10800" y="9725"/>
                  <a:pt x="15635" y="10800"/>
                  <a:pt x="21600" y="10800"/>
                </a:cubicBezTo>
                <a:cubicBezTo>
                  <a:pt x="15635" y="10800"/>
                  <a:pt x="10800" y="11875"/>
                  <a:pt x="10800" y="13200"/>
                </a:cubicBezTo>
                <a:lnTo>
                  <a:pt x="10800" y="19200"/>
                </a:lnTo>
                <a:cubicBezTo>
                  <a:pt x="10800" y="20525"/>
                  <a:pt x="5965" y="21600"/>
                  <a:pt x="0" y="21600"/>
                </a:cubicBezTo>
              </a:path>
            </a:pathLst>
          </a:custGeom>
          <a:ln w="1905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1011" name="Google Shape;288;p48"/>
          <p:cNvSpPr txBox="1"/>
          <p:nvPr>
            <p:ph type="title"/>
          </p:nvPr>
        </p:nvSpPr>
        <p:spPr>
          <a:xfrm>
            <a:off x="275399" y="521225"/>
            <a:ext cx="8136002" cy="572703"/>
          </a:xfrm>
          <a:prstGeom prst="rect">
            <a:avLst/>
          </a:prstGeom>
        </p:spPr>
        <p:txBody>
          <a:bodyPr/>
          <a:lstStyle>
            <a:lvl1pPr defTabSz="850391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Swedish National Timescale UTC(SP)</a:t>
            </a:r>
          </a:p>
        </p:txBody>
      </p:sp>
      <p:sp>
        <p:nvSpPr>
          <p:cNvPr id="1012" name="Google Shape;289;p48"/>
          <p:cNvSpPr/>
          <p:nvPr/>
        </p:nvSpPr>
        <p:spPr>
          <a:xfrm>
            <a:off x="211136" y="1691064"/>
            <a:ext cx="165000" cy="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019" name="Google Shape;290;p48"/>
          <p:cNvGrpSpPr/>
          <p:nvPr/>
        </p:nvGrpSpPr>
        <p:grpSpPr>
          <a:xfrm>
            <a:off x="380691" y="1471983"/>
            <a:ext cx="1486203" cy="1819230"/>
            <a:chOff x="0" y="0"/>
            <a:chExt cx="1486202" cy="1819228"/>
          </a:xfrm>
        </p:grpSpPr>
        <p:sp>
          <p:nvSpPr>
            <p:cNvPr id="1013" name="Google Shape;291;p48"/>
            <p:cNvSpPr/>
            <p:nvPr/>
          </p:nvSpPr>
          <p:spPr>
            <a:xfrm>
              <a:off x="0" y="-1"/>
              <a:ext cx="1486203" cy="440403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1014" name="Google Shape;292;p48"/>
            <p:cNvSpPr txBox="1"/>
            <p:nvPr/>
          </p:nvSpPr>
          <p:spPr>
            <a:xfrm>
              <a:off x="16184" y="87363"/>
              <a:ext cx="1470004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1 SP</a:t>
              </a:r>
            </a:p>
          </p:txBody>
        </p:sp>
        <p:sp>
          <p:nvSpPr>
            <p:cNvPr id="1015" name="Google Shape;293;p48"/>
            <p:cNvSpPr/>
            <p:nvPr/>
          </p:nvSpPr>
          <p:spPr>
            <a:xfrm>
              <a:off x="0" y="689411"/>
              <a:ext cx="1486203" cy="440403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1016" name="Google Shape;294;p48"/>
            <p:cNvSpPr txBox="1"/>
            <p:nvPr/>
          </p:nvSpPr>
          <p:spPr>
            <a:xfrm>
              <a:off x="16184" y="776788"/>
              <a:ext cx="1470004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2 SP</a:t>
              </a:r>
            </a:p>
          </p:txBody>
        </p:sp>
        <p:sp>
          <p:nvSpPr>
            <p:cNvPr id="1017" name="Google Shape;295;p48"/>
            <p:cNvSpPr/>
            <p:nvPr/>
          </p:nvSpPr>
          <p:spPr>
            <a:xfrm>
              <a:off x="0" y="1378825"/>
              <a:ext cx="1486203" cy="440403"/>
            </a:xfrm>
            <a:prstGeom prst="rect">
              <a:avLst/>
            </a:prstGeom>
            <a:noFill/>
            <a:ln w="1905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1018" name="Google Shape;296;p48"/>
            <p:cNvSpPr txBox="1"/>
            <p:nvPr/>
          </p:nvSpPr>
          <p:spPr>
            <a:xfrm>
              <a:off x="16184" y="1466190"/>
              <a:ext cx="1470004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Clock N SP</a:t>
              </a:r>
            </a:p>
          </p:txBody>
        </p:sp>
      </p:grpSp>
      <p:grpSp>
        <p:nvGrpSpPr>
          <p:cNvPr id="1022" name="Google Shape;297;p48"/>
          <p:cNvGrpSpPr/>
          <p:nvPr/>
        </p:nvGrpSpPr>
        <p:grpSpPr>
          <a:xfrm>
            <a:off x="4962520" y="2514974"/>
            <a:ext cx="1269908" cy="320705"/>
            <a:chOff x="0" y="0"/>
            <a:chExt cx="1269906" cy="320703"/>
          </a:xfrm>
        </p:grpSpPr>
        <p:sp>
          <p:nvSpPr>
            <p:cNvPr id="1020" name="Rektangel"/>
            <p:cNvSpPr/>
            <p:nvPr/>
          </p:nvSpPr>
          <p:spPr>
            <a:xfrm>
              <a:off x="-1" y="0"/>
              <a:ext cx="1269908" cy="320705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b="1">
                  <a:solidFill>
                    <a:schemeClr val="accent1"/>
                  </a:solidFill>
                </a:defRPr>
              </a:pPr>
            </a:p>
          </p:txBody>
        </p:sp>
        <p:sp>
          <p:nvSpPr>
            <p:cNvPr id="1021" name="UTC(SP)"/>
            <p:cNvSpPr txBox="1"/>
            <p:nvPr/>
          </p:nvSpPr>
          <p:spPr>
            <a:xfrm>
              <a:off x="6349" y="6350"/>
              <a:ext cx="1257208" cy="307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025" tIns="46025" rIns="46025" bIns="46025" numCol="1" anchor="t">
              <a:spAutoFit/>
            </a:bodyPr>
            <a:lstStyle>
              <a:lvl1pPr algn="ctr">
                <a:defRPr b="1">
                  <a:solidFill>
                    <a:schemeClr val="accent1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UTC(SP)</a:t>
              </a:r>
            </a:p>
          </p:txBody>
        </p:sp>
      </p:grpSp>
      <p:sp>
        <p:nvSpPr>
          <p:cNvPr id="1023" name="Google Shape;298;p48"/>
          <p:cNvSpPr/>
          <p:nvPr/>
        </p:nvSpPr>
        <p:spPr>
          <a:xfrm>
            <a:off x="4935537" y="1471989"/>
            <a:ext cx="1384203" cy="438302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sp>
        <p:nvSpPr>
          <p:cNvPr id="1024" name="Google Shape;299;p48"/>
          <p:cNvSpPr txBox="1"/>
          <p:nvPr/>
        </p:nvSpPr>
        <p:spPr>
          <a:xfrm>
            <a:off x="5068206" y="1537968"/>
            <a:ext cx="1119003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Correction</a:t>
            </a:r>
          </a:p>
        </p:txBody>
      </p:sp>
      <p:sp>
        <p:nvSpPr>
          <p:cNvPr id="1025" name="Google Shape;300;p48"/>
          <p:cNvSpPr/>
          <p:nvPr/>
        </p:nvSpPr>
        <p:spPr>
          <a:xfrm>
            <a:off x="5627687" y="1919664"/>
            <a:ext cx="3" cy="571504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26" name="Google Shape;301;p48"/>
          <p:cNvSpPr/>
          <p:nvPr/>
        </p:nvSpPr>
        <p:spPr>
          <a:xfrm flipH="1">
            <a:off x="215902" y="1680348"/>
            <a:ext cx="3" cy="141690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27" name="Google Shape;302;p48"/>
          <p:cNvSpPr/>
          <p:nvPr/>
        </p:nvSpPr>
        <p:spPr>
          <a:xfrm>
            <a:off x="211135" y="3087428"/>
            <a:ext cx="169803" cy="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28" name="Google Shape;303;p48"/>
          <p:cNvSpPr/>
          <p:nvPr/>
        </p:nvSpPr>
        <p:spPr>
          <a:xfrm>
            <a:off x="211135" y="2376864"/>
            <a:ext cx="169803" cy="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29" name="Google Shape;304;p48"/>
          <p:cNvSpPr/>
          <p:nvPr/>
        </p:nvSpPr>
        <p:spPr>
          <a:xfrm flipV="1">
            <a:off x="1866899" y="2381929"/>
            <a:ext cx="231302" cy="903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0" name="Google Shape;305;p48"/>
          <p:cNvSpPr/>
          <p:nvPr/>
        </p:nvSpPr>
        <p:spPr>
          <a:xfrm flipV="1">
            <a:off x="2074859" y="1258372"/>
            <a:ext cx="19503" cy="1778102"/>
          </a:xfrm>
          <a:prstGeom prst="line">
            <a:avLst/>
          </a:prstGeom>
          <a:ln w="12700">
            <a:solidFill>
              <a:schemeClr val="accent3"/>
            </a:solidFill>
            <a:prstDash val="dot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1" name="Google Shape;306;p48"/>
          <p:cNvSpPr/>
          <p:nvPr/>
        </p:nvSpPr>
        <p:spPr>
          <a:xfrm flipV="1">
            <a:off x="1866900" y="3031969"/>
            <a:ext cx="208500" cy="4503"/>
          </a:xfrm>
          <a:prstGeom prst="line">
            <a:avLst/>
          </a:prstGeom>
          <a:ln w="12700">
            <a:solidFill>
              <a:schemeClr val="accent3"/>
            </a:solidFill>
            <a:prstDash val="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2" name="Google Shape;307;p48"/>
          <p:cNvSpPr/>
          <p:nvPr/>
        </p:nvSpPr>
        <p:spPr>
          <a:xfrm>
            <a:off x="6224587" y="2684540"/>
            <a:ext cx="538203" cy="3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3" name="Google Shape;308;p48"/>
          <p:cNvSpPr/>
          <p:nvPr/>
        </p:nvSpPr>
        <p:spPr>
          <a:xfrm>
            <a:off x="7643593" y="1573564"/>
            <a:ext cx="603" cy="941401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034" name="Google Shape;309;p48" descr="Google Shape;309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6039" y="764453"/>
            <a:ext cx="1355703" cy="117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24" y="0"/>
                </a:moveTo>
                <a:cubicBezTo>
                  <a:pt x="1397" y="0"/>
                  <a:pt x="0" y="1608"/>
                  <a:pt x="0" y="3596"/>
                </a:cubicBezTo>
                <a:lnTo>
                  <a:pt x="0" y="17996"/>
                </a:lnTo>
                <a:cubicBezTo>
                  <a:pt x="0" y="19985"/>
                  <a:pt x="1397" y="21600"/>
                  <a:pt x="3124" y="21600"/>
                </a:cubicBezTo>
                <a:lnTo>
                  <a:pt x="18470" y="21600"/>
                </a:lnTo>
                <a:cubicBezTo>
                  <a:pt x="20197" y="21600"/>
                  <a:pt x="21600" y="19985"/>
                  <a:pt x="21600" y="17996"/>
                </a:cubicBezTo>
                <a:lnTo>
                  <a:pt x="21600" y="3596"/>
                </a:lnTo>
                <a:cubicBezTo>
                  <a:pt x="21600" y="1608"/>
                  <a:pt x="20197" y="0"/>
                  <a:pt x="18470" y="0"/>
                </a:cubicBezTo>
                <a:lnTo>
                  <a:pt x="3124" y="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</p:pic>
      <p:sp>
        <p:nvSpPr>
          <p:cNvPr id="1035" name="Google Shape;310;p48"/>
          <p:cNvSpPr txBox="1"/>
          <p:nvPr/>
        </p:nvSpPr>
        <p:spPr>
          <a:xfrm>
            <a:off x="6762801" y="2529021"/>
            <a:ext cx="1762202" cy="297151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GNSS/TWSTFT</a:t>
            </a:r>
          </a:p>
        </p:txBody>
      </p:sp>
      <p:sp>
        <p:nvSpPr>
          <p:cNvPr id="1036" name="Google Shape;311;p48"/>
          <p:cNvSpPr txBox="1"/>
          <p:nvPr/>
        </p:nvSpPr>
        <p:spPr>
          <a:xfrm>
            <a:off x="2464518" y="2376864"/>
            <a:ext cx="1173903" cy="28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Group-clock</a:t>
            </a:r>
          </a:p>
        </p:txBody>
      </p:sp>
      <p:sp>
        <p:nvSpPr>
          <p:cNvPr id="1037" name="Google Shape;312;p48"/>
          <p:cNvSpPr/>
          <p:nvPr/>
        </p:nvSpPr>
        <p:spPr>
          <a:xfrm flipH="1">
            <a:off x="7634899" y="2832224"/>
            <a:ext cx="18003" cy="1219803"/>
          </a:xfrm>
          <a:prstGeom prst="line">
            <a:avLst/>
          </a:prstGeom>
          <a:ln w="12700">
            <a:solidFill>
              <a:srgbClr val="FFFFFF"/>
            </a:solidFill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8" name="Google Shape;313;p48"/>
          <p:cNvSpPr txBox="1"/>
          <p:nvPr/>
        </p:nvSpPr>
        <p:spPr>
          <a:xfrm>
            <a:off x="6924671" y="4070522"/>
            <a:ext cx="2169303" cy="30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>
            <a:lvl1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UTC(SP) – GPS/TWSTFT</a:t>
            </a:r>
          </a:p>
        </p:txBody>
      </p:sp>
      <p:grpSp>
        <p:nvGrpSpPr>
          <p:cNvPr id="1050" name="Google Shape;314;p48"/>
          <p:cNvGrpSpPr/>
          <p:nvPr/>
        </p:nvGrpSpPr>
        <p:grpSpPr>
          <a:xfrm>
            <a:off x="211134" y="2834060"/>
            <a:ext cx="6713530" cy="1391619"/>
            <a:chOff x="-1" y="-1"/>
            <a:chExt cx="6713529" cy="1391617"/>
          </a:xfrm>
        </p:grpSpPr>
        <p:grpSp>
          <p:nvGrpSpPr>
            <p:cNvPr id="1048" name="Google Shape;315;p48"/>
            <p:cNvGrpSpPr/>
            <p:nvPr/>
          </p:nvGrpSpPr>
          <p:grpSpPr>
            <a:xfrm>
              <a:off x="-2" y="-2"/>
              <a:ext cx="6713530" cy="1391618"/>
              <a:chOff x="-1" y="0"/>
              <a:chExt cx="6713530" cy="1391617"/>
            </a:xfrm>
          </p:grpSpPr>
          <p:grpSp>
            <p:nvGrpSpPr>
              <p:cNvPr id="1041" name="Google Shape;316;p48"/>
              <p:cNvGrpSpPr/>
              <p:nvPr/>
            </p:nvGrpSpPr>
            <p:grpSpPr>
              <a:xfrm>
                <a:off x="2957510" y="523878"/>
                <a:ext cx="1310105" cy="609606"/>
                <a:chOff x="0" y="0"/>
                <a:chExt cx="1310104" cy="609604"/>
              </a:xfrm>
            </p:grpSpPr>
            <p:sp>
              <p:nvSpPr>
                <p:cNvPr id="1039" name="Google Shape;317;p48"/>
                <p:cNvSpPr/>
                <p:nvPr/>
              </p:nvSpPr>
              <p:spPr>
                <a:xfrm>
                  <a:off x="-1" y="-1"/>
                  <a:ext cx="1310106" cy="609606"/>
                </a:xfrm>
                <a:prstGeom prst="rect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</a:p>
              </p:txBody>
            </p:sp>
            <p:sp>
              <p:nvSpPr>
                <p:cNvPr id="1040" name="Google Shape;318;p48"/>
                <p:cNvSpPr txBox="1"/>
                <p:nvPr/>
              </p:nvSpPr>
              <p:spPr>
                <a:xfrm>
                  <a:off x="-1" y="42760"/>
                  <a:ext cx="1310106" cy="5238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6025" tIns="46025" rIns="46025" bIns="46025" numCol="1" anchor="t">
                  <a:spAutoFit/>
                </a:bodyPr>
                <a:lstStyle/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Time interval</a:t>
                  </a:r>
                  <a:endParaRPr>
                    <a:latin typeface="+mn-lt"/>
                    <a:ea typeface="+mn-ea"/>
                    <a:cs typeface="+mn-cs"/>
                    <a:sym typeface="Arial"/>
                  </a:endParaRPr>
                </a:p>
                <a:p>
                  <a:pPr algn="ctr">
                    <a:defRPr b="1">
                      <a:solidFill>
                        <a:schemeClr val="accent1"/>
                      </a:solidFill>
                      <a:latin typeface="Lato"/>
                      <a:ea typeface="Lato"/>
                      <a:cs typeface="Lato"/>
                      <a:sym typeface="Lato"/>
                    </a:defRPr>
                  </a:pPr>
                  <a:r>
                    <a:t>counter</a:t>
                  </a:r>
                </a:p>
              </p:txBody>
            </p:sp>
          </p:grpSp>
          <p:sp>
            <p:nvSpPr>
              <p:cNvPr id="1042" name="Google Shape;319;p48"/>
              <p:cNvSpPr/>
              <p:nvPr/>
            </p:nvSpPr>
            <p:spPr>
              <a:xfrm>
                <a:off x="-2" y="857255"/>
                <a:ext cx="2954403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320;p48"/>
              <p:cNvSpPr/>
              <p:nvPr/>
            </p:nvSpPr>
            <p:spPr>
              <a:xfrm flipH="1" flipV="1">
                <a:off x="4292456" y="858528"/>
                <a:ext cx="1124103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321;p48"/>
              <p:cNvSpPr/>
              <p:nvPr/>
            </p:nvSpPr>
            <p:spPr>
              <a:xfrm>
                <a:off x="5416553" y="-1"/>
                <a:ext cx="3" cy="85740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322;p48"/>
              <p:cNvSpPr/>
              <p:nvPr/>
            </p:nvSpPr>
            <p:spPr>
              <a:xfrm flipH="1">
                <a:off x="3654303" y="1143008"/>
                <a:ext cx="3303" cy="24780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323;p48"/>
              <p:cNvSpPr/>
              <p:nvPr/>
            </p:nvSpPr>
            <p:spPr>
              <a:xfrm>
                <a:off x="3654426" y="1391614"/>
                <a:ext cx="3059104" cy="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324;p48"/>
              <p:cNvSpPr txBox="1"/>
              <p:nvPr/>
            </p:nvSpPr>
            <p:spPr>
              <a:xfrm>
                <a:off x="4462464" y="1066808"/>
                <a:ext cx="1467903" cy="3079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6025" tIns="46025" rIns="46025" bIns="46025" numCol="1" anchor="t">
                <a:spAutoFit/>
              </a:bodyPr>
              <a:lstStyle>
                <a:lvl1pPr>
                  <a:defRPr b="1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pPr/>
                <a:r>
                  <a:t>UTC(SP) - Clock</a:t>
                </a:r>
              </a:p>
            </p:txBody>
          </p:sp>
        </p:grpSp>
        <p:sp>
          <p:nvSpPr>
            <p:cNvPr id="1049" name="Google Shape;325;p48"/>
            <p:cNvSpPr/>
            <p:nvPr/>
          </p:nvSpPr>
          <p:spPr>
            <a:xfrm flipH="1">
              <a:off x="6352" y="258366"/>
              <a:ext cx="3" cy="60240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051" name="Google Shape;326;p48"/>
          <p:cNvSpPr/>
          <p:nvPr/>
        </p:nvSpPr>
        <p:spPr>
          <a:xfrm>
            <a:off x="7634889" y="4384638"/>
            <a:ext cx="3" cy="200703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52" name="Google Shape;327;p48"/>
          <p:cNvSpPr/>
          <p:nvPr/>
        </p:nvSpPr>
        <p:spPr>
          <a:xfrm flipH="1" flipV="1">
            <a:off x="2878823" y="4580449"/>
            <a:ext cx="4763403" cy="8703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53" name="Google Shape;328;p48"/>
          <p:cNvSpPr txBox="1"/>
          <p:nvPr/>
        </p:nvSpPr>
        <p:spPr>
          <a:xfrm>
            <a:off x="1443698" y="4318301"/>
            <a:ext cx="1392304" cy="52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25" tIns="46025" rIns="46025" bIns="46025">
            <a:spAutoFit/>
          </a:bodyPr>
          <a:lstStyle/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UTC(SP) – UTC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f(KL) – f(TAI)</a:t>
            </a:r>
          </a:p>
        </p:txBody>
      </p:sp>
      <p:sp>
        <p:nvSpPr>
          <p:cNvPr id="1054" name="Google Shape;329;p48"/>
          <p:cNvSpPr/>
          <p:nvPr/>
        </p:nvSpPr>
        <p:spPr>
          <a:xfrm>
            <a:off x="1875788" y="1211580"/>
            <a:ext cx="3751583" cy="1169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636" y="21600"/>
                </a:lnTo>
                <a:lnTo>
                  <a:pt x="8636" y="0"/>
                </a:lnTo>
                <a:lnTo>
                  <a:pt x="21600" y="0"/>
                </a:lnTo>
                <a:lnTo>
                  <a:pt x="21600" y="4691"/>
                </a:lnTo>
              </a:path>
            </a:pathLst>
          </a:custGeom>
          <a:ln w="12700">
            <a:solidFill>
              <a:srgbClr val="FFFFFF"/>
            </a:solidFill>
            <a:tailEnd type="stealth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334;p49"/>
          <p:cNvSpPr txBox="1"/>
          <p:nvPr>
            <p:ph type="title"/>
          </p:nvPr>
        </p:nvSpPr>
        <p:spPr>
          <a:xfrm>
            <a:off x="167349" y="135148"/>
            <a:ext cx="4347165" cy="1697104"/>
          </a:xfrm>
          <a:prstGeom prst="rect">
            <a:avLst/>
          </a:prstGeom>
        </p:spPr>
        <p:txBody>
          <a:bodyPr/>
          <a:lstStyle>
            <a:lvl1pPr defTabSz="850391"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Netnod Time and Frequency Distribution</a:t>
            </a:r>
          </a:p>
        </p:txBody>
      </p:sp>
      <p:pic>
        <p:nvPicPr>
          <p:cNvPr id="1057" name="Google Shape;335;p49" descr="Google Shape;335;p49"/>
          <p:cNvPicPr>
            <a:picLocks noChangeAspect="1"/>
          </p:cNvPicPr>
          <p:nvPr/>
        </p:nvPicPr>
        <p:blipFill>
          <a:blip r:embed="rId2">
            <a:extLst/>
          </a:blip>
          <a:srcRect l="0" t="0" r="0" b="6"/>
          <a:stretch>
            <a:fillRect/>
          </a:stretch>
        </p:blipFill>
        <p:spPr>
          <a:xfrm>
            <a:off x="3521647" y="2191560"/>
            <a:ext cx="2033400" cy="1409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8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118" y="21600"/>
                  <a:pt x="2496" y="21600"/>
                </a:cubicBezTo>
                <a:lnTo>
                  <a:pt x="19100" y="21600"/>
                </a:lnTo>
                <a:cubicBezTo>
                  <a:pt x="20478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20478" y="0"/>
                  <a:pt x="19100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58" name="Google Shape;336;p49" descr="Google Shape;336;p49"/>
          <p:cNvPicPr>
            <a:picLocks noChangeAspect="1"/>
          </p:cNvPicPr>
          <p:nvPr/>
        </p:nvPicPr>
        <p:blipFill>
          <a:blip r:embed="rId3">
            <a:extLst/>
          </a:blip>
          <a:srcRect l="0" t="0" r="0" b="3"/>
          <a:stretch>
            <a:fillRect/>
          </a:stretch>
        </p:blipFill>
        <p:spPr>
          <a:xfrm>
            <a:off x="184200" y="2047685"/>
            <a:ext cx="2471700" cy="1697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73" y="0"/>
                </a:moveTo>
                <a:cubicBezTo>
                  <a:pt x="1108" y="0"/>
                  <a:pt x="0" y="1613"/>
                  <a:pt x="0" y="3602"/>
                </a:cubicBezTo>
                <a:lnTo>
                  <a:pt x="0" y="17998"/>
                </a:lnTo>
                <a:cubicBezTo>
                  <a:pt x="0" y="19987"/>
                  <a:pt x="1108" y="21600"/>
                  <a:pt x="2473" y="21600"/>
                </a:cubicBezTo>
                <a:lnTo>
                  <a:pt x="19127" y="21600"/>
                </a:lnTo>
                <a:cubicBezTo>
                  <a:pt x="20492" y="21600"/>
                  <a:pt x="21600" y="19987"/>
                  <a:pt x="21600" y="17998"/>
                </a:cubicBezTo>
                <a:lnTo>
                  <a:pt x="21600" y="3602"/>
                </a:lnTo>
                <a:cubicBezTo>
                  <a:pt x="21600" y="1613"/>
                  <a:pt x="20492" y="0"/>
                  <a:pt x="19127" y="0"/>
                </a:cubicBezTo>
                <a:lnTo>
                  <a:pt x="24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59" name="Google Shape;337;p49" descr="Google Shape;337;p49"/>
          <p:cNvPicPr>
            <a:picLocks noChangeAspect="1"/>
          </p:cNvPicPr>
          <p:nvPr/>
        </p:nvPicPr>
        <p:blipFill>
          <a:blip r:embed="rId4">
            <a:extLst/>
          </a:blip>
          <a:srcRect l="0" t="0" r="6" b="11"/>
          <a:stretch>
            <a:fillRect/>
          </a:stretch>
        </p:blipFill>
        <p:spPr>
          <a:xfrm>
            <a:off x="4658628" y="264005"/>
            <a:ext cx="1254522" cy="101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25" y="0"/>
                </a:moveTo>
                <a:cubicBezTo>
                  <a:pt x="1310" y="0"/>
                  <a:pt x="0" y="1614"/>
                  <a:pt x="0" y="3603"/>
                </a:cubicBezTo>
                <a:lnTo>
                  <a:pt x="0" y="18006"/>
                </a:lnTo>
                <a:cubicBezTo>
                  <a:pt x="0" y="19994"/>
                  <a:pt x="1310" y="21600"/>
                  <a:pt x="2925" y="21600"/>
                </a:cubicBezTo>
                <a:lnTo>
                  <a:pt x="18675" y="21600"/>
                </a:lnTo>
                <a:cubicBezTo>
                  <a:pt x="20290" y="21600"/>
                  <a:pt x="21600" y="19994"/>
                  <a:pt x="21600" y="18006"/>
                </a:cubicBezTo>
                <a:lnTo>
                  <a:pt x="21600" y="3603"/>
                </a:lnTo>
                <a:cubicBezTo>
                  <a:pt x="21600" y="1614"/>
                  <a:pt x="20290" y="0"/>
                  <a:pt x="18675" y="0"/>
                </a:cubicBezTo>
                <a:lnTo>
                  <a:pt x="2925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60" name="Google Shape;338;p49" descr="Google Shape;338;p49"/>
          <p:cNvPicPr>
            <a:picLocks noChangeAspect="1"/>
          </p:cNvPicPr>
          <p:nvPr/>
        </p:nvPicPr>
        <p:blipFill>
          <a:blip r:embed="rId5">
            <a:extLst/>
          </a:blip>
          <a:srcRect l="0" t="0" r="17" b="0"/>
          <a:stretch>
            <a:fillRect/>
          </a:stretch>
        </p:blipFill>
        <p:spPr>
          <a:xfrm>
            <a:off x="6868424" y="150869"/>
            <a:ext cx="1078310" cy="531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" y="0"/>
                </a:moveTo>
                <a:cubicBezTo>
                  <a:pt x="794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794" y="21600"/>
                  <a:pt x="1773" y="21600"/>
                </a:cubicBezTo>
                <a:lnTo>
                  <a:pt x="19827" y="21600"/>
                </a:lnTo>
                <a:cubicBezTo>
                  <a:pt x="20806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806" y="0"/>
                  <a:pt x="19827" y="0"/>
                </a:cubicBezTo>
                <a:lnTo>
                  <a:pt x="1773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61" name="Google Shape;339;p49" descr="Google Shape;339;p49"/>
          <p:cNvPicPr>
            <a:picLocks noChangeAspect="1"/>
          </p:cNvPicPr>
          <p:nvPr/>
        </p:nvPicPr>
        <p:blipFill>
          <a:blip r:embed="rId6">
            <a:extLst/>
          </a:blip>
          <a:srcRect l="0" t="0" r="17" b="0"/>
          <a:stretch>
            <a:fillRect/>
          </a:stretch>
        </p:blipFill>
        <p:spPr>
          <a:xfrm>
            <a:off x="6868424" y="769354"/>
            <a:ext cx="1078310" cy="71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1" y="0"/>
                </a:moveTo>
                <a:cubicBezTo>
                  <a:pt x="1075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75" y="21600"/>
                  <a:pt x="2401" y="21600"/>
                </a:cubicBezTo>
                <a:lnTo>
                  <a:pt x="19199" y="21600"/>
                </a:lnTo>
                <a:cubicBezTo>
                  <a:pt x="2052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25" y="0"/>
                  <a:pt x="19199" y="0"/>
                </a:cubicBezTo>
                <a:lnTo>
                  <a:pt x="24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62" name="Google Shape;340;p49" descr="Google Shape;340;p49"/>
          <p:cNvPicPr>
            <a:picLocks noChangeAspect="1"/>
          </p:cNvPicPr>
          <p:nvPr/>
        </p:nvPicPr>
        <p:blipFill>
          <a:blip r:embed="rId7">
            <a:extLst/>
          </a:blip>
          <a:srcRect l="0" t="0" r="17" b="23"/>
          <a:stretch>
            <a:fillRect/>
          </a:stretch>
        </p:blipFill>
        <p:spPr>
          <a:xfrm>
            <a:off x="6868424" y="1584932"/>
            <a:ext cx="1078310" cy="746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6" y="0"/>
                </a:moveTo>
                <a:cubicBezTo>
                  <a:pt x="1119" y="0"/>
                  <a:pt x="0" y="1617"/>
                  <a:pt x="0" y="3606"/>
                </a:cubicBezTo>
                <a:lnTo>
                  <a:pt x="0" y="18006"/>
                </a:lnTo>
                <a:cubicBezTo>
                  <a:pt x="0" y="19994"/>
                  <a:pt x="1119" y="21600"/>
                  <a:pt x="2496" y="21600"/>
                </a:cubicBezTo>
                <a:lnTo>
                  <a:pt x="19112" y="21600"/>
                </a:lnTo>
                <a:cubicBezTo>
                  <a:pt x="20488" y="21600"/>
                  <a:pt x="21600" y="19994"/>
                  <a:pt x="21600" y="18006"/>
                </a:cubicBezTo>
                <a:lnTo>
                  <a:pt x="21600" y="3606"/>
                </a:lnTo>
                <a:cubicBezTo>
                  <a:pt x="21600" y="1617"/>
                  <a:pt x="20488" y="0"/>
                  <a:pt x="19112" y="0"/>
                </a:cubicBezTo>
                <a:lnTo>
                  <a:pt x="2496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63" name="Google Shape;341;p49" descr="Google Shape;341;p49"/>
          <p:cNvPicPr>
            <a:picLocks noChangeAspect="1"/>
          </p:cNvPicPr>
          <p:nvPr/>
        </p:nvPicPr>
        <p:blipFill>
          <a:blip r:embed="rId8">
            <a:extLst/>
          </a:blip>
          <a:srcRect l="0" t="0" r="17" b="0"/>
          <a:stretch>
            <a:fillRect/>
          </a:stretch>
        </p:blipFill>
        <p:spPr>
          <a:xfrm>
            <a:off x="6868424" y="2461566"/>
            <a:ext cx="1078310" cy="49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2" y="0"/>
                </a:moveTo>
                <a:cubicBezTo>
                  <a:pt x="745" y="0"/>
                  <a:pt x="0" y="1617"/>
                  <a:pt x="0" y="3603"/>
                </a:cubicBezTo>
                <a:lnTo>
                  <a:pt x="0" y="17997"/>
                </a:lnTo>
                <a:cubicBezTo>
                  <a:pt x="0" y="19983"/>
                  <a:pt x="745" y="21600"/>
                  <a:pt x="1662" y="21600"/>
                </a:cubicBezTo>
                <a:lnTo>
                  <a:pt x="19946" y="21600"/>
                </a:lnTo>
                <a:cubicBezTo>
                  <a:pt x="20863" y="21600"/>
                  <a:pt x="21600" y="19983"/>
                  <a:pt x="21600" y="17997"/>
                </a:cubicBezTo>
                <a:lnTo>
                  <a:pt x="21600" y="3603"/>
                </a:lnTo>
                <a:cubicBezTo>
                  <a:pt x="21600" y="1617"/>
                  <a:pt x="20863" y="0"/>
                  <a:pt x="19946" y="0"/>
                </a:cubicBezTo>
                <a:lnTo>
                  <a:pt x="1662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64" name="Google Shape;342;p49" descr="Google Shape;342;p49"/>
          <p:cNvPicPr>
            <a:picLocks noChangeAspect="1"/>
          </p:cNvPicPr>
          <p:nvPr/>
        </p:nvPicPr>
        <p:blipFill>
          <a:blip r:embed="rId9">
            <a:extLst/>
          </a:blip>
          <a:srcRect l="0" t="0" r="17" b="0"/>
          <a:stretch>
            <a:fillRect/>
          </a:stretch>
        </p:blipFill>
        <p:spPr>
          <a:xfrm>
            <a:off x="6868424" y="3088669"/>
            <a:ext cx="1078310" cy="63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7" y="0"/>
                </a:moveTo>
                <a:cubicBezTo>
                  <a:pt x="943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943" y="21600"/>
                  <a:pt x="2107" y="21600"/>
                </a:cubicBezTo>
                <a:lnTo>
                  <a:pt x="19501" y="21600"/>
                </a:lnTo>
                <a:cubicBezTo>
                  <a:pt x="2066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665" y="0"/>
                  <a:pt x="19501" y="0"/>
                </a:cubicBezTo>
                <a:lnTo>
                  <a:pt x="210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65" name="Google Shape;343;p49" descr="Google Shape;343;p49"/>
          <p:cNvPicPr>
            <a:picLocks noChangeAspect="1"/>
          </p:cNvPicPr>
          <p:nvPr/>
        </p:nvPicPr>
        <p:blipFill>
          <a:blip r:embed="rId10">
            <a:extLst/>
          </a:blip>
          <a:srcRect l="0" t="0" r="17" b="26"/>
          <a:stretch>
            <a:fillRect/>
          </a:stretch>
        </p:blipFill>
        <p:spPr>
          <a:xfrm>
            <a:off x="6868427" y="3849661"/>
            <a:ext cx="1078310" cy="53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" y="0"/>
                </a:moveTo>
                <a:cubicBezTo>
                  <a:pt x="803" y="0"/>
                  <a:pt x="0" y="1606"/>
                  <a:pt x="0" y="3595"/>
                </a:cubicBezTo>
                <a:lnTo>
                  <a:pt x="0" y="18005"/>
                </a:lnTo>
                <a:cubicBezTo>
                  <a:pt x="0" y="19994"/>
                  <a:pt x="803" y="21600"/>
                  <a:pt x="1797" y="21600"/>
                </a:cubicBezTo>
                <a:lnTo>
                  <a:pt x="19803" y="21600"/>
                </a:lnTo>
                <a:cubicBezTo>
                  <a:pt x="20797" y="21600"/>
                  <a:pt x="21600" y="19994"/>
                  <a:pt x="21600" y="18005"/>
                </a:cubicBezTo>
                <a:lnTo>
                  <a:pt x="21600" y="3595"/>
                </a:lnTo>
                <a:cubicBezTo>
                  <a:pt x="21600" y="1606"/>
                  <a:pt x="20797" y="0"/>
                  <a:pt x="19803" y="0"/>
                </a:cubicBezTo>
                <a:lnTo>
                  <a:pt x="179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66" name="Google Shape;344;p49"/>
          <p:cNvSpPr txBox="1"/>
          <p:nvPr/>
        </p:nvSpPr>
        <p:spPr>
          <a:xfrm>
            <a:off x="7918098" y="312395"/>
            <a:ext cx="1254603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Autonomy/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positioning</a:t>
            </a:r>
          </a:p>
        </p:txBody>
      </p:sp>
      <p:sp>
        <p:nvSpPr>
          <p:cNvPr id="1067" name="Google Shape;345;p49"/>
          <p:cNvSpPr txBox="1"/>
          <p:nvPr/>
        </p:nvSpPr>
        <p:spPr>
          <a:xfrm>
            <a:off x="7946900" y="1074625"/>
            <a:ext cx="11970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Aviation</a:t>
            </a:r>
          </a:p>
        </p:txBody>
      </p:sp>
      <p:sp>
        <p:nvSpPr>
          <p:cNvPr id="1068" name="Google Shape;346;p49"/>
          <p:cNvSpPr txBox="1"/>
          <p:nvPr/>
        </p:nvSpPr>
        <p:spPr>
          <a:xfrm>
            <a:off x="7946900" y="1870998"/>
            <a:ext cx="11970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Defense</a:t>
            </a:r>
          </a:p>
        </p:txBody>
      </p:sp>
      <p:sp>
        <p:nvSpPr>
          <p:cNvPr id="1069" name="Google Shape;347;p49"/>
          <p:cNvSpPr txBox="1"/>
          <p:nvPr/>
        </p:nvSpPr>
        <p:spPr>
          <a:xfrm>
            <a:off x="7946900" y="2606213"/>
            <a:ext cx="11970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Economy</a:t>
            </a:r>
          </a:p>
        </p:txBody>
      </p:sp>
      <p:sp>
        <p:nvSpPr>
          <p:cNvPr id="1070" name="Google Shape;348;p49"/>
          <p:cNvSpPr txBox="1"/>
          <p:nvPr/>
        </p:nvSpPr>
        <p:spPr>
          <a:xfrm>
            <a:off x="7946900" y="3255074"/>
            <a:ext cx="1197004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EU-projects </a:t>
            </a:r>
          </a:p>
          <a:p>
            <a: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Research</a:t>
            </a:r>
          </a:p>
        </p:txBody>
      </p:sp>
      <p:sp>
        <p:nvSpPr>
          <p:cNvPr id="1071" name="Google Shape;349;p49"/>
          <p:cNvSpPr txBox="1"/>
          <p:nvPr/>
        </p:nvSpPr>
        <p:spPr>
          <a:xfrm>
            <a:off x="7969773" y="4042223"/>
            <a:ext cx="1197004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HPC/Storage </a:t>
            </a:r>
          </a:p>
        </p:txBody>
      </p:sp>
      <p:pic>
        <p:nvPicPr>
          <p:cNvPr id="1072" name="Google Shape;350;p49" descr="Google Shape;350;p49"/>
          <p:cNvPicPr>
            <a:picLocks noChangeAspect="1"/>
          </p:cNvPicPr>
          <p:nvPr/>
        </p:nvPicPr>
        <p:blipFill>
          <a:blip r:embed="rId11">
            <a:extLst/>
          </a:blip>
          <a:srcRect l="0" t="0" r="6" b="0"/>
          <a:stretch>
            <a:fillRect/>
          </a:stretch>
        </p:blipFill>
        <p:spPr>
          <a:xfrm>
            <a:off x="6868434" y="4518822"/>
            <a:ext cx="1139032" cy="58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9" y="0"/>
                </a:moveTo>
                <a:cubicBezTo>
                  <a:pt x="830" y="0"/>
                  <a:pt x="0" y="1605"/>
                  <a:pt x="0" y="3593"/>
                </a:cubicBezTo>
                <a:lnTo>
                  <a:pt x="0" y="17993"/>
                </a:lnTo>
                <a:cubicBezTo>
                  <a:pt x="0" y="19978"/>
                  <a:pt x="830" y="21600"/>
                  <a:pt x="1859" y="21600"/>
                </a:cubicBezTo>
                <a:lnTo>
                  <a:pt x="19741" y="21600"/>
                </a:lnTo>
                <a:cubicBezTo>
                  <a:pt x="20770" y="21600"/>
                  <a:pt x="21600" y="19978"/>
                  <a:pt x="21600" y="17993"/>
                </a:cubicBezTo>
                <a:lnTo>
                  <a:pt x="21600" y="3593"/>
                </a:lnTo>
                <a:cubicBezTo>
                  <a:pt x="21600" y="1605"/>
                  <a:pt x="20770" y="0"/>
                  <a:pt x="19741" y="0"/>
                </a:cubicBezTo>
                <a:lnTo>
                  <a:pt x="185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73" name="Google Shape;351;p49"/>
          <p:cNvSpPr txBox="1"/>
          <p:nvPr/>
        </p:nvSpPr>
        <p:spPr>
          <a:xfrm>
            <a:off x="7969784" y="4709414"/>
            <a:ext cx="1148103" cy="20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Research</a:t>
            </a:r>
          </a:p>
        </p:txBody>
      </p:sp>
      <p:pic>
        <p:nvPicPr>
          <p:cNvPr id="1074" name="Google Shape;352;p49" descr="Google Shape;352;p49"/>
          <p:cNvPicPr>
            <a:picLocks noChangeAspect="1"/>
          </p:cNvPicPr>
          <p:nvPr/>
        </p:nvPicPr>
        <p:blipFill>
          <a:blip r:embed="rId12">
            <a:extLst/>
          </a:blip>
          <a:srcRect l="0" t="0" r="6" b="9"/>
          <a:stretch>
            <a:fillRect/>
          </a:stretch>
        </p:blipFill>
        <p:spPr>
          <a:xfrm>
            <a:off x="4658626" y="3960248"/>
            <a:ext cx="1254522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9" y="0"/>
                </a:moveTo>
                <a:cubicBezTo>
                  <a:pt x="1143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1143" y="21600"/>
                  <a:pt x="2549" y="21600"/>
                </a:cubicBezTo>
                <a:lnTo>
                  <a:pt x="19058" y="21600"/>
                </a:lnTo>
                <a:cubicBezTo>
                  <a:pt x="20464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464" y="0"/>
                  <a:pt x="19058" y="0"/>
                </a:cubicBezTo>
                <a:lnTo>
                  <a:pt x="2549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75" name="Google Shape;353;p49" descr="Google Shape;353;p49"/>
          <p:cNvPicPr>
            <a:picLocks noChangeAspect="1"/>
          </p:cNvPicPr>
          <p:nvPr/>
        </p:nvPicPr>
        <p:blipFill>
          <a:blip r:embed="rId13">
            <a:extLst/>
          </a:blip>
          <a:srcRect l="0" t="0" r="7" b="9"/>
          <a:stretch>
            <a:fillRect/>
          </a:stretch>
        </p:blipFill>
        <p:spPr>
          <a:xfrm>
            <a:off x="2857000" y="3987500"/>
            <a:ext cx="1577579" cy="887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7" y="0"/>
                </a:moveTo>
                <a:cubicBezTo>
                  <a:pt x="909" y="0"/>
                  <a:pt x="0" y="1616"/>
                  <a:pt x="0" y="3605"/>
                </a:cubicBezTo>
                <a:lnTo>
                  <a:pt x="0" y="18005"/>
                </a:lnTo>
                <a:cubicBezTo>
                  <a:pt x="0" y="19993"/>
                  <a:pt x="909" y="21600"/>
                  <a:pt x="2027" y="21600"/>
                </a:cubicBezTo>
                <a:lnTo>
                  <a:pt x="19579" y="21600"/>
                </a:lnTo>
                <a:cubicBezTo>
                  <a:pt x="20697" y="21600"/>
                  <a:pt x="21600" y="19993"/>
                  <a:pt x="21600" y="18005"/>
                </a:cubicBezTo>
                <a:lnTo>
                  <a:pt x="21600" y="3605"/>
                </a:lnTo>
                <a:cubicBezTo>
                  <a:pt x="21600" y="1616"/>
                  <a:pt x="20697" y="0"/>
                  <a:pt x="19579" y="0"/>
                </a:cubicBezTo>
                <a:lnTo>
                  <a:pt x="2027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76" name="Google Shape;354;p49"/>
          <p:cNvSpPr/>
          <p:nvPr/>
        </p:nvSpPr>
        <p:spPr>
          <a:xfrm flipV="1">
            <a:off x="5018635" y="419158"/>
            <a:ext cx="1849803" cy="1772401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7" name="Google Shape;355;p49"/>
          <p:cNvSpPr/>
          <p:nvPr/>
        </p:nvSpPr>
        <p:spPr>
          <a:xfrm flipV="1">
            <a:off x="4605380" y="1351096"/>
            <a:ext cx="313388" cy="890127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8" name="Google Shape;356;p49"/>
          <p:cNvSpPr txBox="1"/>
          <p:nvPr/>
        </p:nvSpPr>
        <p:spPr>
          <a:xfrm>
            <a:off x="3018576" y="4891594"/>
            <a:ext cx="1254603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Authorities</a:t>
            </a:r>
          </a:p>
        </p:txBody>
      </p:sp>
      <p:sp>
        <p:nvSpPr>
          <p:cNvPr id="1079" name="Google Shape;357;p49"/>
          <p:cNvSpPr txBox="1"/>
          <p:nvPr/>
        </p:nvSpPr>
        <p:spPr>
          <a:xfrm>
            <a:off x="4658626" y="4878973"/>
            <a:ext cx="1254603" cy="191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 b="1" sz="900">
                <a:solidFill>
                  <a:srgbClr val="FFFFFF"/>
                </a:solidFill>
              </a:defRPr>
            </a:lvl1pPr>
          </a:lstStyle>
          <a:p>
            <a:pPr/>
            <a:r>
              <a:t>The energy sector</a:t>
            </a:r>
          </a:p>
        </p:txBody>
      </p:sp>
      <p:sp>
        <p:nvSpPr>
          <p:cNvPr id="1080" name="Google Shape;358;p49"/>
          <p:cNvSpPr/>
          <p:nvPr/>
        </p:nvSpPr>
        <p:spPr>
          <a:xfrm>
            <a:off x="5026726" y="3624548"/>
            <a:ext cx="259201" cy="3357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1" name="Google Shape;359;p49"/>
          <p:cNvSpPr/>
          <p:nvPr/>
        </p:nvSpPr>
        <p:spPr>
          <a:xfrm flipV="1">
            <a:off x="5359124" y="1128905"/>
            <a:ext cx="1509303" cy="1062600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2" name="Google Shape;360;p49"/>
          <p:cNvSpPr/>
          <p:nvPr/>
        </p:nvSpPr>
        <p:spPr>
          <a:xfrm flipV="1">
            <a:off x="5544823" y="1958283"/>
            <a:ext cx="1323603" cy="563401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3" name="Google Shape;361;p49"/>
          <p:cNvSpPr/>
          <p:nvPr/>
        </p:nvSpPr>
        <p:spPr>
          <a:xfrm flipV="1">
            <a:off x="5557423" y="2710116"/>
            <a:ext cx="1311003" cy="30902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4" name="Google Shape;362;p49"/>
          <p:cNvSpPr/>
          <p:nvPr/>
        </p:nvSpPr>
        <p:spPr>
          <a:xfrm>
            <a:off x="5564759" y="3077920"/>
            <a:ext cx="1294142" cy="22912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5" name="Google Shape;363;p49"/>
          <p:cNvSpPr/>
          <p:nvPr/>
        </p:nvSpPr>
        <p:spPr>
          <a:xfrm>
            <a:off x="5563727" y="3123512"/>
            <a:ext cx="1304703" cy="9957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6" name="Google Shape;364;p49"/>
          <p:cNvSpPr/>
          <p:nvPr/>
        </p:nvSpPr>
        <p:spPr>
          <a:xfrm>
            <a:off x="5563734" y="3368323"/>
            <a:ext cx="1304703" cy="1445103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7" name="Google Shape;365;p49"/>
          <p:cNvSpPr/>
          <p:nvPr/>
        </p:nvSpPr>
        <p:spPr>
          <a:xfrm flipH="1">
            <a:off x="3645849" y="3613098"/>
            <a:ext cx="360903" cy="374404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8" name="Google Shape;366;p49"/>
          <p:cNvSpPr/>
          <p:nvPr/>
        </p:nvSpPr>
        <p:spPr>
          <a:xfrm>
            <a:off x="2665460" y="2896206"/>
            <a:ext cx="846663" cy="5"/>
          </a:xfrm>
          <a:prstGeom prst="line">
            <a:avLst/>
          </a:prstGeom>
          <a:ln w="25400">
            <a:solidFill>
              <a:schemeClr val="accent1"/>
            </a:solidFill>
            <a:miter lim="8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371;p50"/>
          <p:cNvSpPr/>
          <p:nvPr/>
        </p:nvSpPr>
        <p:spPr>
          <a:xfrm>
            <a:off x="6610549" y="168275"/>
            <a:ext cx="2220603" cy="4807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91" name="Google Shape;372;p50"/>
          <p:cNvSpPr txBox="1"/>
          <p:nvPr>
            <p:ph type="title"/>
          </p:nvPr>
        </p:nvSpPr>
        <p:spPr>
          <a:xfrm>
            <a:off x="106624" y="299249"/>
            <a:ext cx="8136002" cy="572703"/>
          </a:xfrm>
          <a:prstGeom prst="rect">
            <a:avLst/>
          </a:prstGeom>
        </p:spPr>
        <p:txBody>
          <a:bodyPr/>
          <a:lstStyle>
            <a:lvl1pPr defTabSz="466344">
              <a:defRPr sz="1200">
                <a:solidFill>
                  <a:schemeClr val="accent1"/>
                </a:solidFill>
              </a:defRPr>
            </a:lvl1pPr>
          </a:lstStyle>
          <a:p>
            <a:pPr/>
            <a:r>
              <a:t>White Rabbit and Coherent Communications</a:t>
            </a:r>
          </a:p>
        </p:txBody>
      </p:sp>
      <p:sp>
        <p:nvSpPr>
          <p:cNvPr id="1092" name="Google Shape;373;p50"/>
          <p:cNvSpPr txBox="1"/>
          <p:nvPr/>
        </p:nvSpPr>
        <p:spPr>
          <a:xfrm>
            <a:off x="408325" y="1132323"/>
            <a:ext cx="5697902" cy="351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marL="190494" indent="-203194"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Run AM light beside coherent 100G slots in SUNET-C</a:t>
            </a:r>
            <a:endParaRPr sz="1600"/>
          </a:p>
          <a:p>
            <a:pPr lvl="1" marL="800079" indent="-203195">
              <a:spcBef>
                <a:spcPts val="200"/>
              </a:spcBef>
              <a:buClr>
                <a:srgbClr val="FFFFFF"/>
              </a:buClr>
              <a:buSzPts val="1400"/>
              <a:buFont typeface="Helvetica"/>
              <a:buChar char="•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ROADM based, no dispersion compensation</a:t>
            </a:r>
            <a:endParaRPr sz="1600"/>
          </a:p>
          <a:p>
            <a:pPr lvl="1" marL="800079" indent="-203195">
              <a:spcBef>
                <a:spcPts val="200"/>
              </a:spcBef>
              <a:buClr>
                <a:srgbClr val="FFFFFF"/>
              </a:buClr>
              <a:buSzPts val="1400"/>
              <a:buFont typeface="Helvetica"/>
              <a:buChar char="•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Unidirectional, two fiber, same wave length 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Arial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80 km (</a:t>
            </a:r>
            <a:r>
              <a:rPr b="1"/>
              <a:t>8 ms </a:t>
            </a:r>
            <a:r>
              <a:t>RTT) in southern Sweden 7SOL LEN GM/SL @RISE , 13 hops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C36, with several empty slots space to next carrier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Initial DCM+AMP, but expect less than 100 ps broadening, 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works without DMC, </a:t>
            </a:r>
            <a:br/>
            <a:r>
              <a:t>need about  zero dBm input  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High jitter, both on 1pps and </a:t>
            </a:r>
            <a:br/>
            <a:r>
              <a:t>the LEN reported clock offset</a:t>
            </a:r>
            <a:endParaRPr sz="1600"/>
          </a:p>
          <a:p>
            <a:pPr marL="190494" indent="-203194">
              <a:spcBef>
                <a:spcPts val="200"/>
              </a:spcBef>
              <a:buClr>
                <a:schemeClr val="accent3"/>
              </a:buClr>
              <a:buSzPts val="1400"/>
              <a:buFont typeface="Helvetica"/>
              <a:buChar char="●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Uncorrected alpha, </a:t>
            </a:r>
            <a:br/>
            <a:r>
              <a:t>change in offset correlates </a:t>
            </a:r>
            <a:br/>
            <a:r>
              <a:t>with RTT changes of several </a:t>
            </a:r>
            <a:br/>
            <a:r>
              <a:t>hundred nanoseconds</a:t>
            </a:r>
          </a:p>
        </p:txBody>
      </p:sp>
      <p:pic>
        <p:nvPicPr>
          <p:cNvPr id="1093" name="Google Shape;374;p50" descr="Google Shape;374;p50"/>
          <p:cNvPicPr>
            <a:picLocks noChangeAspect="1"/>
          </p:cNvPicPr>
          <p:nvPr/>
        </p:nvPicPr>
        <p:blipFill>
          <a:blip r:embed="rId2">
            <a:extLst/>
          </a:blip>
          <a:srcRect l="0" t="0" r="5" b="1"/>
          <a:stretch>
            <a:fillRect/>
          </a:stretch>
        </p:blipFill>
        <p:spPr>
          <a:xfrm>
            <a:off x="6616348" y="174575"/>
            <a:ext cx="2211785" cy="4807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742"/>
                  <a:pt x="0" y="1656"/>
                </a:cubicBezTo>
                <a:lnTo>
                  <a:pt x="0" y="19944"/>
                </a:lnTo>
                <a:cubicBezTo>
                  <a:pt x="0" y="20858"/>
                  <a:pt x="1612" y="21600"/>
                  <a:pt x="3601" y="21600"/>
                </a:cubicBezTo>
                <a:lnTo>
                  <a:pt x="17999" y="21600"/>
                </a:lnTo>
                <a:cubicBezTo>
                  <a:pt x="19988" y="21600"/>
                  <a:pt x="21600" y="20858"/>
                  <a:pt x="21600" y="19944"/>
                </a:cubicBezTo>
                <a:lnTo>
                  <a:pt x="21600" y="1656"/>
                </a:lnTo>
                <a:cubicBezTo>
                  <a:pt x="21600" y="742"/>
                  <a:pt x="19988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pic>
        <p:nvPicPr>
          <p:cNvPr id="1094" name="Google Shape;375;p50" descr="Google Shape;375;p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6520" y="4070572"/>
            <a:ext cx="1125033" cy="112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5" name="Google Shape;376;p50" descr="Google Shape;376;p50"/>
          <p:cNvPicPr>
            <a:picLocks noChangeAspect="1"/>
          </p:cNvPicPr>
          <p:nvPr/>
        </p:nvPicPr>
        <p:blipFill>
          <a:blip r:embed="rId4">
            <a:extLst/>
          </a:blip>
          <a:srcRect l="0" t="0" r="4" b="5"/>
          <a:stretch>
            <a:fillRect/>
          </a:stretch>
        </p:blipFill>
        <p:spPr>
          <a:xfrm>
            <a:off x="3095674" y="3126225"/>
            <a:ext cx="3280967" cy="177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2" y="0"/>
                </a:moveTo>
                <a:cubicBezTo>
                  <a:pt x="874" y="0"/>
                  <a:pt x="0" y="1613"/>
                  <a:pt x="0" y="3602"/>
                </a:cubicBezTo>
                <a:lnTo>
                  <a:pt x="0" y="18003"/>
                </a:lnTo>
                <a:cubicBezTo>
                  <a:pt x="0" y="19992"/>
                  <a:pt x="874" y="21600"/>
                  <a:pt x="1952" y="21600"/>
                </a:cubicBezTo>
                <a:lnTo>
                  <a:pt x="19651" y="21600"/>
                </a:lnTo>
                <a:cubicBezTo>
                  <a:pt x="20728" y="21600"/>
                  <a:pt x="21600" y="19992"/>
                  <a:pt x="21600" y="18003"/>
                </a:cubicBezTo>
                <a:lnTo>
                  <a:pt x="21600" y="3602"/>
                </a:lnTo>
                <a:cubicBezTo>
                  <a:pt x="21600" y="1613"/>
                  <a:pt x="20728" y="0"/>
                  <a:pt x="19651" y="0"/>
                </a:cubicBezTo>
                <a:lnTo>
                  <a:pt x="1952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  <p:sp>
        <p:nvSpPr>
          <p:cNvPr id="1096" name="Google Shape;377;p50"/>
          <p:cNvSpPr txBox="1"/>
          <p:nvPr/>
        </p:nvSpPr>
        <p:spPr>
          <a:xfrm>
            <a:off x="4024605" y="4150947"/>
            <a:ext cx="1287303" cy="15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pPr/>
            <a:r>
              <a:t>measured offset</a:t>
            </a:r>
          </a:p>
        </p:txBody>
      </p:sp>
      <p:sp>
        <p:nvSpPr>
          <p:cNvPr id="1097" name="Google Shape;378;p50"/>
          <p:cNvSpPr txBox="1"/>
          <p:nvPr/>
        </p:nvSpPr>
        <p:spPr>
          <a:xfrm>
            <a:off x="4469240" y="3454005"/>
            <a:ext cx="1648200" cy="154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pPr/>
            <a:r>
              <a:t>compensated for  dynamic RTT</a:t>
            </a:r>
          </a:p>
        </p:txBody>
      </p:sp>
      <p:pic>
        <p:nvPicPr>
          <p:cNvPr id="1098" name="Google Shape;379;p50" descr="Google Shape;379;p50"/>
          <p:cNvPicPr>
            <a:picLocks noChangeAspect="1"/>
          </p:cNvPicPr>
          <p:nvPr/>
        </p:nvPicPr>
        <p:blipFill>
          <a:blip r:embed="rId5">
            <a:extLst/>
          </a:blip>
          <a:srcRect l="6629" t="0" r="0" b="0"/>
          <a:stretch>
            <a:fillRect/>
          </a:stretch>
        </p:blipFill>
        <p:spPr>
          <a:xfrm>
            <a:off x="5527175" y="838299"/>
            <a:ext cx="1449601" cy="957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77" y="0"/>
                </a:moveTo>
                <a:cubicBezTo>
                  <a:pt x="1064" y="0"/>
                  <a:pt x="0" y="1610"/>
                  <a:pt x="0" y="3599"/>
                </a:cubicBezTo>
                <a:lnTo>
                  <a:pt x="0" y="18001"/>
                </a:lnTo>
                <a:cubicBezTo>
                  <a:pt x="0" y="19990"/>
                  <a:pt x="1064" y="21600"/>
                  <a:pt x="2377" y="21600"/>
                </a:cubicBezTo>
                <a:lnTo>
                  <a:pt x="19217" y="21600"/>
                </a:lnTo>
                <a:cubicBezTo>
                  <a:pt x="20530" y="21600"/>
                  <a:pt x="21600" y="19990"/>
                  <a:pt x="21600" y="18001"/>
                </a:cubicBezTo>
                <a:lnTo>
                  <a:pt x="21600" y="3599"/>
                </a:lnTo>
                <a:cubicBezTo>
                  <a:pt x="21600" y="1610"/>
                  <a:pt x="20530" y="0"/>
                  <a:pt x="19217" y="0"/>
                </a:cubicBezTo>
                <a:lnTo>
                  <a:pt x="2377" y="0"/>
                </a:lnTo>
                <a:close/>
              </a:path>
            </a:pathLst>
          </a:custGeom>
          <a:ln w="19050">
            <a:solidFill>
              <a:schemeClr val="accent4"/>
            </a:solidFill>
          </a:ln>
        </p:spPr>
      </p:pic>
      <p:sp>
        <p:nvSpPr>
          <p:cNvPr id="1099" name="Google Shape;380;p50"/>
          <p:cNvSpPr/>
          <p:nvPr/>
        </p:nvSpPr>
        <p:spPr>
          <a:xfrm>
            <a:off x="6251973" y="1795900"/>
            <a:ext cx="673503" cy="2137801"/>
          </a:xfrm>
          <a:prstGeom prst="line">
            <a:avLst/>
          </a:prstGeom>
          <a:ln w="19050">
            <a:solidFill>
              <a:schemeClr val="accent4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385;p51"/>
          <p:cNvSpPr txBox="1"/>
          <p:nvPr>
            <p:ph type="title"/>
          </p:nvPr>
        </p:nvSpPr>
        <p:spPr>
          <a:xfrm>
            <a:off x="503999" y="2285400"/>
            <a:ext cx="8136002" cy="572703"/>
          </a:xfrm>
          <a:prstGeom prst="rect">
            <a:avLst/>
          </a:prstGeom>
        </p:spPr>
        <p:txBody>
          <a:bodyPr/>
          <a:lstStyle>
            <a:lvl1pPr algn="ctr" defTabSz="57607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What are we planning to do now?</a:t>
            </a:r>
          </a:p>
        </p:txBody>
      </p:sp>
      <p:grpSp>
        <p:nvGrpSpPr>
          <p:cNvPr id="1104" name="Google Shape;386;p51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1102" name="Google Shape;387;p51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1103" name="Google Shape;388;p51" descr="Google Shape;388;p5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Historical definitions of the second</a:t>
            </a:r>
          </a:p>
        </p:txBody>
      </p:sp>
      <p:sp>
        <p:nvSpPr>
          <p:cNvPr id="598" name="Google Shape;208;p38"/>
          <p:cNvSpPr txBox="1"/>
          <p:nvPr>
            <p:ph type="body" sz="half" idx="1"/>
          </p:nvPr>
        </p:nvSpPr>
        <p:spPr>
          <a:xfrm>
            <a:off x="496367" y="1910887"/>
            <a:ext cx="3820663" cy="2622277"/>
          </a:xfrm>
          <a:prstGeom prst="rect">
            <a:avLst/>
          </a:prstGeom>
        </p:spPr>
        <p:txBody>
          <a:bodyPr/>
          <a:lstStyle>
            <a:lvl1pPr marL="329184" indent="-274320" defTabSz="658368">
              <a:buClr>
                <a:schemeClr val="accent3"/>
              </a:buClr>
              <a:buSzPts val="1700"/>
              <a:buChar char="●"/>
              <a:defRPr sz="1700">
                <a:solidFill>
                  <a:srgbClr val="FFFFFF"/>
                </a:solidFill>
              </a:defRPr>
            </a:lvl1pPr>
          </a:lstStyle>
          <a:p>
            <a:pPr/>
            <a:r>
              <a:t>1⁄86,400 of a mean solar day. Practical solution in mechanical clocks since 1656 (first clock showing seconds) Defined by Gauss 1832 for reference system when measuring gravitation</a:t>
            </a:r>
          </a:p>
        </p:txBody>
      </p:sp>
      <p:grpSp>
        <p:nvGrpSpPr>
          <p:cNvPr id="601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599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0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2" name="Google Shape;208;p38"/>
          <p:cNvSpPr txBox="1"/>
          <p:nvPr/>
        </p:nvSpPr>
        <p:spPr>
          <a:xfrm>
            <a:off x="4412064" y="1918518"/>
            <a:ext cx="4702924" cy="31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301752" indent="-251459" defTabSz="603504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"the fraction 1⁄31,556,925.9747 of the tropical year for 1900 January 0 at 12 hours ephemeris time”. </a:t>
            </a:r>
          </a:p>
          <a:p>
            <a:pPr lvl="1" marL="628650" indent="-251459" defTabSz="603504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Decision of the CIPM (Comité International des Poids et Mesures) 1956 </a:t>
            </a:r>
          </a:p>
          <a:p>
            <a:pPr lvl="1" marL="628650" indent="-251459" defTabSz="603504">
              <a:lnSpc>
                <a:spcPct val="150000"/>
              </a:lnSpc>
              <a:buClr>
                <a:schemeClr val="accent3"/>
              </a:buClr>
              <a:buSzPts val="1500"/>
              <a:buFont typeface="Helvetica Neue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Resolution in 11th CGPM (General Conference on Weights and Measures) 1960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271;p46"/>
          <p:cNvSpPr txBox="1"/>
          <p:nvPr>
            <p:ph type="title"/>
          </p:nvPr>
        </p:nvSpPr>
        <p:spPr>
          <a:xfrm>
            <a:off x="504000" y="521225"/>
            <a:ext cx="8136002" cy="572707"/>
          </a:xfrm>
          <a:prstGeom prst="rect">
            <a:avLst/>
          </a:prstGeom>
        </p:spPr>
        <p:txBody>
          <a:bodyPr/>
          <a:lstStyle>
            <a:lvl1pPr defTabSz="74066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So far: aim specification</a:t>
            </a:r>
          </a:p>
        </p:txBody>
      </p:sp>
      <p:sp>
        <p:nvSpPr>
          <p:cNvPr id="1107" name="Google Shape;272;p46"/>
          <p:cNvSpPr txBox="1"/>
          <p:nvPr>
            <p:ph type="body" idx="1"/>
          </p:nvPr>
        </p:nvSpPr>
        <p:spPr>
          <a:xfrm>
            <a:off x="504000" y="1381075"/>
            <a:ext cx="5760000" cy="3416400"/>
          </a:xfrm>
          <a:prstGeom prst="rect">
            <a:avLst/>
          </a:prstGeom>
        </p:spPr>
        <p:txBody>
          <a:bodyPr/>
          <a:lstStyle/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Aim specifications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10-100GBit compatible (QPSK,16QAM)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1pps 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Frequency 5 to 100 MHz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19 inch rack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Bi-direct and duplex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Sub ns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PTP, WR or custom format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Redundant power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FPGA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Daisy Chain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Selective wavelength</a:t>
            </a:r>
          </a:p>
          <a:p>
            <a:pPr marL="278891" indent="-209168" defTabSz="557783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Optical ref output</a:t>
            </a:r>
          </a:p>
        </p:txBody>
      </p:sp>
      <p:pic>
        <p:nvPicPr>
          <p:cNvPr id="1108" name="Google Shape;630;p70" descr="Google Shape;630;p7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1827" y="1047431"/>
            <a:ext cx="3922473" cy="3293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636;p71"/>
          <p:cNvSpPr txBox="1"/>
          <p:nvPr>
            <p:ph type="title"/>
          </p:nvPr>
        </p:nvSpPr>
        <p:spPr>
          <a:xfrm>
            <a:off x="504000" y="521222"/>
            <a:ext cx="6065400" cy="67710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/>
            <a:r>
              <a:t>Initial Start of a Nordic Timing Network </a:t>
            </a:r>
          </a:p>
        </p:txBody>
      </p:sp>
      <p:sp>
        <p:nvSpPr>
          <p:cNvPr id="1113" name="Google Shape;637;p71"/>
          <p:cNvSpPr txBox="1"/>
          <p:nvPr>
            <p:ph type="body" idx="1"/>
          </p:nvPr>
        </p:nvSpPr>
        <p:spPr>
          <a:xfrm>
            <a:off x="504000" y="1263546"/>
            <a:ext cx="5760000" cy="34164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Distributed by Netnod, traceable to UTC(SP) @RISE financed by Swedish Post and Telecom Authority</a:t>
            </a:r>
          </a:p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In black 6 time nodes placed in secure locations across Sweden steered to UTC(SP) </a:t>
            </a:r>
          </a:p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Work in progress of connecting UTC(k) in nordic countries</a:t>
            </a:r>
          </a:p>
        </p:txBody>
      </p:sp>
      <p:grpSp>
        <p:nvGrpSpPr>
          <p:cNvPr id="1126" name="Google Shape;638;p71"/>
          <p:cNvGrpSpPr/>
          <p:nvPr/>
        </p:nvGrpSpPr>
        <p:grpSpPr>
          <a:xfrm>
            <a:off x="6468737" y="384596"/>
            <a:ext cx="2374504" cy="4374304"/>
            <a:chOff x="-1" y="0"/>
            <a:chExt cx="2374503" cy="4374303"/>
          </a:xfrm>
        </p:grpSpPr>
        <p:pic>
          <p:nvPicPr>
            <p:cNvPr id="1114" name="Google Shape;639;p71" descr="Google Shape;639;p7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" b="0"/>
            <a:stretch>
              <a:fillRect/>
            </a:stretch>
          </p:blipFill>
          <p:spPr>
            <a:xfrm>
              <a:off x="-2" y="-1"/>
              <a:ext cx="2374505" cy="4374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9" y="0"/>
                  </a:moveTo>
                  <a:cubicBezTo>
                    <a:pt x="1611" y="0"/>
                    <a:pt x="0" y="875"/>
                    <a:pt x="0" y="1954"/>
                  </a:cubicBezTo>
                  <a:lnTo>
                    <a:pt x="0" y="19646"/>
                  </a:lnTo>
                  <a:cubicBezTo>
                    <a:pt x="0" y="20725"/>
                    <a:pt x="1611" y="21600"/>
                    <a:pt x="3599" y="21600"/>
                  </a:cubicBezTo>
                  <a:lnTo>
                    <a:pt x="18001" y="21600"/>
                  </a:lnTo>
                  <a:cubicBezTo>
                    <a:pt x="19989" y="21600"/>
                    <a:pt x="21600" y="20725"/>
                    <a:pt x="21600" y="19646"/>
                  </a:cubicBezTo>
                  <a:lnTo>
                    <a:pt x="21600" y="1954"/>
                  </a:lnTo>
                  <a:cubicBezTo>
                    <a:pt x="21600" y="875"/>
                    <a:pt x="19989" y="0"/>
                    <a:pt x="18001" y="0"/>
                  </a:cubicBezTo>
                  <a:lnTo>
                    <a:pt x="3599" y="0"/>
                  </a:lnTo>
                  <a:close/>
                </a:path>
              </a:pathLst>
            </a:custGeom>
            <a:ln w="1905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1115" name="Google Shape;640;p71"/>
            <p:cNvSpPr/>
            <p:nvPr/>
          </p:nvSpPr>
          <p:spPr>
            <a:xfrm>
              <a:off x="333500" y="2699465"/>
              <a:ext cx="55473" cy="55931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116" name="Google Shape;641;p71"/>
            <p:cNvSpPr/>
            <p:nvPr/>
          </p:nvSpPr>
          <p:spPr>
            <a:xfrm>
              <a:off x="704243" y="3590010"/>
              <a:ext cx="55473" cy="55931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117" name="Google Shape;642;p71"/>
            <p:cNvSpPr/>
            <p:nvPr/>
          </p:nvSpPr>
          <p:spPr>
            <a:xfrm>
              <a:off x="1511156" y="3139240"/>
              <a:ext cx="55473" cy="55931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118" name="Google Shape;643;p71"/>
            <p:cNvSpPr/>
            <p:nvPr/>
          </p:nvSpPr>
          <p:spPr>
            <a:xfrm>
              <a:off x="2318070" y="2831397"/>
              <a:ext cx="55473" cy="55931"/>
            </a:xfrm>
            <a:prstGeom prst="ellipse">
              <a:avLst/>
            </a:pr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119" name="Google Shape;644;p71"/>
            <p:cNvSpPr txBox="1"/>
            <p:nvPr/>
          </p:nvSpPr>
          <p:spPr>
            <a:xfrm>
              <a:off x="193459" y="2554778"/>
              <a:ext cx="471374" cy="136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UTC(JV)</a:t>
              </a:r>
            </a:p>
          </p:txBody>
        </p:sp>
        <p:sp>
          <p:nvSpPr>
            <p:cNvPr id="1120" name="Google Shape;645;p71"/>
            <p:cNvSpPr txBox="1"/>
            <p:nvPr/>
          </p:nvSpPr>
          <p:spPr>
            <a:xfrm>
              <a:off x="801207" y="3586818"/>
              <a:ext cx="551739" cy="136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UTC(SP)</a:t>
              </a:r>
            </a:p>
          </p:txBody>
        </p:sp>
        <p:sp>
          <p:nvSpPr>
            <p:cNvPr id="1121" name="Google Shape;646;p71"/>
            <p:cNvSpPr txBox="1"/>
            <p:nvPr/>
          </p:nvSpPr>
          <p:spPr>
            <a:xfrm>
              <a:off x="1589213" y="3137503"/>
              <a:ext cx="551739" cy="136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UTC(SP)</a:t>
              </a:r>
            </a:p>
          </p:txBody>
        </p:sp>
        <p:sp>
          <p:nvSpPr>
            <p:cNvPr id="1122" name="Google Shape;647;p71"/>
            <p:cNvSpPr txBox="1"/>
            <p:nvPr/>
          </p:nvSpPr>
          <p:spPr>
            <a:xfrm>
              <a:off x="1629958" y="2698478"/>
              <a:ext cx="668165" cy="136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UTC(MIKE)</a:t>
              </a:r>
            </a:p>
          </p:txBody>
        </p:sp>
        <p:sp>
          <p:nvSpPr>
            <p:cNvPr id="1123" name="Google Shape;648;p71"/>
            <p:cNvSpPr/>
            <p:nvPr/>
          </p:nvSpPr>
          <p:spPr>
            <a:xfrm>
              <a:off x="379153" y="2742148"/>
              <a:ext cx="324782" cy="85011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24" name="Google Shape;649;p71"/>
            <p:cNvSpPr/>
            <p:nvPr/>
          </p:nvSpPr>
          <p:spPr>
            <a:xfrm flipH="1">
              <a:off x="742585" y="3169246"/>
              <a:ext cx="819183" cy="419726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25" name="Google Shape;650;p71"/>
            <p:cNvSpPr/>
            <p:nvPr/>
          </p:nvSpPr>
          <p:spPr>
            <a:xfrm flipH="1">
              <a:off x="1589203" y="2862572"/>
              <a:ext cx="779061" cy="275833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655;p72"/>
          <p:cNvSpPr txBox="1"/>
          <p:nvPr>
            <p:ph type="title"/>
          </p:nvPr>
        </p:nvSpPr>
        <p:spPr>
          <a:xfrm>
            <a:off x="481198" y="2285400"/>
            <a:ext cx="3567905" cy="572703"/>
          </a:xfrm>
          <a:prstGeom prst="rect">
            <a:avLst/>
          </a:prstGeom>
        </p:spPr>
        <p:txBody>
          <a:bodyPr anchor="ctr"/>
          <a:lstStyle>
            <a:lvl1pPr algn="ctr" defTabSz="576072">
              <a:defRPr sz="2500">
                <a:solidFill>
                  <a:schemeClr val="accent1"/>
                </a:solidFill>
              </a:defRPr>
            </a:lvl1pPr>
          </a:lstStyle>
          <a:p>
            <a:pPr/>
            <a:r>
              <a:t>Questions?</a:t>
            </a:r>
          </a:p>
        </p:txBody>
      </p:sp>
      <p:pic>
        <p:nvPicPr>
          <p:cNvPr id="1131" name="Orientation=Square, Category=Product, Image variant=Time 1.pngGoogle Shape;656;p72" descr="Orientation=Square, Category=Product, Image variant=Time 1.pngGoogle Shape;656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3124" y="539572"/>
            <a:ext cx="4119003" cy="411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19988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Rektangel 1023"/>
          <p:cNvSpPr/>
          <p:nvPr/>
        </p:nvSpPr>
        <p:spPr>
          <a:xfrm>
            <a:off x="7096952" y="3339427"/>
            <a:ext cx="1892982" cy="1731261"/>
          </a:xfrm>
          <a:prstGeom prst="rect">
            <a:avLst/>
          </a:prstGeom>
          <a:solidFill>
            <a:srgbClr val="FF0000"/>
          </a:solidFill>
          <a:ln w="12700">
            <a:solidFill>
              <a:srgbClr val="007178"/>
            </a:solidFill>
          </a:ln>
        </p:spPr>
        <p:txBody>
          <a:bodyPr lIns="0" tIns="0" rIns="0" bIns="0" anchor="ctr"/>
          <a:lstStyle/>
          <a:p>
            <a:pPr algn="ctr" defTabSz="457427">
              <a:defRPr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</a:p>
        </p:txBody>
      </p:sp>
      <p:pic>
        <p:nvPicPr>
          <p:cNvPr id="1134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817" y="265633"/>
            <a:ext cx="4439795" cy="4426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181" y="164767"/>
            <a:ext cx="1078964" cy="53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Bildobjekt 4" descr="Bildobjekt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6971" y="1936027"/>
            <a:ext cx="1737491" cy="1193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Bildobjekt 7" descr="Bildobjekt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04990" y="1534797"/>
            <a:ext cx="2187431" cy="1546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182" y="865948"/>
            <a:ext cx="1078964" cy="719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179" y="1755244"/>
            <a:ext cx="1078964" cy="74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179" y="2672288"/>
            <a:ext cx="1078964" cy="49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Picture 12" descr="Picture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179" y="3339698"/>
            <a:ext cx="1078964" cy="63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Picture 14" descr="Picture 1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04990" y="164767"/>
            <a:ext cx="2006945" cy="1128348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Rak pilkoppling 9"/>
          <p:cNvSpPr/>
          <p:nvPr/>
        </p:nvSpPr>
        <p:spPr>
          <a:xfrm flipV="1">
            <a:off x="5054455" y="728941"/>
            <a:ext cx="1850541" cy="177336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4" name="Rak pilkoppling 10"/>
          <p:cNvSpPr/>
          <p:nvPr/>
        </p:nvSpPr>
        <p:spPr>
          <a:xfrm flipV="1">
            <a:off x="5054455" y="2308087"/>
            <a:ext cx="1850541" cy="20168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5" name="Rak pilkoppling 13"/>
          <p:cNvSpPr/>
          <p:nvPr/>
        </p:nvSpPr>
        <p:spPr>
          <a:xfrm flipH="1">
            <a:off x="1198139" y="2809099"/>
            <a:ext cx="2118835" cy="67452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6" name="Rak pilkoppling 16"/>
          <p:cNvSpPr/>
          <p:nvPr/>
        </p:nvSpPr>
        <p:spPr>
          <a:xfrm flipH="1">
            <a:off x="1198139" y="2628218"/>
            <a:ext cx="2118835" cy="233368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7" name="Rak pilkoppling 19"/>
          <p:cNvSpPr/>
          <p:nvPr/>
        </p:nvSpPr>
        <p:spPr>
          <a:xfrm flipH="1" flipV="1">
            <a:off x="1198140" y="2190530"/>
            <a:ext cx="2118834" cy="24256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8" name="Rak pilkoppling 25"/>
          <p:cNvSpPr/>
          <p:nvPr/>
        </p:nvSpPr>
        <p:spPr>
          <a:xfrm flipH="1" flipV="1">
            <a:off x="1198142" y="1134663"/>
            <a:ext cx="2118832" cy="1397877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9" name="Rak pilkoppling 27"/>
          <p:cNvSpPr/>
          <p:nvPr/>
        </p:nvSpPr>
        <p:spPr>
          <a:xfrm flipH="1" flipV="1">
            <a:off x="1198142" y="437177"/>
            <a:ext cx="2118832" cy="207259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50" name="Bildobjekt 30" descr="Bildobjekt 3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516483" y="3506299"/>
            <a:ext cx="1053921" cy="1419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4783" y="4138755"/>
            <a:ext cx="1078965" cy="539485"/>
          </a:xfrm>
          <a:prstGeom prst="rect">
            <a:avLst/>
          </a:prstGeom>
          <a:ln w="12700">
            <a:miter lim="400000"/>
          </a:ln>
        </p:spPr>
      </p:pic>
      <p:sp>
        <p:nvSpPr>
          <p:cNvPr id="1152" name="Rak pilkoppling 2"/>
          <p:cNvSpPr/>
          <p:nvPr/>
        </p:nvSpPr>
        <p:spPr>
          <a:xfrm flipH="1">
            <a:off x="1173742" y="2517419"/>
            <a:ext cx="2143229" cy="187504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53" name="textruta 5"/>
          <p:cNvSpPr txBox="1"/>
          <p:nvPr/>
        </p:nvSpPr>
        <p:spPr>
          <a:xfrm>
            <a:off x="7377107" y="68294"/>
            <a:ext cx="1243196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Authorities</a:t>
            </a:r>
          </a:p>
        </p:txBody>
      </p:sp>
      <p:sp>
        <p:nvSpPr>
          <p:cNvPr id="1154" name="textruta 8"/>
          <p:cNvSpPr txBox="1"/>
          <p:nvPr/>
        </p:nvSpPr>
        <p:spPr>
          <a:xfrm>
            <a:off x="7377107" y="1326953"/>
            <a:ext cx="1243196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The energy sector</a:t>
            </a:r>
          </a:p>
        </p:txBody>
      </p:sp>
      <p:sp>
        <p:nvSpPr>
          <p:cNvPr id="1155" name="textruta 11"/>
          <p:cNvSpPr txBox="1"/>
          <p:nvPr/>
        </p:nvSpPr>
        <p:spPr>
          <a:xfrm>
            <a:off x="7286865" y="3133163"/>
            <a:ext cx="1243196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MSB requirements</a:t>
            </a:r>
          </a:p>
        </p:txBody>
      </p:sp>
      <p:sp>
        <p:nvSpPr>
          <p:cNvPr id="1156" name="textruta 12"/>
          <p:cNvSpPr txBox="1"/>
          <p:nvPr/>
        </p:nvSpPr>
        <p:spPr>
          <a:xfrm>
            <a:off x="37062" y="-19826"/>
            <a:ext cx="1328314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Autonomy/positioning</a:t>
            </a:r>
          </a:p>
        </p:txBody>
      </p:sp>
      <p:sp>
        <p:nvSpPr>
          <p:cNvPr id="1157" name="textruta 14"/>
          <p:cNvSpPr txBox="1"/>
          <p:nvPr/>
        </p:nvSpPr>
        <p:spPr>
          <a:xfrm>
            <a:off x="-781" y="664618"/>
            <a:ext cx="1243194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Aviation</a:t>
            </a:r>
          </a:p>
        </p:txBody>
      </p:sp>
      <p:sp>
        <p:nvSpPr>
          <p:cNvPr id="1158" name="textruta 15"/>
          <p:cNvSpPr txBox="1"/>
          <p:nvPr/>
        </p:nvSpPr>
        <p:spPr>
          <a:xfrm>
            <a:off x="12666" y="1573888"/>
            <a:ext cx="1243194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Defense</a:t>
            </a:r>
          </a:p>
        </p:txBody>
      </p:sp>
      <p:sp>
        <p:nvSpPr>
          <p:cNvPr id="1159" name="textruta 17"/>
          <p:cNvSpPr txBox="1"/>
          <p:nvPr/>
        </p:nvSpPr>
        <p:spPr>
          <a:xfrm>
            <a:off x="18838" y="2489709"/>
            <a:ext cx="1243194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Economy</a:t>
            </a:r>
          </a:p>
        </p:txBody>
      </p:sp>
      <p:sp>
        <p:nvSpPr>
          <p:cNvPr id="1160" name="textruta 18"/>
          <p:cNvSpPr txBox="1"/>
          <p:nvPr/>
        </p:nvSpPr>
        <p:spPr>
          <a:xfrm>
            <a:off x="-48054" y="3154234"/>
            <a:ext cx="1413431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EU project Research</a:t>
            </a:r>
          </a:p>
        </p:txBody>
      </p:sp>
      <p:sp>
        <p:nvSpPr>
          <p:cNvPr id="1161" name="textruta 20"/>
          <p:cNvSpPr txBox="1"/>
          <p:nvPr/>
        </p:nvSpPr>
        <p:spPr>
          <a:xfrm>
            <a:off x="-8416" y="3965223"/>
            <a:ext cx="1243197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HPC/Storage </a:t>
            </a:r>
          </a:p>
        </p:txBody>
      </p:sp>
      <p:pic>
        <p:nvPicPr>
          <p:cNvPr id="1162" name="Picture 4" descr="Picture 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73567" y="4485178"/>
            <a:ext cx="1139589" cy="589384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textruta 21"/>
          <p:cNvSpPr txBox="1"/>
          <p:nvPr/>
        </p:nvSpPr>
        <p:spPr>
          <a:xfrm>
            <a:off x="1067332" y="4302011"/>
            <a:ext cx="1136439" cy="20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 sz="8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Research</a:t>
            </a:r>
          </a:p>
        </p:txBody>
      </p:sp>
      <p:sp>
        <p:nvSpPr>
          <p:cNvPr id="1164" name="Rak pilkoppling 22"/>
          <p:cNvSpPr/>
          <p:nvPr/>
        </p:nvSpPr>
        <p:spPr>
          <a:xfrm flipH="1">
            <a:off x="2070044" y="2532538"/>
            <a:ext cx="1246926" cy="1947529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65" name="textruta 29"/>
          <p:cNvSpPr txBox="1"/>
          <p:nvPr/>
        </p:nvSpPr>
        <p:spPr>
          <a:xfrm>
            <a:off x="1238480" y="-2043"/>
            <a:ext cx="6171314" cy="29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>
            <a:lvl1pPr algn="ctr" defTabSz="457427">
              <a:defRPr>
                <a:solidFill>
                  <a:srgbClr val="0D0D0D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Why Swedish national time UTC(SP)? Who needs it?</a:t>
            </a:r>
          </a:p>
        </p:txBody>
      </p:sp>
      <p:sp>
        <p:nvSpPr>
          <p:cNvPr id="1166" name="Rak pilkoppling 1024"/>
          <p:cNvSpPr/>
          <p:nvPr/>
        </p:nvSpPr>
        <p:spPr>
          <a:xfrm>
            <a:off x="5054455" y="2532538"/>
            <a:ext cx="2081589" cy="174157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How long is a Second nowdays?</a:t>
            </a:r>
          </a:p>
        </p:txBody>
      </p:sp>
      <p:sp>
        <p:nvSpPr>
          <p:cNvPr id="605" name="Google Shape;208;p38"/>
          <p:cNvSpPr txBox="1"/>
          <p:nvPr>
            <p:ph type="body" idx="1"/>
          </p:nvPr>
        </p:nvSpPr>
        <p:spPr>
          <a:xfrm>
            <a:off x="496366" y="1342468"/>
            <a:ext cx="5288602" cy="3748825"/>
          </a:xfrm>
          <a:prstGeom prst="rect">
            <a:avLst/>
          </a:prstGeom>
        </p:spPr>
        <p:txBody>
          <a:bodyPr/>
          <a:lstStyle/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From 1967 to present: Atomic Second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Based on radiations in the caesium 133 atom</a:t>
            </a:r>
          </a:p>
          <a:p>
            <a:pPr lvl="2" marL="634363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Counting periods of electromagnetic radiation locked to an atoms resonant frequency</a:t>
            </a:r>
          </a:p>
          <a:p>
            <a:pPr lvl="2" marL="634363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When an atom changes energy level, it either radiates or absorbs energy with a specific frequency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1 second = “the duration of 9 192 631 770 periods of the radiation corresponding to the transition between the two hyperfine levels of the ground state of the caesium 133 atom” (at a temperature of 0 K and at mean sea level).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The number of periods was chosen so as to make the atomic second equal to the ephemeris second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Decision of the CIPM 1964</a:t>
            </a:r>
          </a:p>
          <a:p>
            <a:pPr lvl="1" marL="428625" indent="-171450" defTabSz="411479">
              <a:buClr>
                <a:schemeClr val="accent3"/>
              </a:buClr>
              <a:buSzPts val="1000"/>
              <a:defRPr sz="1000">
                <a:solidFill>
                  <a:srgbClr val="FFFFFF"/>
                </a:solidFill>
              </a:defRPr>
            </a:pPr>
            <a:r>
              <a:t>Resolution in 13th CGPM 1967</a:t>
            </a:r>
          </a:p>
        </p:txBody>
      </p:sp>
      <p:grpSp>
        <p:nvGrpSpPr>
          <p:cNvPr id="608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06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07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9" name="Bildobjekt 3" descr="Bildobjek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2337" y="1392917"/>
            <a:ext cx="2097480" cy="1600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0706" y="3214316"/>
            <a:ext cx="2960742" cy="1788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Atomic clocks</a:t>
            </a:r>
          </a:p>
        </p:txBody>
      </p:sp>
      <p:grpSp>
        <p:nvGrpSpPr>
          <p:cNvPr id="615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13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14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6" name="Diabildsnummer"/>
          <p:cNvSpPr txBox="1"/>
          <p:nvPr>
            <p:ph type="sldNum" sz="quarter" idx="4294967295"/>
          </p:nvPr>
        </p:nvSpPr>
        <p:spPr>
          <a:xfrm>
            <a:off x="8391928" y="4887390"/>
            <a:ext cx="127001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100000" lnSpcReduction="0"/>
          </a:bodyPr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1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449" y="1600992"/>
            <a:ext cx="1594849" cy="1409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0" name="Rectangle 5"/>
          <p:cNvGrpSpPr/>
          <p:nvPr/>
        </p:nvGrpSpPr>
        <p:grpSpPr>
          <a:xfrm>
            <a:off x="518445" y="2761090"/>
            <a:ext cx="1594852" cy="248940"/>
            <a:chOff x="-1" y="0"/>
            <a:chExt cx="1594851" cy="248938"/>
          </a:xfrm>
        </p:grpSpPr>
        <p:sp>
          <p:nvSpPr>
            <p:cNvPr id="618" name="Rektangel"/>
            <p:cNvSpPr/>
            <p:nvPr/>
          </p:nvSpPr>
          <p:spPr>
            <a:xfrm>
              <a:off x="-2" y="-1"/>
              <a:ext cx="1594852" cy="24894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2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19" name="Commercial Caesium clock"/>
            <p:cNvSpPr txBox="1"/>
            <p:nvPr/>
          </p:nvSpPr>
          <p:spPr>
            <a:xfrm>
              <a:off x="34536" y="58832"/>
              <a:ext cx="1525776" cy="13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1" tIns="34541" rIns="34541" bIns="34541" numCol="1" anchor="ctr">
              <a:spAutoFit/>
            </a:bodyPr>
            <a:lstStyle>
              <a:lvl1pPr algn="ctr" defTabSz="686072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Commercial Caesium clock</a:t>
              </a:r>
            </a:p>
          </p:txBody>
        </p:sp>
      </p:grpSp>
      <p:pic>
        <p:nvPicPr>
          <p:cNvPr id="62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49" y="3063625"/>
            <a:ext cx="1594849" cy="18020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4" name="Rectangle 5"/>
          <p:cNvGrpSpPr/>
          <p:nvPr/>
        </p:nvGrpSpPr>
        <p:grpSpPr>
          <a:xfrm>
            <a:off x="518445" y="4616781"/>
            <a:ext cx="1594852" cy="248940"/>
            <a:chOff x="-1" y="0"/>
            <a:chExt cx="1594851" cy="248938"/>
          </a:xfrm>
        </p:grpSpPr>
        <p:sp>
          <p:nvSpPr>
            <p:cNvPr id="622" name="Rektangel"/>
            <p:cNvSpPr/>
            <p:nvPr/>
          </p:nvSpPr>
          <p:spPr>
            <a:xfrm>
              <a:off x="-2" y="-1"/>
              <a:ext cx="1594852" cy="24894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2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23" name="Caesium fountain clock"/>
            <p:cNvSpPr txBox="1"/>
            <p:nvPr/>
          </p:nvSpPr>
          <p:spPr>
            <a:xfrm>
              <a:off x="34536" y="58832"/>
              <a:ext cx="1525776" cy="13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1" tIns="34541" rIns="34541" bIns="34541" numCol="1" anchor="ctr">
              <a:spAutoFit/>
            </a:bodyPr>
            <a:lstStyle>
              <a:lvl1pPr algn="ctr" defTabSz="686072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Caesium fountain clock</a:t>
              </a:r>
            </a:p>
          </p:txBody>
        </p:sp>
      </p:grpSp>
      <p:pic>
        <p:nvPicPr>
          <p:cNvPr id="625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6890" y="1600988"/>
            <a:ext cx="1460256" cy="1966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8" name="Rectangle 5"/>
          <p:cNvGrpSpPr/>
          <p:nvPr/>
        </p:nvGrpSpPr>
        <p:grpSpPr>
          <a:xfrm>
            <a:off x="2166888" y="3318513"/>
            <a:ext cx="1460259" cy="248940"/>
            <a:chOff x="-1" y="0"/>
            <a:chExt cx="1460258" cy="248938"/>
          </a:xfrm>
        </p:grpSpPr>
        <p:sp>
          <p:nvSpPr>
            <p:cNvPr id="626" name="Rektangel"/>
            <p:cNvSpPr/>
            <p:nvPr/>
          </p:nvSpPr>
          <p:spPr>
            <a:xfrm>
              <a:off x="-2" y="-1"/>
              <a:ext cx="1460260" cy="24894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2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27" name="Commercial Hydrogen maser"/>
            <p:cNvSpPr txBox="1"/>
            <p:nvPr/>
          </p:nvSpPr>
          <p:spPr>
            <a:xfrm>
              <a:off x="34538" y="58832"/>
              <a:ext cx="1391182" cy="13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1" tIns="34541" rIns="34541" bIns="34541" numCol="1" anchor="ctr">
              <a:spAutoFit/>
            </a:bodyPr>
            <a:lstStyle>
              <a:lvl1pPr algn="ctr" defTabSz="686072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Commercial Hydrogen maser</a:t>
              </a:r>
            </a:p>
          </p:txBody>
        </p:sp>
      </p:grpSp>
      <p:pic>
        <p:nvPicPr>
          <p:cNvPr id="629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6890" y="3621047"/>
            <a:ext cx="1460256" cy="12446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2" name="Rectangle 5"/>
          <p:cNvGrpSpPr/>
          <p:nvPr/>
        </p:nvGrpSpPr>
        <p:grpSpPr>
          <a:xfrm>
            <a:off x="2166888" y="4616781"/>
            <a:ext cx="1460259" cy="248940"/>
            <a:chOff x="-1" y="0"/>
            <a:chExt cx="1460258" cy="248938"/>
          </a:xfrm>
        </p:grpSpPr>
        <p:sp>
          <p:nvSpPr>
            <p:cNvPr id="630" name="Rektangel"/>
            <p:cNvSpPr/>
            <p:nvPr/>
          </p:nvSpPr>
          <p:spPr>
            <a:xfrm>
              <a:off x="-2" y="-1"/>
              <a:ext cx="1460260" cy="24894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2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31" name="Small Rubidium clock"/>
            <p:cNvSpPr txBox="1"/>
            <p:nvPr/>
          </p:nvSpPr>
          <p:spPr>
            <a:xfrm>
              <a:off x="34538" y="58832"/>
              <a:ext cx="1391182" cy="13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1" tIns="34541" rIns="34541" bIns="34541" numCol="1" anchor="ctr">
              <a:spAutoFit/>
            </a:bodyPr>
            <a:lstStyle>
              <a:lvl1pPr algn="ctr" defTabSz="686072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Small Rubidium clock</a:t>
              </a:r>
            </a:p>
          </p:txBody>
        </p:sp>
      </p:grpSp>
      <p:pic>
        <p:nvPicPr>
          <p:cNvPr id="633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80741" y="1600991"/>
            <a:ext cx="4679722" cy="32647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Rectangle 5"/>
          <p:cNvGrpSpPr/>
          <p:nvPr/>
        </p:nvGrpSpPr>
        <p:grpSpPr>
          <a:xfrm>
            <a:off x="3680738" y="4615592"/>
            <a:ext cx="4679727" cy="250132"/>
            <a:chOff x="-1" y="-1"/>
            <a:chExt cx="4679725" cy="250131"/>
          </a:xfrm>
        </p:grpSpPr>
        <p:sp>
          <p:nvSpPr>
            <p:cNvPr id="634" name="Rektangel"/>
            <p:cNvSpPr/>
            <p:nvPr/>
          </p:nvSpPr>
          <p:spPr>
            <a:xfrm>
              <a:off x="-2" y="-2"/>
              <a:ext cx="4679727" cy="250132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2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35" name="Ytterbium optical clock"/>
            <p:cNvSpPr txBox="1"/>
            <p:nvPr/>
          </p:nvSpPr>
          <p:spPr>
            <a:xfrm>
              <a:off x="34536" y="59427"/>
              <a:ext cx="4610651" cy="13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1" tIns="34541" rIns="34541" bIns="34541" numCol="1" anchor="ctr">
              <a:spAutoFit/>
            </a:bodyPr>
            <a:lstStyle>
              <a:lvl1pPr algn="ctr" defTabSz="686072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Ytterbium optical clock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207;p38"/>
          <p:cNvSpPr txBox="1"/>
          <p:nvPr>
            <p:ph type="title"/>
          </p:nvPr>
        </p:nvSpPr>
        <p:spPr>
          <a:xfrm>
            <a:off x="137130" y="460639"/>
            <a:ext cx="9045203" cy="2160138"/>
          </a:xfrm>
          <a:prstGeom prst="rect">
            <a:avLst/>
          </a:prstGeom>
        </p:spPr>
        <p:txBody>
          <a:bodyPr/>
          <a:lstStyle>
            <a:lvl1pPr defTabSz="576072">
              <a:defRPr sz="3900">
                <a:solidFill>
                  <a:schemeClr val="accent1"/>
                </a:solidFill>
              </a:defRPr>
            </a:lvl1pPr>
          </a:lstStyle>
          <a:p>
            <a:pPr/>
            <a:r>
              <a:t>Cesium beam tube</a:t>
            </a:r>
          </a:p>
        </p:txBody>
      </p:sp>
      <p:grpSp>
        <p:nvGrpSpPr>
          <p:cNvPr id="641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39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40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4" name="Rectangle 5"/>
          <p:cNvGrpSpPr/>
          <p:nvPr/>
        </p:nvGrpSpPr>
        <p:grpSpPr>
          <a:xfrm>
            <a:off x="518445" y="2761090"/>
            <a:ext cx="1594852" cy="248940"/>
            <a:chOff x="-1" y="0"/>
            <a:chExt cx="1594851" cy="248938"/>
          </a:xfrm>
        </p:grpSpPr>
        <p:sp>
          <p:nvSpPr>
            <p:cNvPr id="642" name="Rektangel"/>
            <p:cNvSpPr/>
            <p:nvPr/>
          </p:nvSpPr>
          <p:spPr>
            <a:xfrm>
              <a:off x="-2" y="-1"/>
              <a:ext cx="1594852" cy="24894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6072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643" name="Commercial Caesium clock"/>
            <p:cNvSpPr txBox="1"/>
            <p:nvPr/>
          </p:nvSpPr>
          <p:spPr>
            <a:xfrm>
              <a:off x="34536" y="58832"/>
              <a:ext cx="1525776" cy="131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541" tIns="34541" rIns="34541" bIns="34541" numCol="1" anchor="ctr">
              <a:spAutoFit/>
            </a:bodyPr>
            <a:lstStyle>
              <a:lvl1pPr algn="ctr" defTabSz="686072">
                <a:spcBef>
                  <a:spcPts val="200"/>
                </a:spcBef>
                <a:defRPr sz="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Commercial Caesium clock</a:t>
              </a:r>
            </a:p>
          </p:txBody>
        </p:sp>
      </p:grpSp>
      <p:sp>
        <p:nvSpPr>
          <p:cNvPr id="645" name="Diabildsnummer"/>
          <p:cNvSpPr txBox="1"/>
          <p:nvPr>
            <p:ph type="sldNum" sz="quarter" idx="4294967295"/>
          </p:nvPr>
        </p:nvSpPr>
        <p:spPr>
          <a:xfrm>
            <a:off x="8391928" y="4887390"/>
            <a:ext cx="127001" cy="1728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>
            <a:normAutofit fontScale="100000" lnSpcReduction="0"/>
          </a:bodyPr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4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919" y="1635892"/>
            <a:ext cx="5112168" cy="2808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7565" y="2309169"/>
            <a:ext cx="2982250" cy="2236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9884" y="1161463"/>
            <a:ext cx="2982251" cy="907315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textruta 4"/>
          <p:cNvSpPr txBox="1"/>
          <p:nvPr/>
        </p:nvSpPr>
        <p:spPr>
          <a:xfrm>
            <a:off x="5971854" y="4697009"/>
            <a:ext cx="1711238" cy="33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338" tIns="40338" rIns="40338" bIns="40338">
            <a:spAutoFit/>
          </a:bodyPr>
          <a:lstStyle/>
          <a:p>
            <a:pPr defTabSz="457340">
              <a:defRPr b="1" cap="all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CREDIT</a:t>
            </a:r>
          </a:p>
          <a:p>
            <a:pPr defTabSz="457340">
              <a:defRPr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Microchip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207;p38"/>
          <p:cNvSpPr txBox="1"/>
          <p:nvPr>
            <p:ph type="title"/>
          </p:nvPr>
        </p:nvSpPr>
        <p:spPr>
          <a:xfrm>
            <a:off x="137130" y="473338"/>
            <a:ext cx="9045203" cy="805063"/>
          </a:xfrm>
          <a:prstGeom prst="rect">
            <a:avLst/>
          </a:prstGeom>
        </p:spPr>
        <p:txBody>
          <a:bodyPr/>
          <a:lstStyle>
            <a:lvl1pPr defTabSz="576072">
              <a:defRPr sz="3700">
                <a:solidFill>
                  <a:schemeClr val="accent1"/>
                </a:solidFill>
              </a:defRPr>
            </a:lvl1pPr>
          </a:lstStyle>
          <a:p>
            <a:pPr/>
            <a:r>
              <a:t>Atomic clocks (Microwave clocks)</a:t>
            </a:r>
          </a:p>
        </p:txBody>
      </p:sp>
      <p:sp>
        <p:nvSpPr>
          <p:cNvPr id="652" name="Google Shape;208;p38"/>
          <p:cNvSpPr txBox="1"/>
          <p:nvPr>
            <p:ph type="body" sz="quarter" idx="1"/>
          </p:nvPr>
        </p:nvSpPr>
        <p:spPr>
          <a:xfrm>
            <a:off x="506230" y="1407819"/>
            <a:ext cx="2486279" cy="1324650"/>
          </a:xfrm>
          <a:prstGeom prst="rect">
            <a:avLst/>
          </a:prstGeom>
        </p:spPr>
        <p:txBody>
          <a:bodyPr/>
          <a:lstStyle/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Cesium beam tubes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Long term stability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9,7 GHz</a:t>
            </a:r>
          </a:p>
          <a:p>
            <a:pPr marL="205738" indent="-171450" defTabSz="411479">
              <a:buClr>
                <a:schemeClr val="accent3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pPr>
            <a:r>
              <a:t>Based on work of Isidor Rabi and Norman Ramsey</a:t>
            </a:r>
          </a:p>
        </p:txBody>
      </p:sp>
      <p:grpSp>
        <p:nvGrpSpPr>
          <p:cNvPr id="655" name="Google Shape;209;p38"/>
          <p:cNvGrpSpPr/>
          <p:nvPr/>
        </p:nvGrpSpPr>
        <p:grpSpPr>
          <a:xfrm>
            <a:off x="8450095" y="-8"/>
            <a:ext cx="693905" cy="718504"/>
            <a:chOff x="0" y="-1"/>
            <a:chExt cx="693904" cy="718502"/>
          </a:xfrm>
        </p:grpSpPr>
        <p:sp>
          <p:nvSpPr>
            <p:cNvPr id="653" name="Google Shape;210;p38"/>
            <p:cNvSpPr/>
            <p:nvPr/>
          </p:nvSpPr>
          <p:spPr>
            <a:xfrm>
              <a:off x="-1" y="-2"/>
              <a:ext cx="693905" cy="718504"/>
            </a:xfrm>
            <a:prstGeom prst="rect">
              <a:avLst/>
            </a:pr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pic>
          <p:nvPicPr>
            <p:cNvPr id="654" name="Google Shape;211;p38" descr="Google Shape;211;p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499" y="130838"/>
              <a:ext cx="430887" cy="45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6" name="Google Shape;208;p38"/>
          <p:cNvSpPr txBox="1"/>
          <p:nvPr/>
        </p:nvSpPr>
        <p:spPr>
          <a:xfrm>
            <a:off x="6507911" y="1139256"/>
            <a:ext cx="2593861" cy="240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8" tIns="91398" rIns="91398" bIns="91398">
            <a:normAutofit fontScale="100000" lnSpcReduction="0"/>
          </a:bodyPr>
          <a:lstStyle/>
          <a:p>
            <a:pPr marL="201168" indent="-167639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Hydrogen Maser</a:t>
            </a:r>
          </a:p>
          <a:p>
            <a:pPr lvl="1" marL="419100" indent="-167638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Very stable frequency</a:t>
            </a:r>
          </a:p>
          <a:p>
            <a:pPr lvl="2" marL="620268" indent="-167638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Must compensate for drift when used for time scale</a:t>
            </a:r>
          </a:p>
          <a:p>
            <a:pPr lvl="1" marL="419100" indent="-167638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Microwave oscillation based on energy spin levels of H</a:t>
            </a:r>
          </a:p>
          <a:p>
            <a:pPr lvl="1" marL="419100" indent="-167638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1,4 GHz</a:t>
            </a:r>
          </a:p>
          <a:p>
            <a:pPr lvl="1" marL="419100" indent="-167638" defTabSz="402336">
              <a:lnSpc>
                <a:spcPct val="150000"/>
              </a:lnSpc>
              <a:buClr>
                <a:schemeClr val="accent3"/>
              </a:buClr>
              <a:buSzPts val="1000"/>
              <a:buFont typeface="Helvetica Neue"/>
              <a:buChar char="●"/>
              <a:def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Based on work of Norman Ramsey</a:t>
            </a:r>
          </a:p>
        </p:txBody>
      </p:sp>
      <p:pic>
        <p:nvPicPr>
          <p:cNvPr id="657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011" y="3040890"/>
            <a:ext cx="3830706" cy="2109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8782" y="1150613"/>
            <a:ext cx="2693186" cy="3057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etnod Slide Theme 2022">
  <a:themeElements>
    <a:clrScheme name="Netnod Slide Theme 2022">
      <a:dk1>
        <a:srgbClr val="111111"/>
      </a:dk1>
      <a:lt1>
        <a:srgbClr val="FFFFFF"/>
      </a:lt1>
      <a:dk2>
        <a:srgbClr val="A7A7A7"/>
      </a:dk2>
      <a:lt2>
        <a:srgbClr val="535353"/>
      </a:lt2>
      <a:accent1>
        <a:srgbClr val="FAB900"/>
      </a:accent1>
      <a:accent2>
        <a:srgbClr val="E1822F"/>
      </a:accent2>
      <a:accent3>
        <a:srgbClr val="A4CC3A"/>
      </a:accent3>
      <a:accent4>
        <a:srgbClr val="DC5B82"/>
      </a:accent4>
      <a:accent5>
        <a:srgbClr val="0D460F"/>
      </a:accent5>
      <a:accent6>
        <a:srgbClr val="480015"/>
      </a:accent6>
      <a:hlink>
        <a:srgbClr val="0000FF"/>
      </a:hlink>
      <a:folHlink>
        <a:srgbClr val="FF00FF"/>
      </a:folHlink>
    </a:clrScheme>
    <a:fontScheme name="Netnod Slide Theme 202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tnod Slide Theme 20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tnod Slide Theme 2022">
  <a:themeElements>
    <a:clrScheme name="Netnod Slide Theme 202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B900"/>
      </a:accent1>
      <a:accent2>
        <a:srgbClr val="E1822F"/>
      </a:accent2>
      <a:accent3>
        <a:srgbClr val="A4CC3A"/>
      </a:accent3>
      <a:accent4>
        <a:srgbClr val="DC5B82"/>
      </a:accent4>
      <a:accent5>
        <a:srgbClr val="0D460F"/>
      </a:accent5>
      <a:accent6>
        <a:srgbClr val="480015"/>
      </a:accent6>
      <a:hlink>
        <a:srgbClr val="0000FF"/>
      </a:hlink>
      <a:folHlink>
        <a:srgbClr val="FF00FF"/>
      </a:folHlink>
    </a:clrScheme>
    <a:fontScheme name="Netnod Slide Theme 202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etnod Slide Theme 20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1111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